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955" r:id="rId4"/>
    <p:sldId id="963" r:id="rId5"/>
    <p:sldId id="934" r:id="rId6"/>
    <p:sldId id="938" r:id="rId7"/>
    <p:sldId id="940" r:id="rId8"/>
    <p:sldId id="944" r:id="rId9"/>
    <p:sldId id="945" r:id="rId10"/>
    <p:sldId id="946" r:id="rId11"/>
    <p:sldId id="947" r:id="rId12"/>
    <p:sldId id="943" r:id="rId13"/>
    <p:sldId id="948" r:id="rId14"/>
    <p:sldId id="953" r:id="rId15"/>
    <p:sldId id="956" r:id="rId16"/>
    <p:sldId id="954" r:id="rId17"/>
    <p:sldId id="957" r:id="rId18"/>
    <p:sldId id="959" r:id="rId19"/>
    <p:sldId id="961" r:id="rId20"/>
    <p:sldId id="964" r:id="rId21"/>
    <p:sldId id="960" r:id="rId22"/>
    <p:sldId id="9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en.wikipedia.org/wiki/Brazen_bull" TargetMode="External"/><Relationship Id="rId3" Type="http://schemas.openxmlformats.org/officeDocument/2006/relationships/hyperlink" Target="https://en.wikipedia.org/wiki/Domitian" TargetMode="External"/><Relationship Id="rId2" Type="http://schemas.openxmlformats.org/officeDocument/2006/relationships/hyperlink" Target="https://en.wikipedia.org/wiki/Nero" TargetMode="External"/><Relationship Id="rId1" Type="http://schemas.openxmlformats.org/officeDocument/2006/relationships/hyperlink" Target="https://en.wikipedia.org/wiki/Martyr"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51</a:t>
            </a:r>
            <a:endParaRPr lang="en-US">
              <a:latin typeface="Calibri" panose="020F0502020204030204" charset="0"/>
              <a:cs typeface="Calibri" panose="020F0502020204030204" charset="0"/>
            </a:endParaRPr>
          </a:p>
          <a:p>
            <a:r>
              <a:rPr lang="en-US">
                <a:latin typeface="Calibri" panose="020F0502020204030204" charset="0"/>
                <a:cs typeface="Calibri" panose="020F0502020204030204" charset="0"/>
              </a:rPr>
              <a:t> 2025 06 17</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endParaRPr lang="en-US" altLang="en-US" sz="3000">
              <a:sym typeface="+mn-ea"/>
            </a:endParaRPr>
          </a:p>
          <a:p>
            <a:r>
              <a:rPr lang="en-US" altLang="en-US" sz="2400">
                <a:sym typeface="+mn-ea"/>
              </a:rPr>
              <a:t>Antipas is a nickname for Antipater and refers here to a former pastor of Pergamos before John took over as the non-resident pastor. The reason John had to take over as the non-resident pastor of Pergamos is because Antipas was martyred. </a:t>
            </a:r>
            <a:endParaRPr lang="en-US" altLang="en-US" sz="2400">
              <a:sym typeface="+mn-ea"/>
            </a:endParaRPr>
          </a:p>
          <a:p>
            <a:r>
              <a:rPr lang="en-US" altLang="en-US" sz="2400">
                <a:sym typeface="+mn-ea"/>
              </a:rPr>
              <a:t>The priests of the Temple of Aesculapius became antagonistic toward Antipas, and under the cover of the Domitian persecution they seized him and put him inside of a brass bull which they heated up and roasted him to death (92 A.D).</a:t>
            </a:r>
            <a:endParaRPr lang="en-US" altLang="en-US" sz="2400">
              <a:sym typeface="+mn-ea"/>
            </a:endParaRPr>
          </a:p>
          <a:p>
            <a:r>
              <a:rPr lang="en-US" altLang="en-US" sz="2400">
                <a:sym typeface="+mn-ea"/>
              </a:rPr>
              <a:t> At the same time there were other believers in the church who were also murdered but only Antipas is mentioned here because he is the one who died so honorably. </a:t>
            </a:r>
            <a:endParaRPr lang="en-US" altLang="en-US" sz="2400">
              <a:sym typeface="+mn-ea"/>
            </a:endParaRPr>
          </a:p>
          <a:p>
            <a:r>
              <a:rPr lang="en-US" altLang="en-US" sz="2400">
                <a:sym typeface="+mn-ea"/>
              </a:rPr>
              <a:t>Bible doctrine was so important and so real to him that the excruciating pain and the torture which he endured was completely set aside by the reality of the Word of God in his own soul. </a:t>
            </a:r>
            <a:endParaRPr lang="en-US" altLang="en-US" sz="2400"/>
          </a:p>
          <a:p>
            <a:endParaRPr lang="en-US" altLang="en-US" sz="2400"/>
          </a:p>
          <a:p>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575310" y="381635"/>
            <a:ext cx="10774045" cy="1231265"/>
          </a:xfrm>
          <a:prstGeom prst="rect">
            <a:avLst/>
          </a:prstGeom>
        </p:spPr>
        <p:txBody>
          <a:bodyPr>
            <a:noAutofit/>
          </a:bodyPr>
          <a:p>
            <a:r>
              <a:rPr lang="en-US" sz="1600"/>
              <a:t>From Wikipedia:  </a:t>
            </a:r>
            <a:r>
              <a:rPr sz="1600"/>
              <a:t>The traditional accounts go on to say Antipas was </a:t>
            </a:r>
            <a:r>
              <a:rPr sz="1600">
                <a:hlinkClick r:id="rId1" tooltip="Martyr"/>
              </a:rPr>
              <a:t>martyred</a:t>
            </a:r>
            <a:r>
              <a:rPr sz="1600"/>
              <a:t> during the reign of </a:t>
            </a:r>
            <a:r>
              <a:rPr sz="1600">
                <a:hlinkClick r:id="rId2" tooltip="Nero"/>
              </a:rPr>
              <a:t>Nero</a:t>
            </a:r>
            <a:r>
              <a:rPr sz="1600"/>
              <a:t> (54-68) or </a:t>
            </a:r>
            <a:r>
              <a:rPr sz="1600">
                <a:hlinkClick r:id="rId3" tooltip="Domitian"/>
              </a:rPr>
              <a:t>Domitian</a:t>
            </a:r>
            <a:r>
              <a:rPr sz="1600"/>
              <a:t>, by burning in a </a:t>
            </a:r>
            <a:r>
              <a:rPr sz="1600">
                <a:hlinkClick r:id="rId4" tooltip="Brazen bull"/>
              </a:rPr>
              <a:t>brazen bull-shaped altar</a:t>
            </a:r>
            <a:r>
              <a:rPr sz="1600"/>
              <a:t> for casting</a:t>
            </a:r>
            <a:r>
              <a:rPr lang="en-US" sz="1600"/>
              <a:t> out </a:t>
            </a:r>
            <a:r>
              <a:rPr sz="1600"/>
              <a:t>demons worshipped by the local population. </a:t>
            </a:r>
            <a:r>
              <a:rPr lang="en-US" sz="1600"/>
              <a:t>For Catholics: “</a:t>
            </a:r>
            <a:r>
              <a:rPr lang="en-US" altLang="en-US" sz="1600"/>
              <a:t>Saint Antipas is invoked for relief from toothache, and diseases of the teeth. On the calendars of Eastern Christianity, the feast day of Antipas is April 11”</a:t>
            </a:r>
            <a:endParaRPr lang="en-US" altLang="en-US" sz="1600"/>
          </a:p>
        </p:txBody>
      </p:sp>
      <p:pic>
        <p:nvPicPr>
          <p:cNvPr id="6" name="Content Placeholder 5"/>
          <p:cNvPicPr>
            <a:picLocks noChangeAspect="1"/>
          </p:cNvPicPr>
          <p:nvPr>
            <p:ph sz="half" idx="1"/>
          </p:nvPr>
        </p:nvPicPr>
        <p:blipFill>
          <a:blip r:embed="rId5"/>
          <a:stretch>
            <a:fillRect/>
          </a:stretch>
        </p:blipFill>
        <p:spPr>
          <a:xfrm>
            <a:off x="933450" y="1612900"/>
            <a:ext cx="3328035" cy="4878705"/>
          </a:xfrm>
          <a:prstGeom prst="rect">
            <a:avLst/>
          </a:prstGeom>
        </p:spPr>
      </p:pic>
      <p:pic>
        <p:nvPicPr>
          <p:cNvPr id="11" name="Content Placeholder 10"/>
          <p:cNvPicPr>
            <a:picLocks noChangeAspect="1"/>
          </p:cNvPicPr>
          <p:nvPr>
            <p:ph sz="half" idx="2"/>
          </p:nvPr>
        </p:nvPicPr>
        <p:blipFill>
          <a:blip r:embed="rId6"/>
          <a:stretch>
            <a:fillRect/>
          </a:stretch>
        </p:blipFill>
        <p:spPr>
          <a:xfrm>
            <a:off x="4874895" y="1612900"/>
            <a:ext cx="6693535" cy="4641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normAutofit/>
          </a:bodyPr>
          <a:p>
            <a:r>
              <a:rPr lang="en-US" sz="3335"/>
              <a:t>Stained glass window in the Church of Notre Dame, Paris, France.</a:t>
            </a:r>
            <a:endParaRPr lang="en-US" sz="3335"/>
          </a:p>
        </p:txBody>
      </p:sp>
      <p:sp>
        <p:nvSpPr>
          <p:cNvPr id="7" name="Content Placeholder 6"/>
          <p:cNvSpPr>
            <a:spLocks noGrp="1"/>
          </p:cNvSpPr>
          <p:nvPr>
            <p:ph sz="half" idx="2"/>
          </p:nvPr>
        </p:nvSpPr>
        <p:spPr/>
        <p:txBody>
          <a:bodyPr/>
          <a:p>
            <a:endParaRPr lang="en-US"/>
          </a:p>
        </p:txBody>
      </p:sp>
      <p:pic>
        <p:nvPicPr>
          <p:cNvPr id="5" name="Content Placeholder 4" descr="1"/>
          <p:cNvPicPr>
            <a:picLocks noChangeAspect="1"/>
          </p:cNvPicPr>
          <p:nvPr>
            <p:ph sz="half" idx="1"/>
          </p:nvPr>
        </p:nvPicPr>
        <p:blipFill>
          <a:blip r:embed="rId1"/>
          <a:stretch>
            <a:fillRect/>
          </a:stretch>
        </p:blipFill>
        <p:spPr>
          <a:xfrm>
            <a:off x="2460625" y="1292225"/>
            <a:ext cx="7270750" cy="50888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775335" y="770255"/>
            <a:ext cx="10467975" cy="5817235"/>
          </a:xfrm>
          <a:prstGeom prst="rect">
            <a:avLst/>
          </a:prstGeom>
        </p:spPr>
        <p:txBody>
          <a:bodyPr wrap="square">
            <a:noAutofit/>
          </a:bodyPr>
          <a:p>
            <a:pPr defTabSz="266700">
              <a:spcBef>
                <a:spcPts val="700"/>
              </a:spcBef>
              <a:spcAft>
                <a:spcPts val="700"/>
              </a:spcAft>
            </a:pPr>
            <a:r>
              <a:rPr lang="th-TH" sz="3000">
                <a:solidFill>
                  <a:srgbClr val="141823"/>
                </a:solidFill>
                <a:latin typeface="ËÎÌå Western"/>
                <a:ea typeface="ËÎÌå Western"/>
                <a:cs typeface="ËÎÌå Western"/>
              </a:rPr>
              <a:t>ฮีบรู 11 </a:t>
            </a:r>
            <a:r>
              <a:rPr lang="en-US" sz="3000">
                <a:solidFill>
                  <a:srgbClr val="141823"/>
                </a:solidFill>
                <a:latin typeface="ËÎÌå Western"/>
                <a:ea typeface="ËÎÌå Western"/>
                <a:cs typeface="ËÎÌå Western"/>
              </a:rPr>
              <a:t>“Hall of Fame”</a:t>
            </a:r>
            <a:endParaRPr lang="th-TH" sz="3000">
              <a:solidFill>
                <a:srgbClr val="141823"/>
              </a:solidFill>
              <a:latin typeface="ËÎÌå Western"/>
              <a:ea typeface="ËÎÌå Western"/>
              <a:cs typeface="ËÎÌå Western"/>
            </a:endParaRPr>
          </a:p>
          <a:p>
            <a:pPr defTabSz="266700">
              <a:spcBef>
                <a:spcPts val="700"/>
              </a:spcBef>
              <a:spcAft>
                <a:spcPts val="700"/>
              </a:spcAft>
            </a:pPr>
            <a:endParaRPr lang="th-TH"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อาแบล</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เอโนค</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โนอาห</a:t>
            </a:r>
            <a:r>
              <a:rPr sz="3000">
                <a:solidFill>
                  <a:srgbClr val="141823"/>
                </a:solidFill>
                <a:latin typeface="ËÎÌå Western"/>
                <a:ea typeface="ËÎÌå Western"/>
              </a:rPr>
              <a:t>  </a:t>
            </a:r>
            <a:endParaRPr sz="3000">
              <a:solidFill>
                <a:srgbClr val="141823"/>
              </a:solidFill>
              <a:latin typeface="ËÎÌå Western"/>
              <a:ea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อับราฮัม</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ซาราห์</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อิสอัค</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ยาโคบ</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โยเซฟ</a:t>
            </a:r>
            <a:endParaRPr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บิดามารดา</a:t>
            </a:r>
            <a:r>
              <a:rPr sz="3000">
                <a:solidFill>
                  <a:srgbClr val="141823"/>
                </a:solidFill>
                <a:latin typeface="Times New Roman" panose="02020603050405020304"/>
                <a:ea typeface="Times New Roman" panose="02020603050405020304"/>
                <a:cs typeface="Times New Roman" panose="02020603050405020304"/>
              </a:rPr>
              <a:t>ของ</a:t>
            </a:r>
            <a:r>
              <a:rPr sz="3000">
                <a:solidFill>
                  <a:srgbClr val="141823"/>
                </a:solidFill>
                <a:latin typeface="ËÎÌå Western"/>
                <a:ea typeface="ËÎÌå Western"/>
                <a:cs typeface="ËÎÌå Western"/>
              </a:rPr>
              <a:t>โมเสส</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โมเสส</a:t>
            </a:r>
            <a:endParaRPr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พวกอิสราเอล</a:t>
            </a:r>
            <a:r>
              <a:rPr sz="3000">
                <a:solidFill>
                  <a:srgbClr val="141823"/>
                </a:solidFill>
                <a:latin typeface="Times New Roman" panose="02020603050405020304"/>
                <a:ea typeface="Times New Roman" panose="02020603050405020304"/>
                <a:cs typeface="Times New Roman" panose="02020603050405020304"/>
              </a:rPr>
              <a:t>ที่</a:t>
            </a:r>
            <a:r>
              <a:rPr sz="3000">
                <a:solidFill>
                  <a:srgbClr val="141823"/>
                </a:solidFill>
                <a:latin typeface="ËÎÌå Western"/>
                <a:ea typeface="ËÎÌå Western"/>
                <a:cs typeface="ËÎÌå Western"/>
              </a:rPr>
              <a:t>ล้อมกำแพงเมืองเยรีโค</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ราหับ</a:t>
            </a:r>
            <a:endParaRPr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กิเดโอน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บาราค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แซมสัน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เยฟธาห์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ดาวิด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ซามูเอล </a:t>
            </a:r>
            <a:endParaRPr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ศาสดาพยากรณ์ทั้งหลาย</a:t>
            </a:r>
            <a:r>
              <a:rPr sz="3000">
                <a:solidFill>
                  <a:srgbClr val="141823"/>
                </a:solidFill>
                <a:latin typeface="ËÎÌå Western"/>
                <a:ea typeface="ËÎÌå Western"/>
              </a:rPr>
              <a:t> </a:t>
            </a:r>
            <a:endParaRPr sz="3000">
              <a:solidFill>
                <a:srgbClr val="141823"/>
              </a:solidFill>
              <a:latin typeface="ËÎÌå Western"/>
              <a:ea typeface="ËÎÌå Western"/>
            </a:endParaRPr>
          </a:p>
          <a:p>
            <a:pPr defTabSz="266700">
              <a:spcBef>
                <a:spcPts val="700"/>
              </a:spcBef>
              <a:spcAft>
                <a:spcPts val="700"/>
              </a:spcAft>
            </a:pPr>
            <a:endParaRPr sz="3000">
              <a:solidFill>
                <a:srgbClr val="141823"/>
              </a:solidFill>
              <a:latin typeface="ËÎÌå Western"/>
              <a:ea typeface="ËÎÌå Wester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803910" y="86360"/>
            <a:ext cx="10467975" cy="5817235"/>
          </a:xfrm>
          <a:prstGeom prst="rect">
            <a:avLst/>
          </a:prstGeom>
        </p:spPr>
        <p:txBody>
          <a:bodyPr wrap="square">
            <a:noAutofit/>
          </a:bodyPr>
          <a:p>
            <a:pPr defTabSz="266700">
              <a:spcBef>
                <a:spcPts val="700"/>
              </a:spcBef>
              <a:spcAft>
                <a:spcPts val="700"/>
              </a:spcAft>
            </a:pPr>
            <a:r>
              <a:rPr sz="2000">
                <a:solidFill>
                  <a:srgbClr val="141823"/>
                </a:solidFill>
                <a:latin typeface="ËÎÌå Western"/>
                <a:ea typeface="ËÎÌå Western"/>
              </a:rPr>
              <a:t> </a:t>
            </a:r>
            <a:endParaRPr sz="2000">
              <a:solidFill>
                <a:srgbClr val="141823"/>
              </a:solidFill>
              <a:latin typeface="ËÎÌå Western"/>
              <a:ea typeface="ËÎÌå Western"/>
            </a:endParaRPr>
          </a:p>
          <a:p>
            <a:pPr algn="ctr" defTabSz="266700">
              <a:spcBef>
                <a:spcPts val="700"/>
              </a:spcBef>
              <a:spcAft>
                <a:spcPts val="700"/>
              </a:spcAft>
            </a:pPr>
            <a:r>
              <a:rPr lang="th-TH" sz="4000">
                <a:solidFill>
                  <a:srgbClr val="141823"/>
                </a:solidFill>
                <a:latin typeface="ËÎÌå Western"/>
                <a:ea typeface="ËÎÌå Western"/>
              </a:rPr>
              <a:t>ฮีบรู</a:t>
            </a:r>
            <a:r>
              <a:rPr sz="4000">
                <a:solidFill>
                  <a:srgbClr val="141823"/>
                </a:solidFill>
                <a:latin typeface="ËÎÌå Western"/>
                <a:ea typeface="ËÎÌå Western"/>
              </a:rPr>
              <a:t> </a:t>
            </a:r>
            <a:r>
              <a:rPr sz="3000">
                <a:solidFill>
                  <a:srgbClr val="141823"/>
                </a:solidFill>
                <a:latin typeface="ËÎÌå Western"/>
                <a:ea typeface="ËÎÌå Western"/>
              </a:rPr>
              <a:t>11:33-</a:t>
            </a:r>
            <a:r>
              <a:rPr lang="en-US" sz="3000">
                <a:solidFill>
                  <a:srgbClr val="141823"/>
                </a:solidFill>
                <a:latin typeface="ËÎÌå Western"/>
                <a:ea typeface="ËÎÌå Western"/>
              </a:rPr>
              <a:t>36</a:t>
            </a:r>
            <a:r>
              <a:rPr sz="3000">
                <a:solidFill>
                  <a:srgbClr val="141823"/>
                </a:solidFill>
                <a:latin typeface="ËÎÌå Western"/>
                <a:ea typeface="ËÎÌå Western"/>
              </a:rPr>
              <a:t> </a:t>
            </a:r>
            <a:endParaRPr sz="3000">
              <a:solidFill>
                <a:srgbClr val="141823"/>
              </a:solidFill>
              <a:latin typeface="ËÎÌå Western"/>
              <a:ea typeface="ËÎÌå Western"/>
            </a:endParaRPr>
          </a:p>
          <a:p>
            <a:pPr defTabSz="266700">
              <a:spcBef>
                <a:spcPts val="700"/>
              </a:spcBef>
              <a:spcAft>
                <a:spcPts val="700"/>
              </a:spcAft>
            </a:pPr>
            <a:r>
              <a:rPr sz="4000">
                <a:solidFill>
                  <a:srgbClr val="141823"/>
                </a:solidFill>
                <a:latin typeface="ËÎÌå Western"/>
                <a:ea typeface="ËÎÌå Western"/>
              </a:rPr>
              <a:t> โดยความเชื่อ ท่านเหล่านั้นจึงได้มีชัยเหนืออาณาจักรต่างๆ ได้กระทำการชอบธรรม ได้รับพระสัญญา ได้ปิดปากสิงโต ได้ดับไฟที่ไหม้อย่างรุนแรง ได้พ้นจากคมดาบ ความอ่อนแอของท่านก็กลับเป็นความเข้มแข็ง มีกำลังความสามารถในการทำสงคราม ได้ตีกองทัพประเทศอื่นๆแตกพ่ายไป พวกผู้หญิงก็ได้รับคนพวกของนางที่ตายแล้วกลับฟื้นคืนชีวิตขึ้นมาอีก บางคนก็ถูกทรมาน แต่ก็ไม่ยอมรับการปลดปล่อย เพื่อเขาจะได้รับการเป็นขึ้นมาจากความตายอันประเสริฐกว่า บางคนถูกทดลองโดยคำเยาะเย้ยและการถูกโบยตี และยังถูกล่ามโซ่และถูกขังคุกด้วย </a:t>
            </a:r>
            <a:endParaRPr sz="4000">
              <a:solidFill>
                <a:srgbClr val="141823"/>
              </a:solidFill>
              <a:latin typeface="ËÎÌå Western"/>
              <a:ea typeface="ËÎÌå Wester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657860" y="184785"/>
            <a:ext cx="10934700" cy="5817235"/>
          </a:xfrm>
          <a:prstGeom prst="rect">
            <a:avLst/>
          </a:prstGeom>
        </p:spPr>
        <p:txBody>
          <a:bodyPr wrap="square">
            <a:noAutofit/>
          </a:bodyPr>
          <a:p>
            <a:pPr defTabSz="266700">
              <a:spcBef>
                <a:spcPts val="700"/>
              </a:spcBef>
              <a:spcAft>
                <a:spcPts val="700"/>
              </a:spcAft>
            </a:pPr>
            <a:r>
              <a:rPr sz="2000">
                <a:solidFill>
                  <a:srgbClr val="141823"/>
                </a:solidFill>
                <a:latin typeface="ËÎÌå Western"/>
                <a:ea typeface="ËÎÌå Western"/>
              </a:rPr>
              <a:t> </a:t>
            </a:r>
            <a:endParaRPr sz="2000">
              <a:solidFill>
                <a:srgbClr val="141823"/>
              </a:solidFill>
              <a:latin typeface="ËÎÌå Western"/>
              <a:ea typeface="ËÎÌå Western"/>
            </a:endParaRPr>
          </a:p>
          <a:p>
            <a:pPr algn="ctr" defTabSz="266700">
              <a:spcBef>
                <a:spcPts val="700"/>
              </a:spcBef>
              <a:spcAft>
                <a:spcPts val="700"/>
              </a:spcAft>
            </a:pPr>
            <a:r>
              <a:rPr lang="th-TH" sz="4000">
                <a:solidFill>
                  <a:srgbClr val="141823"/>
                </a:solidFill>
                <a:latin typeface="ËÎÌå Western"/>
                <a:ea typeface="ËÎÌå Western"/>
                <a:sym typeface="+mn-ea"/>
              </a:rPr>
              <a:t>ฮีบรู</a:t>
            </a:r>
            <a:r>
              <a:rPr sz="3000">
                <a:solidFill>
                  <a:srgbClr val="141823"/>
                </a:solidFill>
                <a:latin typeface="ËÎÌå Western"/>
                <a:ea typeface="ËÎÌå Western"/>
              </a:rPr>
              <a:t> 11:3</a:t>
            </a:r>
            <a:r>
              <a:rPr lang="en-US" sz="3000">
                <a:solidFill>
                  <a:srgbClr val="141823"/>
                </a:solidFill>
                <a:latin typeface="ËÎÌå Western"/>
                <a:ea typeface="ËÎÌå Western"/>
              </a:rPr>
              <a:t>7</a:t>
            </a:r>
            <a:r>
              <a:rPr sz="3000">
                <a:solidFill>
                  <a:srgbClr val="141823"/>
                </a:solidFill>
                <a:latin typeface="ËÎÌå Western"/>
                <a:ea typeface="ËÎÌå Western"/>
              </a:rPr>
              <a:t>-40 </a:t>
            </a:r>
            <a:endParaRPr sz="3000">
              <a:solidFill>
                <a:srgbClr val="141823"/>
              </a:solidFill>
              <a:latin typeface="ËÎÌå Western"/>
              <a:ea typeface="ËÎÌå Western"/>
            </a:endParaRPr>
          </a:p>
          <a:p>
            <a:pPr defTabSz="266700">
              <a:spcBef>
                <a:spcPts val="700"/>
              </a:spcBef>
              <a:spcAft>
                <a:spcPts val="700"/>
              </a:spcAft>
            </a:pPr>
            <a:r>
              <a:rPr sz="4000">
                <a:solidFill>
                  <a:srgbClr val="141823"/>
                </a:solidFill>
                <a:latin typeface="ËÎÌå Western"/>
                <a:ea typeface="ËÎÌå Western"/>
              </a:rPr>
              <a:t>บางคนถูกหินขว้าง บางคนก็ถูกเลื่อยเป็นท่อนๆ </a:t>
            </a:r>
            <a:r>
              <a:rPr sz="4000" strike="sngStrike">
                <a:solidFill>
                  <a:srgbClr val="FF0000"/>
                </a:solidFill>
                <a:latin typeface="ËÎÌå Western"/>
                <a:ea typeface="ËÎÌå Western"/>
              </a:rPr>
              <a:t>บางคนถูกทดลอง</a:t>
            </a:r>
            <a:r>
              <a:rPr sz="4000">
                <a:solidFill>
                  <a:srgbClr val="141823"/>
                </a:solidFill>
                <a:latin typeface="ËÎÌå Western"/>
                <a:ea typeface="ËÎÌå Western"/>
              </a:rPr>
              <a:t> บางคนก็ถูกฆ่า</a:t>
            </a:r>
            <a:r>
              <a:rPr lang="en-US" sz="4000">
                <a:solidFill>
                  <a:srgbClr val="141823"/>
                </a:solidFill>
                <a:latin typeface="ËÎÌå Western"/>
                <a:ea typeface="ËÎÌå Western"/>
              </a:rPr>
              <a:t> [</a:t>
            </a:r>
            <a:r>
              <a:rPr lang="en-US" altLang="en-US" sz="4000">
                <a:solidFill>
                  <a:srgbClr val="141823"/>
                </a:solidFill>
                <a:latin typeface="ËÎÌå Western"/>
                <a:ea typeface="ËÎÌå Western"/>
              </a:rPr>
              <a:t>φόνος / phonos: murdered] </a:t>
            </a:r>
            <a:r>
              <a:rPr sz="4000">
                <a:solidFill>
                  <a:srgbClr val="141823"/>
                </a:solidFill>
                <a:latin typeface="ËÎÌå Western"/>
                <a:ea typeface="ËÎÌå Western"/>
              </a:rPr>
              <a:t>ด้วยดาบ บางคนเที่ยวสัญจรไปนุ่งห่มหนังแกะและหนังแพะ อดอยาก ทนทุกข์เวทนาและทนการเคี่ยวเข็ญ  (โลกไม่สมกับคนเช่นนั้นเลย) เขาพเนจรไปในถิ่นทุรกันดารและตามภูเขา และอยู่ตามถ้ำและตามโพรง คนเหล่านั้นทุกคนมีชื่อเสียงดีโดยความเชื่อของเขา แต่เขาก็ยังไม่ได้รับสิ่งที่ทรงสัญญาไว้   ด้วยว่าพระเจ้าทรงจัดเตรียมการอย่างดีกว่าไว้สำหรับเราทั้งหลาย เพื่อไม่ให้เขาทั้งหลายถึงที่สำเร็จนอกจากเรา </a:t>
            </a:r>
            <a:endParaRPr sz="4000">
              <a:solidFill>
                <a:srgbClr val="141823"/>
              </a:solidFill>
              <a:latin typeface="ËÎÌå Western"/>
              <a:ea typeface="ËÎÌå Wester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84250" y="2689860"/>
            <a:ext cx="10515600" cy="1325563"/>
          </a:xfrm>
        </p:spPr>
        <p:txBody>
          <a:bodyPr>
            <a:normAutofit fontScale="90000"/>
          </a:bodyPr>
          <a:p>
            <a:r>
              <a:rPr lang="en-US" altLang="en-US" sz="3335"/>
              <a:t>Obviously, this was a Satan-inspired function to break the back of the church in Pergamos and at the same time to test Antipas as he did Job. The phrase “where Satan resides” implies that Satan took Antipas as a personal challenge.  Not only that, but the Lord permitted Antipas to be tested by excruciating torture and ultimately death, again implying Evidence Testing. </a:t>
            </a:r>
            <a:br>
              <a:rPr lang="en-US" altLang="en-US" sz="3335"/>
            </a:br>
            <a:br>
              <a:rPr lang="en-US" altLang="en-US" sz="3335"/>
            </a:br>
            <a:r>
              <a:rPr lang="en-US" altLang="en-US" sz="3335"/>
              <a:t>The death of Antipas did not, however, intimidate believers whose scale of values placed Bible doctrine as number one. They continued faithful to the Word of God in spite of persecution. Some even followed Antipas to martyr’s graves for their spiritual integrity was stronger than the pain of torture and death. </a:t>
            </a:r>
            <a:endParaRPr lang="en-US" altLang="en-US" sz="333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84250" y="2689860"/>
            <a:ext cx="10515600" cy="1325563"/>
          </a:xfrm>
        </p:spPr>
        <p:txBody>
          <a:bodyPr>
            <a:normAutofit fontScale="90000"/>
          </a:bodyPr>
          <a:p>
            <a:r>
              <a:rPr lang="en-US" altLang="en-US" sz="3335"/>
              <a:t>This assassination undoubtedly worried Satan. He realized that throughout history he must do everything he can to distract believers so that they will never accumulate the doctrine which Antipas accumulated in his soul for the Christian with that amount of doctrine cannot even be shaken by the power of Satan.</a:t>
            </a:r>
            <a:endParaRPr lang="en-US" altLang="en-US" sz="3335"/>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84250" y="2689860"/>
            <a:ext cx="10515600" cy="1325563"/>
          </a:xfrm>
        </p:spPr>
        <p:txBody>
          <a:bodyPr>
            <a:normAutofit fontScale="90000"/>
          </a:bodyPr>
          <a:p>
            <a:r>
              <a:rPr lang="en-US" altLang="en-US" sz="2665"/>
              <a:t>2:14.</a:t>
            </a:r>
            <a:r>
              <a:rPr lang="" altLang="en-US" sz="2665"/>
              <a:t> </a:t>
            </a:r>
            <a:r>
              <a:rPr lang="en-US" altLang="en-US" sz="2665"/>
              <a:t>‘But I have a few things against you, because you have there some who hold the teaching of Balaam, who kept teaching Balak to put a stumbling block before the sons of Israel, to eat things sacrificed to idols [while worshipping them] and to commit acts of sexual immorality.</a:t>
            </a:r>
            <a:br>
              <a:rPr lang="en-US" altLang="en-US" sz="2665"/>
            </a:br>
            <a:br>
              <a:rPr lang="en-US" altLang="en-US" sz="2665"/>
            </a:br>
            <a:r>
              <a:rPr lang="" altLang="en-US" sz="2665"/>
              <a:t>ἀ</a:t>
            </a:r>
            <a:r>
              <a:rPr lang="en-US" altLang="en-US" sz="2665"/>
              <a:t>λλí </a:t>
            </a:r>
            <a:r>
              <a:rPr lang="" altLang="en-US" sz="2665"/>
              <a:t>ἔ</a:t>
            </a:r>
            <a:r>
              <a:rPr lang="en-US" altLang="en-US" sz="2665"/>
              <a:t>χω κατ</a:t>
            </a:r>
            <a:r>
              <a:rPr lang="" altLang="en-US" sz="2665"/>
              <a:t>ὰ</a:t>
            </a:r>
            <a:r>
              <a:rPr lang="en-US" altLang="en-US" sz="2665"/>
              <a:t> σο</a:t>
            </a:r>
            <a:r>
              <a:rPr lang="" altLang="en-US" sz="2665"/>
              <a:t>ῦ</a:t>
            </a:r>
            <a:r>
              <a:rPr lang="en-US" altLang="en-US" sz="2665"/>
              <a:t> </a:t>
            </a:r>
            <a:r>
              <a:rPr lang="" altLang="en-US" sz="2665"/>
              <a:t>ὀ</a:t>
            </a:r>
            <a:r>
              <a:rPr lang="en-US" altLang="en-US" sz="2665"/>
              <a:t>λ</a:t>
            </a:r>
            <a:r>
              <a:rPr lang="" altLang="en-US" sz="2665"/>
              <a:t>ί</a:t>
            </a:r>
            <a:r>
              <a:rPr lang="en-US" altLang="en-US" sz="2665"/>
              <a:t>γα, </a:t>
            </a:r>
            <a:r>
              <a:rPr lang="" altLang="en-US" sz="2665"/>
              <a:t>ὅ</a:t>
            </a:r>
            <a:r>
              <a:rPr lang="en-US" altLang="en-US" sz="2665"/>
              <a:t>τι </a:t>
            </a:r>
            <a:r>
              <a:rPr lang="" altLang="en-US" sz="2665"/>
              <a:t>ἔ</a:t>
            </a:r>
            <a:r>
              <a:rPr lang="en-US" altLang="en-US" sz="2665"/>
              <a:t>χεις </a:t>
            </a:r>
            <a:r>
              <a:rPr lang="" altLang="en-US" sz="2665"/>
              <a:t>ἐ</a:t>
            </a:r>
            <a:r>
              <a:rPr lang="en-US" altLang="en-US" sz="2665"/>
              <a:t>κε</a:t>
            </a:r>
            <a:r>
              <a:rPr lang="" altLang="en-US" sz="2665"/>
              <a:t>ῖ</a:t>
            </a:r>
            <a:r>
              <a:rPr lang="en-US" altLang="en-US" sz="2665"/>
              <a:t> κρατο</a:t>
            </a:r>
            <a:r>
              <a:rPr lang="" altLang="en-US" sz="2665"/>
              <a:t>ῦ</a:t>
            </a:r>
            <a:r>
              <a:rPr lang="en-US" altLang="en-US" sz="2665"/>
              <a:t>ντας τ</a:t>
            </a:r>
            <a:r>
              <a:rPr lang="" altLang="en-US" sz="2665"/>
              <a:t>ὴ</a:t>
            </a:r>
            <a:r>
              <a:rPr lang="en-US" altLang="en-US" sz="2665"/>
              <a:t>ν διδαχ</a:t>
            </a:r>
            <a:r>
              <a:rPr lang="" altLang="en-US" sz="2665"/>
              <a:t>ὴ</a:t>
            </a:r>
            <a:r>
              <a:rPr lang="en-US" altLang="en-US" sz="2665"/>
              <a:t>ν Βαλα</a:t>
            </a:r>
            <a:r>
              <a:rPr lang="" altLang="en-US" sz="2665"/>
              <a:t>ά</a:t>
            </a:r>
            <a:r>
              <a:rPr lang="en-US" altLang="en-US" sz="2665"/>
              <a:t>µ, </a:t>
            </a:r>
            <a:r>
              <a:rPr lang="" altLang="en-US" sz="2665"/>
              <a:t>ὃ</a:t>
            </a:r>
            <a:r>
              <a:rPr lang="en-US" altLang="en-US" sz="2665"/>
              <a:t>ς </a:t>
            </a:r>
            <a:r>
              <a:rPr lang="" altLang="en-US" sz="2665"/>
              <a:t>ἐ</a:t>
            </a:r>
            <a:r>
              <a:rPr lang="en-US" altLang="en-US" sz="2665"/>
              <a:t>δ</a:t>
            </a:r>
            <a:r>
              <a:rPr lang="" altLang="en-US" sz="2665"/>
              <a:t>ί</a:t>
            </a:r>
            <a:r>
              <a:rPr lang="en-US" altLang="en-US" sz="2665"/>
              <a:t>δασκεν τ</a:t>
            </a:r>
            <a:r>
              <a:rPr lang="" altLang="en-US" sz="2665"/>
              <a:t>ῷ</a:t>
            </a:r>
            <a:r>
              <a:rPr lang="en-US" altLang="en-US" sz="2665"/>
              <a:t> Βαλ</a:t>
            </a:r>
            <a:r>
              <a:rPr lang="" altLang="en-US" sz="2665"/>
              <a:t>ὰ</a:t>
            </a:r>
            <a:r>
              <a:rPr lang="en-US" altLang="en-US" sz="2665"/>
              <a:t>κ βαλε</a:t>
            </a:r>
            <a:r>
              <a:rPr lang="" altLang="en-US" sz="2665"/>
              <a:t>ῖ</a:t>
            </a:r>
            <a:r>
              <a:rPr lang="en-US" altLang="en-US" sz="2665"/>
              <a:t>ν σκ</a:t>
            </a:r>
            <a:r>
              <a:rPr lang="" altLang="en-US" sz="2665"/>
              <a:t>ά</a:t>
            </a:r>
            <a:r>
              <a:rPr lang="en-US" altLang="en-US" sz="2665"/>
              <a:t>νδαλον </a:t>
            </a:r>
            <a:r>
              <a:rPr lang="" altLang="en-US" sz="2665"/>
              <a:t>ἐ</a:t>
            </a:r>
            <a:r>
              <a:rPr lang="en-US" altLang="en-US" sz="2665"/>
              <a:t>ν</a:t>
            </a:r>
            <a:r>
              <a:rPr lang="" altLang="en-US" sz="2665"/>
              <a:t>ώ</a:t>
            </a:r>
            <a:r>
              <a:rPr lang="en-US" altLang="en-US" sz="2665"/>
              <a:t>πιον τ</a:t>
            </a:r>
            <a:r>
              <a:rPr lang="" altLang="en-US" sz="2665"/>
              <a:t>ῶ</a:t>
            </a:r>
            <a:r>
              <a:rPr lang="en-US" altLang="en-US" sz="2665"/>
              <a:t>ν υ</a:t>
            </a:r>
            <a:r>
              <a:rPr lang="" altLang="en-US" sz="2665"/>
              <a:t>ἱῶ</a:t>
            </a:r>
            <a:r>
              <a:rPr lang="en-US" altLang="en-US" sz="2665"/>
              <a:t>ν </a:t>
            </a:r>
            <a:r>
              <a:rPr lang="" altLang="en-US" sz="2665"/>
              <a:t>Ἰ</a:t>
            </a:r>
            <a:r>
              <a:rPr lang="en-US" altLang="en-US" sz="2665"/>
              <a:t>σρα</a:t>
            </a:r>
            <a:r>
              <a:rPr lang="" altLang="en-US" sz="2665"/>
              <a:t>ή</a:t>
            </a:r>
            <a:r>
              <a:rPr lang="en-US" altLang="en-US" sz="2665"/>
              <a:t>λ, φαγε</a:t>
            </a:r>
            <a:r>
              <a:rPr lang="" altLang="en-US" sz="2665"/>
              <a:t>ῖ</a:t>
            </a:r>
            <a:r>
              <a:rPr lang="en-US" altLang="en-US" sz="2665"/>
              <a:t>ν ε</a:t>
            </a:r>
            <a:r>
              <a:rPr lang="" altLang="en-US" sz="2665"/>
              <a:t>ἰ</a:t>
            </a:r>
            <a:r>
              <a:rPr lang="en-US" altLang="en-US" sz="2665"/>
              <a:t>δωλ</a:t>
            </a:r>
            <a:r>
              <a:rPr lang="" altLang="en-US" sz="2665"/>
              <a:t>ό</a:t>
            </a:r>
            <a:r>
              <a:rPr lang="en-US" altLang="en-US" sz="2665"/>
              <a:t>θυτα κα</a:t>
            </a:r>
            <a:r>
              <a:rPr lang="" altLang="en-US" sz="2665"/>
              <a:t>ὶ</a:t>
            </a:r>
            <a:r>
              <a:rPr lang="en-US" altLang="en-US" sz="2665"/>
              <a:t> πορνε</a:t>
            </a:r>
            <a:r>
              <a:rPr lang="" altLang="en-US" sz="2665"/>
              <a:t>ῦ</a:t>
            </a:r>
            <a:r>
              <a:rPr lang="en-US" altLang="en-US" sz="2665"/>
              <a:t>σαι·</a:t>
            </a:r>
            <a:br>
              <a:rPr lang="en-US" altLang="en-US" sz="3335"/>
            </a:br>
            <a:br>
              <a:rPr lang="en-US" altLang="en-US" sz="3335"/>
            </a:br>
            <a:r>
              <a:rPr lang="en-US" altLang="en-US" sz="4445"/>
              <a:t> </a:t>
            </a:r>
            <a:r>
              <a:rPr lang="th-TH" altLang="en-US" sz="4445"/>
              <a:t>แต่เรามีข้อที่จะต่อว่าเจ้าบ้าง</a:t>
            </a:r>
            <a:r>
              <a:rPr lang="th-TH" altLang="en-US" sz="4445" strike="sngStrike">
                <a:solidFill>
                  <a:srgbClr val="FF0000"/>
                </a:solidFill>
              </a:rPr>
              <a:t>เล็กน้อย</a:t>
            </a:r>
            <a:r>
              <a:rPr lang="en-US" altLang="en-US" sz="4445"/>
              <a:t> </a:t>
            </a:r>
            <a:r>
              <a:rPr lang="th-TH" altLang="en-US" sz="4445"/>
              <a:t>คือพวกเจ้าบางคนถือตามคำสอนของ</a:t>
            </a:r>
            <a:br>
              <a:rPr lang="th-TH" altLang="en-US" sz="4445"/>
            </a:br>
            <a:r>
              <a:rPr lang="th-TH" altLang="en-US" sz="4445"/>
              <a:t>บาลาอัม</a:t>
            </a:r>
            <a:r>
              <a:rPr lang="en-US" altLang="en-US" sz="4445"/>
              <a:t> </a:t>
            </a:r>
            <a:r>
              <a:rPr lang="th-TH" altLang="en-US" sz="4445"/>
              <a:t>ซึ่งสอนบาลาคให้ก่อเหตุเพื่อให้ชนชาติอิสราเอลสะดุด</a:t>
            </a:r>
            <a:r>
              <a:rPr lang="en-US" altLang="en-US" sz="4445"/>
              <a:t> </a:t>
            </a:r>
            <a:r>
              <a:rPr lang="th-TH" altLang="en-US" sz="4445"/>
              <a:t>คือให้เขากินของที่ได้บูชาแก่รูปเคารพแล้วและให้เขาล่วงประเวณี</a:t>
            </a:r>
            <a:endParaRPr lang="th-TH" altLang="en-US" sz="4445"/>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1"/>
          <p:cNvPicPr>
            <a:picLocks noChangeAspect="1"/>
          </p:cNvPicPr>
          <p:nvPr>
            <p:ph sz="half" idx="1"/>
          </p:nvPr>
        </p:nvPicPr>
        <p:blipFill>
          <a:blip r:embed="rId1"/>
          <a:stretch>
            <a:fillRect/>
          </a:stretch>
        </p:blipFill>
        <p:spPr>
          <a:xfrm>
            <a:off x="245110" y="204470"/>
            <a:ext cx="11640185" cy="63677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522605"/>
            <a:ext cx="10515600" cy="5654675"/>
          </a:xfrm>
        </p:spPr>
        <p:txBody>
          <a:bodyPr>
            <a:normAutofit fontScale="70000"/>
          </a:bodyPr>
          <a:p>
            <a:r>
              <a:rPr lang="en-US"/>
              <a:t>Correction regarding assassination of the Shah of Iran:</a:t>
            </a:r>
            <a:endParaRPr lang="en-US"/>
          </a:p>
          <a:p>
            <a:endParaRPr lang="en-US"/>
          </a:p>
          <a:p>
            <a:r>
              <a:rPr lang="en-US" altLang="en-US"/>
              <a:t>Mohammad Mossadegh, the prime minister of Iran (1951-53 via democratic elections) had introduced a range of social and economic policies, the most significant being the nationalization of the Iranian oil industry. Great Britain had controlled Iran's oil for decades through the Anglo-Iranian Oil Co. After months of talks the prime minister broke off negotiations and denied the British any further involvement in Iran's oil industry. Britain then appealed to the United States for help, which eventually led the CIA to orchestrate the overthrow of Mossadegh and restore power to Mohammad Reza Pahlavi, the last Shah of Iran. (The U.S.A. did not publicly admit any involvement in the overthrow until 2013)</a:t>
            </a:r>
            <a:endParaRPr lang="en-US" altLang="en-US"/>
          </a:p>
          <a:p>
            <a:r>
              <a:rPr lang="en-US" altLang="en-US"/>
              <a:t>According to Stephen Kinzer, author of the book All the Shah's Men, Roosevelt quickly seized control of the Iranian press by buying them off with bribes and circulating anti-Mossadegh propaganda. He recruited allies among the Islamic clergy, and he convinced the shah that Mossadegh was a threat. Mossadegh was placed on trial and spent his life under house arrest. </a:t>
            </a:r>
            <a:endParaRPr lang="en-US" altLang="en-US"/>
          </a:p>
          <a:p>
            <a:r>
              <a:rPr lang="en-US" altLang="en-US"/>
              <a:t>The shah returned to power and ruled for another 25 years until the 1979 Iranian Revolution. </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Content Placeholder 6"/>
          <p:cNvSpPr>
            <a:spLocks noGrp="1"/>
          </p:cNvSpPr>
          <p:nvPr>
            <p:ph sz="half" idx="2"/>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933450" y="823595"/>
            <a:ext cx="10173970" cy="53536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648335" y="121920"/>
            <a:ext cx="10894695" cy="1325880"/>
          </a:xfrm>
        </p:spPr>
        <p:txBody>
          <a:bodyPr>
            <a:normAutofit fontScale="90000"/>
          </a:bodyPr>
          <a:p>
            <a:r>
              <a:rPr lang="en-US"/>
              <a:t>Commonwealth Games, Birmingham, England, 2022</a:t>
            </a:r>
            <a:endParaRPr lang="en-US"/>
          </a:p>
        </p:txBody>
      </p:sp>
      <p:pic>
        <p:nvPicPr>
          <p:cNvPr id="5" name="Content Placeholder 4"/>
          <p:cNvPicPr>
            <a:picLocks noChangeAspect="1"/>
          </p:cNvPicPr>
          <p:nvPr>
            <p:ph sz="half" idx="1"/>
          </p:nvPr>
        </p:nvPicPr>
        <p:blipFill>
          <a:blip r:embed="rId1"/>
          <a:stretch>
            <a:fillRect/>
          </a:stretch>
        </p:blipFill>
        <p:spPr>
          <a:xfrm>
            <a:off x="1817370" y="1234440"/>
            <a:ext cx="8667750" cy="52006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Reward of the Inheritance THAI"/>
          <p:cNvPicPr>
            <a:picLocks noChangeAspect="1"/>
          </p:cNvPicPr>
          <p:nvPr>
            <p:ph sz="half" idx="1"/>
          </p:nvPr>
        </p:nvPicPr>
        <p:blipFill>
          <a:blip r:embed="rId1"/>
          <a:stretch>
            <a:fillRect/>
          </a:stretch>
        </p:blipFill>
        <p:spPr>
          <a:xfrm>
            <a:off x="548005" y="523240"/>
            <a:ext cx="11765280" cy="58121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914400" y="859790"/>
            <a:ext cx="10022840" cy="5146675"/>
          </a:xfrm>
          <a:prstGeom prst="rect">
            <a:avLst/>
          </a:prstGeom>
        </p:spPr>
        <p:txBody>
          <a:bodyPr>
            <a:noAutofit/>
          </a:bodyPr>
          <a:p>
            <a:pPr algn="just" defTabSz="266700">
              <a:lnSpc>
                <a:spcPct val="100000"/>
              </a:lnSpc>
              <a:spcBef>
                <a:spcPts val="500"/>
              </a:spcBef>
              <a:spcAft>
                <a:spcPts val="500"/>
              </a:spcAft>
            </a:pPr>
            <a:r>
              <a:rPr sz="2000">
                <a:solidFill>
                  <a:srgbClr val="001320"/>
                </a:solidFill>
                <a:latin typeface="Calibri" panose="020F0502020204030204" charset="0"/>
                <a:ea typeface="Times New Roman" panose="02020603050405020304"/>
                <a:cs typeface="Calibri" panose="020F0502020204030204" charset="0"/>
              </a:rPr>
              <a:t>Message to Pergamum:</a:t>
            </a:r>
            <a:endParaRPr sz="2000">
              <a:solidFill>
                <a:srgbClr val="001320"/>
              </a:solidFill>
              <a:latin typeface="Calibri" panose="020F0502020204030204" charset="0"/>
              <a:ea typeface="Times New Roman" panose="02020603050405020304"/>
              <a:cs typeface="Calibri" panose="020F0502020204030204" charset="0"/>
            </a:endParaRPr>
          </a:p>
          <a:p>
            <a:pPr algn="just" defTabSz="266700">
              <a:lnSpc>
                <a:spcPct val="100000"/>
              </a:lnSpc>
              <a:spcBef>
                <a:spcPts val="500"/>
              </a:spcBef>
              <a:spcAft>
                <a:spcPts val="500"/>
              </a:spcAft>
            </a:pPr>
            <a:endParaRPr sz="2000">
              <a:solidFill>
                <a:srgbClr val="001320"/>
              </a:solidFill>
              <a:latin typeface="Calibri" panose="020F0502020204030204" charset="0"/>
              <a:ea typeface="Times New Roman" panose="02020603050405020304"/>
              <a:cs typeface="Calibri" panose="020F0502020204030204" charset="0"/>
            </a:endParaRPr>
          </a:p>
          <a:p>
            <a:pPr algn="just" defTabSz="266700">
              <a:lnSpc>
                <a:spcPct val="100000"/>
              </a:lnSpc>
              <a:spcBef>
                <a:spcPts val="500"/>
              </a:spcBef>
              <a:spcAft>
                <a:spcPts val="500"/>
              </a:spcAft>
            </a:pPr>
            <a:r>
              <a:rPr sz="2400">
                <a:solidFill>
                  <a:srgbClr val="001320"/>
                </a:solidFill>
                <a:ea typeface="Times New Roman" panose="02020603050405020304"/>
                <a:cs typeface="+mn-lt"/>
              </a:rPr>
              <a:t>`2:12. “And to the messenger [the pastor] of the church in Pergamum write: The One who has the sharp two-edged sword [Rhomphaia] says this:</a:t>
            </a:r>
            <a:endParaRPr sz="2400">
              <a:solidFill>
                <a:srgbClr val="001320"/>
              </a:solidFill>
              <a:ea typeface="Times New Roman" panose="02020603050405020304"/>
              <a:cs typeface="+mn-lt"/>
            </a:endParaRPr>
          </a:p>
          <a:p>
            <a:pPr algn="just" defTabSz="266700">
              <a:lnSpc>
                <a:spcPct val="100000"/>
              </a:lnSpc>
              <a:spcBef>
                <a:spcPts val="500"/>
              </a:spcBef>
              <a:spcAft>
                <a:spcPts val="500"/>
              </a:spcAft>
            </a:pPr>
            <a:r>
              <a:rPr sz="2400">
                <a:ea typeface="Batang"/>
                <a:cs typeface="+mn-lt"/>
              </a:rPr>
              <a:t>Καὶ τῷ ἀγγέλῳ τῆς ἐν Περγάµῳ ἐκκλησίας γράψον· Τάδε λέγει</a:t>
            </a:r>
            <a:r>
              <a:rPr lang="en-US" sz="2400">
                <a:ea typeface="Batang"/>
                <a:cs typeface="+mn-lt"/>
              </a:rPr>
              <a:t> </a:t>
            </a:r>
            <a:r>
              <a:rPr sz="2400">
                <a:ea typeface="Batang"/>
                <a:cs typeface="+mn-lt"/>
              </a:rPr>
              <a:t>ὁ ἔχων τὴν ῥοµφαίαν τὴν δίστοµον τὴν ὀξεῖαν·</a:t>
            </a:r>
            <a:endParaRPr sz="2400">
              <a:ea typeface="Batang"/>
              <a:cs typeface="+mn-lt"/>
            </a:endParaRPr>
          </a:p>
          <a:p>
            <a:pPr algn="just" defTabSz="266700">
              <a:lnSpc>
                <a:spcPct val="100000"/>
              </a:lnSpc>
              <a:spcBef>
                <a:spcPts val="500"/>
              </a:spcBef>
              <a:spcAft>
                <a:spcPts val="500"/>
              </a:spcAft>
            </a:pPr>
            <a:endParaRPr sz="2000">
              <a:ea typeface="Batang"/>
              <a:cs typeface="+mn-lt"/>
            </a:endParaRPr>
          </a:p>
          <a:p>
            <a:pPr algn="just" defTabSz="266700">
              <a:lnSpc>
                <a:spcPct val="100000"/>
              </a:lnSpc>
              <a:spcBef>
                <a:spcPts val="500"/>
              </a:spcBef>
              <a:spcAft>
                <a:spcPts val="500"/>
              </a:spcAft>
            </a:pPr>
            <a:r>
              <a:rPr lang="th-TH" altLang="en-US" sz="4000">
                <a:latin typeface="Cordia New" panose="020B0304020202020204" charset="0"/>
                <a:ea typeface="Batang"/>
                <a:cs typeface="Cordia New" panose="020B0304020202020204" charset="0"/>
              </a:rPr>
              <a:t>วิวรณ์</a:t>
            </a:r>
            <a:r>
              <a:rPr lang="en-US" altLang="en-US" sz="4000">
                <a:latin typeface="Cordia New" panose="020B0304020202020204" charset="0"/>
                <a:ea typeface="Batang"/>
                <a:cs typeface="Cordia New" panose="020B0304020202020204" charset="0"/>
              </a:rPr>
              <a:t> 2:12</a:t>
            </a:r>
            <a:r>
              <a:rPr lang="en-US" altLang="en-US" sz="4000">
                <a:latin typeface="Cordia New" panose="020B0304020202020204" charset="0"/>
                <a:ea typeface="Batang"/>
                <a:cs typeface="Cordia New" panose="020B0304020202020204" charset="0"/>
              </a:rPr>
              <a:t> </a:t>
            </a:r>
            <a:r>
              <a:rPr lang="en-US" altLang="en-US" sz="4000">
                <a:latin typeface="Cordia New" panose="020B0304020202020204" charset="0"/>
                <a:ea typeface="Batang"/>
                <a:cs typeface="Cordia New" panose="020B0304020202020204" charset="0"/>
              </a:rPr>
              <a:t> </a:t>
            </a:r>
            <a:r>
              <a:rPr lang="th-TH" altLang="en-US" sz="4000">
                <a:latin typeface="Cordia New" panose="020B0304020202020204" charset="0"/>
                <a:ea typeface="Batang"/>
                <a:cs typeface="Cordia New" panose="020B0304020202020204" charset="0"/>
              </a:rPr>
              <a:t>จงเขียนถึงทูตสวรรค์แห่งคริสตจักรที่เมืองเปอร์กามัมว่า</a:t>
            </a:r>
            <a:r>
              <a:rPr lang="en-US" altLang="en-US" sz="4000">
                <a:latin typeface="Cordia New" panose="020B0304020202020204" charset="0"/>
                <a:ea typeface="Batang"/>
                <a:cs typeface="Cordia New" panose="020B0304020202020204" charset="0"/>
              </a:rPr>
              <a:t> `</a:t>
            </a:r>
            <a:r>
              <a:rPr lang="th-TH" altLang="en-US" sz="4000">
                <a:latin typeface="Cordia New" panose="020B0304020202020204" charset="0"/>
                <a:ea typeface="Batang"/>
                <a:cs typeface="Cordia New" panose="020B0304020202020204" charset="0"/>
              </a:rPr>
              <a:t>พระองค์ผู้ทรงถือดาบสองคมที่คมกริบตรัสดังนี้ว่า</a:t>
            </a:r>
            <a:r>
              <a:rPr lang="en-US" altLang="en-US" sz="3200">
                <a:latin typeface="Cordia New" panose="020B0304020202020204" charset="0"/>
                <a:ea typeface="Batang"/>
                <a:cs typeface="Cordia New" panose="020B0304020202020204" charset="0"/>
              </a:rPr>
              <a:t> </a:t>
            </a:r>
            <a:endParaRPr lang="en-US" altLang="en-US" sz="3200">
              <a:latin typeface="Cordia New" panose="020B0304020202020204" charset="0"/>
              <a:ea typeface="Batang"/>
              <a:cs typeface="Cordia New" panose="020B03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1037590" y="941070"/>
            <a:ext cx="10116820" cy="5377180"/>
          </a:xfrm>
          <a:prstGeom prst="rect">
            <a:avLst/>
          </a:prstGeom>
        </p:spPr>
        <p:txBody>
          <a:bodyPr>
            <a:noAutofit/>
          </a:bodyPr>
          <a:p>
            <a:pPr algn="just" defTabSz="266700">
              <a:lnSpc>
                <a:spcPct val="100000"/>
              </a:lnSpc>
              <a:spcBef>
                <a:spcPts val="500"/>
              </a:spcBef>
              <a:spcAft>
                <a:spcPts val="500"/>
              </a:spcAft>
            </a:pPr>
            <a:r>
              <a:rPr sz="2000" b="1">
                <a:solidFill>
                  <a:srgbClr val="001320"/>
                </a:solidFill>
                <a:latin typeface="Times New Roman" panose="02020603050405020304"/>
                <a:ea typeface="Times New Roman" panose="02020603050405020304"/>
              </a:rPr>
              <a:t>2:13. ‘I know where you dwell, where Satan’s throne is </a:t>
            </a:r>
            <a:r>
              <a:rPr sz="2000">
                <a:solidFill>
                  <a:srgbClr val="001320"/>
                </a:solidFill>
                <a:latin typeface="Times New Roman" panose="02020603050405020304"/>
                <a:ea typeface="Times New Roman" panose="02020603050405020304"/>
              </a:rPr>
              <a:t>[possibly related to the altar of Zeus]</a:t>
            </a:r>
            <a:r>
              <a:rPr sz="2000" b="1">
                <a:solidFill>
                  <a:srgbClr val="001320"/>
                </a:solidFill>
                <a:latin typeface="Times New Roman" panose="02020603050405020304"/>
                <a:ea typeface="Times New Roman" panose="02020603050405020304"/>
              </a:rPr>
              <a:t>; and you hold fast My name and did not deny My doctrine even in the days of Antipas </a:t>
            </a:r>
            <a:r>
              <a:rPr sz="2000">
                <a:solidFill>
                  <a:srgbClr val="001320"/>
                </a:solidFill>
                <a:latin typeface="Times New Roman" panose="02020603050405020304"/>
                <a:ea typeface="Times New Roman" panose="02020603050405020304"/>
              </a:rPr>
              <a:t>[during the reign of Domitian]</a:t>
            </a:r>
            <a:r>
              <a:rPr sz="2000" b="1">
                <a:solidFill>
                  <a:srgbClr val="001320"/>
                </a:solidFill>
                <a:latin typeface="Times New Roman" panose="02020603050405020304"/>
                <a:ea typeface="Times New Roman" panose="02020603050405020304"/>
              </a:rPr>
              <a:t>, My witness </a:t>
            </a:r>
            <a:r>
              <a:rPr sz="2000">
                <a:solidFill>
                  <a:srgbClr val="001320"/>
                </a:solidFill>
                <a:latin typeface="Times New Roman" panose="02020603050405020304"/>
                <a:ea typeface="Times New Roman" panose="02020603050405020304"/>
              </a:rPr>
              <a:t>[in the Angelic Appeal Trial]</a:t>
            </a:r>
            <a:r>
              <a:rPr sz="2000" b="1">
                <a:solidFill>
                  <a:srgbClr val="001320"/>
                </a:solidFill>
                <a:latin typeface="Times New Roman" panose="02020603050405020304"/>
                <a:ea typeface="Times New Roman" panose="02020603050405020304"/>
              </a:rPr>
              <a:t>, My faithful one </a:t>
            </a:r>
            <a:r>
              <a:rPr sz="2000">
                <a:solidFill>
                  <a:srgbClr val="001320"/>
                </a:solidFill>
                <a:latin typeface="Times New Roman" panose="02020603050405020304"/>
                <a:ea typeface="Times New Roman" panose="02020603050405020304"/>
              </a:rPr>
              <a:t>[he remained faithful in his martyrdom] </a:t>
            </a:r>
            <a:r>
              <a:rPr sz="2000" b="1">
                <a:solidFill>
                  <a:srgbClr val="001320"/>
                </a:solidFill>
                <a:latin typeface="Times New Roman" panose="02020603050405020304"/>
                <a:ea typeface="Times New Roman" panose="02020603050405020304"/>
              </a:rPr>
              <a:t>who was murdered among you, where Satan dwells. </a:t>
            </a:r>
            <a:endParaRPr sz="2000" b="1">
              <a:solidFill>
                <a:srgbClr val="001320"/>
              </a:solidFill>
              <a:latin typeface="Times New Roman" panose="02020603050405020304"/>
              <a:ea typeface="Times New Roman" panose="02020603050405020304"/>
            </a:endParaRPr>
          </a:p>
          <a:p>
            <a:pPr algn="just" defTabSz="266700">
              <a:lnSpc>
                <a:spcPct val="100000"/>
              </a:lnSpc>
              <a:spcBef>
                <a:spcPts val="500"/>
              </a:spcBef>
              <a:spcAft>
                <a:spcPts val="500"/>
              </a:spcAft>
            </a:pPr>
            <a:r>
              <a:rPr sz="2000">
                <a:latin typeface="Times New Roman" panose="02020603050405020304"/>
                <a:ea typeface="Batang"/>
              </a:rPr>
              <a:t>Οἶδα ποῦ κατοικεῖς, ὅπου ὁ θρόνος τοῦ Σατανᾶ, καὶ κρατεῖς τὸ ὄνοµά µου, καὶ οὐκ ἠρνήσω τὴν πίστιν µου καὶ ἐν ταῖς ἡµέραις Ἀντιπᾶς ὁ µάρτυς µου ὁ πιστός µου, ὃς ἀπεκτάνθη παρí ὑµῖν, ὅπου ὁ Σατανᾶς κατοικεῖ.</a:t>
            </a:r>
            <a:endParaRPr sz="2000">
              <a:latin typeface="Times New Roman" panose="02020603050405020304"/>
              <a:ea typeface="Batang"/>
            </a:endParaRPr>
          </a:p>
          <a:p>
            <a:pPr algn="just" defTabSz="266700">
              <a:lnSpc>
                <a:spcPct val="100000"/>
              </a:lnSpc>
              <a:spcBef>
                <a:spcPts val="500"/>
              </a:spcBef>
              <a:spcAft>
                <a:spcPts val="500"/>
              </a:spcAft>
            </a:pPr>
            <a:endParaRPr sz="2000">
              <a:latin typeface="Times New Roman" panose="02020603050405020304"/>
              <a:ea typeface="Batang"/>
            </a:endParaRPr>
          </a:p>
          <a:p>
            <a:pPr algn="just" defTabSz="266700">
              <a:lnSpc>
                <a:spcPct val="100000"/>
              </a:lnSpc>
              <a:spcBef>
                <a:spcPts val="500"/>
              </a:spcBef>
              <a:spcAft>
                <a:spcPts val="500"/>
              </a:spcAft>
            </a:pPr>
            <a:r>
              <a:rPr lang="th-TH" altLang="en-US" sz="3400">
                <a:latin typeface="Cordia New" panose="020B0304020202020204" charset="0"/>
                <a:ea typeface="Batang"/>
                <a:cs typeface="Cordia New" panose="020B0304020202020204" charset="0"/>
              </a:rPr>
              <a:t>วิวรร์</a:t>
            </a:r>
            <a:r>
              <a:rPr lang="en-US" altLang="en-US" sz="3400">
                <a:latin typeface="Cordia New" panose="020B0304020202020204" charset="0"/>
                <a:ea typeface="Batang"/>
                <a:cs typeface="Cordia New" panose="020B0304020202020204" charset="0"/>
              </a:rPr>
              <a:t>2:13</a:t>
            </a:r>
            <a:r>
              <a:rPr lang="en-US" altLang="en-US" sz="3400">
                <a:latin typeface="Cordia New" panose="020B0304020202020204" charset="0"/>
                <a:ea typeface="Batang"/>
                <a:cs typeface="Cordia New" panose="020B0304020202020204" charset="0"/>
              </a:rPr>
              <a:t> </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เรารู้จักแนวการกระทำของเจ้า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เรารู้จักที่อยู่ของเจ้าคือเป็นที่นั่งของซาตาน</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เจ้ายึดนามของเราไว้มั่น</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และไม่ปฏิเสธความเชื่อในเรา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แม้ในเวลาที่อันทีพาผู้เป็นพยานที่สัตย์ซื่อของเรา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ต้องถูกฆ่าในท่ามกลางพวกเจ้าในที่ซึ่งซาตานอยู่</a:t>
            </a:r>
            <a:r>
              <a:rPr lang="en-US" altLang="en-US" sz="2400">
                <a:latin typeface="Times New Roman" panose="02020603050405020304"/>
                <a:ea typeface="Batang"/>
              </a:rPr>
              <a:t> </a:t>
            </a:r>
            <a:endParaRPr lang="en-US" altLang="en-US" sz="2400">
              <a:latin typeface="Times New Roman" panose="02020603050405020304"/>
              <a:ea typeface="Batang"/>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r>
              <a:rPr lang="en-US" altLang="en-US" sz="3000"/>
              <a:t>“I know where you dwell” is the function of the omniscience of God in eternity past before man existed. </a:t>
            </a:r>
            <a:endParaRPr lang="en-US" altLang="en-US" sz="3000"/>
          </a:p>
          <a:p>
            <a:r>
              <a:rPr lang="en-US" altLang="en-US" sz="3000"/>
              <a:t>The omniscience of God knew every thought, every motive, every action, every function of every person in history. And the omniscience of God entered that information into the computer of the divine decree. </a:t>
            </a:r>
            <a:endParaRPr lang="en-US" altLang="en-US" sz="3000"/>
          </a:p>
          <a:p>
            <a:r>
              <a:rPr lang="en-US" altLang="en-US" sz="3000"/>
              <a:t>He also knew the alternatives, the things that didn’t happen but could have happened, had each individual made different decisions at different times. </a:t>
            </a:r>
            <a:endParaRPr lang="en-US" altLang="en-US" sz="3000"/>
          </a:p>
          <a:p>
            <a:r>
              <a:rPr lang="en-US" altLang="en-US" sz="3000"/>
              <a:t>But it is the printout for Pergamos that is in view when He says: “I know.” The indicative mood is declarative for an accurate assessment of the situation which contributes to the doctrine of historical trends.</a:t>
            </a:r>
            <a:endParaRPr lang="en-US" altLang="en-US"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r>
              <a:rPr lang="en-US" altLang="en-US" sz="3000"/>
              <a:t>1. Demonism is always associated with idolatry and Pergamos was saturated with idolatry. So, Satan made his headquarters there. Satan, like all creatures, can only be at one place at one time.</a:t>
            </a:r>
            <a:endParaRPr lang="en-US" altLang="en-US" sz="3000"/>
          </a:p>
          <a:p>
            <a:endParaRPr lang="en-US" altLang="en-US" sz="3000"/>
          </a:p>
          <a:p>
            <a:r>
              <a:rPr lang="en-US" altLang="en-US" sz="3000"/>
              <a:t>2. Pergamos was a center for the phallic cult, as illustrated by the presence of the Nicolaitans, a cult which involved demon possession.  </a:t>
            </a:r>
            <a:endParaRPr lang="en-US" altLang="en-US" sz="3000"/>
          </a:p>
          <a:p>
            <a:endParaRPr lang="en-US" altLang="en-US" sz="3000"/>
          </a:p>
          <a:p>
            <a:r>
              <a:rPr lang="en-US" altLang="en-US" sz="3000"/>
              <a:t>3. Furthermore, Satan worship or serpent worship was conducted in the Temple of Aesculapius.</a:t>
            </a:r>
            <a:endParaRPr lang="en-US" altLang="en-US" sz="3000"/>
          </a:p>
          <a:p>
            <a:endParaRPr lang="en-US" altLang="en-US" sz="3000"/>
          </a:p>
          <a:p>
            <a:endParaRPr lang="en-US" altLang="en-US"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899160"/>
            <a:ext cx="9738995" cy="3811905"/>
          </a:xfrm>
        </p:spPr>
        <p:txBody>
          <a:bodyPr>
            <a:noAutofit/>
          </a:bodyPr>
          <a:p>
            <a:r>
              <a:rPr lang="en-US" altLang="en-US" sz="3000">
                <a:sym typeface="+mn-ea"/>
              </a:rPr>
              <a:t>4. Demon-motivated persecution of believers will be noted in the context.</a:t>
            </a:r>
            <a:endParaRPr lang="en-US" altLang="en-US" sz="3000"/>
          </a:p>
          <a:p>
            <a:r>
              <a:rPr lang="en-US" altLang="en-US" sz="3000">
                <a:sym typeface="+mn-ea"/>
              </a:rPr>
              <a:t>5. Even so, most believers were safe in Pergamos, the headquarters of Satan. So, living in a dangerous place is not necessarily dangerous. What is dangerous for the believer is living in the cosmic system.  </a:t>
            </a:r>
            <a:endParaRPr lang="en-US" altLang="en-US" sz="3000"/>
          </a:p>
          <a:p>
            <a:r>
              <a:rPr lang="en-US" altLang="en-US" sz="3000">
                <a:sym typeface="+mn-ea"/>
              </a:rPr>
              <a:t>6. Believers were not only living under Satan’s nose but were advancing to maturity, right there. That gives us some idea of the tremendous power of God regarding His provision of logistical grace. </a:t>
            </a:r>
            <a:endParaRPr lang="en-US" altLang="en-US" sz="3000"/>
          </a:p>
          <a:p>
            <a:endParaRPr lang="en-US" altLang="en-US" sz="3000"/>
          </a:p>
          <a:p>
            <a:endParaRPr lang="en-US" altLang="en-US"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r>
              <a:rPr lang="en-US" altLang="en-US" sz="3000">
                <a:sym typeface="+mn-ea"/>
              </a:rPr>
              <a:t>We are going to study a man whose name was Antipas, a man who is unknown apart from his name and apart from the few words that are written about him in the Word of God. </a:t>
            </a:r>
            <a:endParaRPr lang="en-US" altLang="en-US" sz="3000">
              <a:sym typeface="+mn-ea"/>
            </a:endParaRPr>
          </a:p>
          <a:p>
            <a:r>
              <a:rPr lang="en-US" altLang="en-US" sz="3000">
                <a:sym typeface="+mn-ea"/>
              </a:rPr>
              <a:t>He was a most unusual person in that he passed all his undeserved suffering test including Evidence Testing. He died in what most people would say was a horrible and gruesome way and yet the Word of God says he died gloriously, honorably with integrity. </a:t>
            </a:r>
            <a:endParaRPr lang="en-US" altLang="en-US" sz="3000">
              <a:sym typeface="+mn-ea"/>
            </a:endParaRPr>
          </a:p>
          <a:p>
            <a:r>
              <a:rPr lang="en-US" altLang="en-US" sz="3000">
                <a:sym typeface="+mn-ea"/>
              </a:rPr>
              <a:t>Later in the text we come across a believer of the Old Testament who is set up by way of contrast, Balaam. And Balaam lived his life in the cosmic system, he thought more of money than anything else in the world. </a:t>
            </a:r>
            <a:endParaRPr lang="en-US" altLang="en-US" sz="3000">
              <a:sym typeface="+mn-ea"/>
            </a:endParaRPr>
          </a:p>
          <a:p>
            <a:endParaRPr lang="en-US" altLang="en-US" sz="3000"/>
          </a:p>
          <a:p>
            <a:endParaRPr lang="en-US" altLang="en-US" sz="3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8858</Words>
  <Application>WPS Presentation</Application>
  <PresentationFormat>Widescreen</PresentationFormat>
  <Paragraphs>85</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Cordia New</vt:lpstr>
      <vt:lpstr>Calibri</vt:lpstr>
      <vt:lpstr>Times New Roman</vt:lpstr>
      <vt:lpstr>Batang</vt:lpstr>
      <vt:lpstr>Constantia</vt:lpstr>
      <vt:lpstr>ËÎÌå Western</vt:lpstr>
      <vt:lpstr>Ezra SIL</vt:lpstr>
      <vt:lpstr>Angsana New</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Stained glass window in the Church of Notre Dame, Paris, France.</vt:lpstr>
      <vt:lpstr>PowerPoint 演示文稿</vt:lpstr>
      <vt:lpstr>PowerPoint 演示文稿</vt:lpstr>
      <vt:lpstr>PowerPoint 演示文稿</vt:lpstr>
      <vt:lpstr>PowerPoint 演示文稿</vt:lpstr>
      <vt:lpstr>Obviously, this was a Satan-inspired function to break the back of the church in Pergamos and at the same time to test Antipas as he did Job. The phrase “where Satan resides” implies that Satan took Antipas as a personal challenge.  Not only that, but the Lord permitted Antipas to be tested by excruciating torture and ultimately death, again implying Evidence Testing.   The death of Antipas did not, however, intimidate believers whose scale of values placed Bible doctrine as number one. They continued faithful to the Word of God in spite of persecution. Some even followed Antipas to martyr’s graves for their spiritual integrity was stronger than the pain of torture and death. </vt:lpstr>
      <vt:lpstr>This assassination undoubtedly worried Satan. He realized that throughout history he must do everything he can to distract believers so that they will never accumulate the doctrine which Antipas accumulated in his soul for the Christian with that amount of doctrine cannot even be shaken by the power of Satan.</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109</cp:revision>
  <dcterms:created xsi:type="dcterms:W3CDTF">2024-07-01T03:51:00Z</dcterms:created>
  <dcterms:modified xsi:type="dcterms:W3CDTF">2025-06-17T10:53:40Z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1033-12.2.0.21546</vt:lpwstr>
  </property>
</Properties>
</file>