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829" r:id="rId4"/>
    <p:sldId id="856" r:id="rId5"/>
    <p:sldId id="855" r:id="rId6"/>
    <p:sldId id="826" r:id="rId7"/>
    <p:sldId id="803" r:id="rId8"/>
    <p:sldId id="784" r:id="rId9"/>
    <p:sldId id="770" r:id="rId10"/>
    <p:sldId id="857" r:id="rId11"/>
    <p:sldId id="858" r:id="rId12"/>
    <p:sldId id="860" r:id="rId13"/>
    <p:sldId id="859" r:id="rId14"/>
    <p:sldId id="86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33724477" name="sawokproductions"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velation Cover"/>
          <p:cNvPicPr>
            <a:picLocks noChangeAspect="1"/>
          </p:cNvPicPr>
          <p:nvPr/>
        </p:nvPicPr>
        <p:blipFill>
          <a:blip r:embed="rId1"/>
          <a:stretch>
            <a:fillRect/>
          </a:stretch>
        </p:blipFill>
        <p:spPr>
          <a:xfrm>
            <a:off x="2212340" y="1549400"/>
            <a:ext cx="8157210" cy="5308600"/>
          </a:xfrm>
          <a:prstGeom prst="rect">
            <a:avLst/>
          </a:prstGeom>
        </p:spPr>
      </p:pic>
      <p:sp>
        <p:nvSpPr>
          <p:cNvPr id="2" name="Title 1"/>
          <p:cNvSpPr>
            <a:spLocks noGrp="1"/>
          </p:cNvSpPr>
          <p:nvPr>
            <p:ph type="ctrTitle"/>
          </p:nvPr>
        </p:nvSpPr>
        <p:spPr>
          <a:xfrm>
            <a:off x="2536190" y="483235"/>
            <a:ext cx="7355205" cy="1133475"/>
          </a:xfrm>
        </p:spPr>
        <p:txBody>
          <a:bodyPr>
            <a:normAutofit/>
          </a:bodyPr>
          <a:lstStyle/>
          <a:p>
            <a:r>
              <a:rPr lang="th-TH" sz="4000" b="1" dirty="0"/>
              <a:t>การวิเคราะห์พระธรรมวิวรณ์</a:t>
            </a:r>
            <a:br>
              <a:rPr lang="th-TH" sz="3335" b="1" dirty="0"/>
            </a:br>
            <a:r>
              <a:rPr lang="th-TH" sz="2400" dirty="0">
                <a:latin typeface="Cordia New" panose="020B0304020202020204" charset="0"/>
                <a:cs typeface="Cordia New" panose="020B0304020202020204" charset="0"/>
              </a:rPr>
              <a:t>สอนโดย อ.</a:t>
            </a:r>
            <a:r>
              <a:rPr lang="en-US" altLang="th-TH" sz="2400" dirty="0">
                <a:latin typeface="Cordia New" panose="020B0304020202020204" charset="0"/>
                <a:cs typeface="Cordia New" panose="020B0304020202020204" charset="0"/>
              </a:rPr>
              <a:t>Tim</a:t>
            </a:r>
            <a:r>
              <a:rPr lang="th-TH" sz="2400" dirty="0">
                <a:latin typeface="Cordia New" panose="020B0304020202020204" charset="0"/>
                <a:cs typeface="Cordia New" panose="020B0304020202020204" charset="0"/>
              </a:rPr>
              <a:t> จากคำบันทึกของ อ. </a:t>
            </a:r>
            <a:r>
              <a:rPr lang="en-US" sz="2400" dirty="0">
                <a:latin typeface="Cordia New" panose="020B0304020202020204" charset="0"/>
                <a:cs typeface="Cordia New" panose="020B0304020202020204" charset="0"/>
              </a:rPr>
              <a:t>Max Klein</a:t>
            </a:r>
            <a:endParaRPr lang="en-US" sz="2400" dirty="0">
              <a:latin typeface="Cordia New" panose="020B0304020202020204" charset="0"/>
              <a:cs typeface="Cordia New" panose="020B0304020202020204" charset="0"/>
            </a:endParaRPr>
          </a:p>
        </p:txBody>
      </p:sp>
      <p:sp>
        <p:nvSpPr>
          <p:cNvPr id="4" name="Text Box 3"/>
          <p:cNvSpPr txBox="1"/>
          <p:nvPr/>
        </p:nvSpPr>
        <p:spPr>
          <a:xfrm>
            <a:off x="8040370" y="1616710"/>
            <a:ext cx="1781810" cy="645160"/>
          </a:xfrm>
          <a:prstGeom prst="rect">
            <a:avLst/>
          </a:prstGeom>
          <a:noFill/>
        </p:spPr>
        <p:txBody>
          <a:bodyPr wrap="square" rtlCol="0">
            <a:spAutoFit/>
          </a:bodyPr>
          <a:p>
            <a:r>
              <a:rPr lang="en-US"/>
              <a:t>REVELATION 036</a:t>
            </a:r>
            <a:endParaRPr lang="en-US"/>
          </a:p>
          <a:p>
            <a:r>
              <a:rPr lang="en-US"/>
              <a:t>2025 03 25</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Placeholder 3"/>
          <p:cNvSpPr>
            <a:spLocks noGrp="1"/>
          </p:cNvSpPr>
          <p:nvPr>
            <p:ph type="body" sz="half" idx="2"/>
          </p:nvPr>
        </p:nvSpPr>
        <p:spPr>
          <a:xfrm>
            <a:off x="1374775" y="1298575"/>
            <a:ext cx="9827260" cy="3811905"/>
          </a:xfrm>
        </p:spPr>
        <p:txBody>
          <a:bodyPr>
            <a:noAutofit/>
          </a:bodyPr>
          <a:p>
            <a:r>
              <a:rPr lang="en-US" altLang="en-US" sz="2600"/>
              <a:t>Smyrna (current day: “Izmir - the Pearl of the Aegean” ), a large Ionian city on the west coast of Asia Minor was at the head of the Gulf of Smyrna which reached 30 miles inland from the Aegean Sea, and just 40 miles north of Ephesus. Anciently, it was one of the finest cities of Asia and was called “the lovely—the crown of Ionia—the ornament of Asia.” </a:t>
            </a:r>
            <a:endParaRPr lang="en-US" altLang="en-US" sz="2600"/>
          </a:p>
          <a:p>
            <a:r>
              <a:rPr lang="en-US" altLang="en-US" sz="2600"/>
              <a:t>Because of its magnificent port, it became a prosperous trading center. Along with Ephesus and Pergamum, Smyrna became one of the most brilliant and prosperous cities of Anotalia (Asian Minor). The population of the city at the time that John wrote was about 200,000. </a:t>
            </a:r>
            <a:endParaRPr lang="en-US" altLang="en-US" sz="2600"/>
          </a:p>
          <a:p>
            <a:r>
              <a:rPr lang="en-US" altLang="en-US" sz="2600"/>
              <a:t>To its credit, it was the only one of the seven churches in Revelation 2 &amp; 3 which received no word of reproach from the Lord.</a:t>
            </a:r>
            <a:endParaRPr lang="en-US" altLang="en-US" sz="2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ext Placeholder 6"/>
          <p:cNvSpPr>
            <a:spLocks noGrp="1"/>
          </p:cNvSpPr>
          <p:nvPr>
            <p:ph type="body" sz="half" idx="2"/>
          </p:nvPr>
        </p:nvSpPr>
        <p:spPr/>
        <p:txBody>
          <a:bodyPr/>
          <a:p>
            <a:endParaRPr lang="en-US"/>
          </a:p>
        </p:txBody>
      </p:sp>
      <p:pic>
        <p:nvPicPr>
          <p:cNvPr id="5" name="Content Placeholder 4"/>
          <p:cNvPicPr>
            <a:picLocks noChangeAspect="1"/>
          </p:cNvPicPr>
          <p:nvPr>
            <p:ph idx="1"/>
          </p:nvPr>
        </p:nvPicPr>
        <p:blipFill>
          <a:blip r:embed="rId1"/>
          <a:stretch>
            <a:fillRect/>
          </a:stretch>
        </p:blipFill>
        <p:spPr>
          <a:xfrm>
            <a:off x="974725" y="773430"/>
            <a:ext cx="9654540" cy="58483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p:txBody>
          <a:bodyPr/>
          <a:p>
            <a:endParaRPr lang="en-US"/>
          </a:p>
        </p:txBody>
      </p:sp>
      <p:pic>
        <p:nvPicPr>
          <p:cNvPr id="5" name="Content Placeholder 4"/>
          <p:cNvPicPr>
            <a:picLocks noChangeAspect="1"/>
          </p:cNvPicPr>
          <p:nvPr>
            <p:ph idx="1"/>
          </p:nvPr>
        </p:nvPicPr>
        <p:blipFill>
          <a:blip r:embed="rId1"/>
          <a:stretch>
            <a:fillRect/>
          </a:stretch>
        </p:blipFill>
        <p:spPr>
          <a:xfrm>
            <a:off x="1250315" y="690880"/>
            <a:ext cx="10098405" cy="571563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Placeholder 3"/>
          <p:cNvSpPr>
            <a:spLocks noGrp="1"/>
          </p:cNvSpPr>
          <p:nvPr>
            <p:ph type="body" sz="half" idx="2"/>
          </p:nvPr>
        </p:nvSpPr>
        <p:spPr>
          <a:xfrm>
            <a:off x="840105" y="2057400"/>
            <a:ext cx="10177145" cy="3811905"/>
          </a:xfrm>
        </p:spPr>
        <p:txBody>
          <a:bodyPr/>
          <a:p>
            <a:r>
              <a:rPr lang="en-US" altLang="en-US" sz="3000"/>
              <a:t> </a:t>
            </a:r>
            <a:endParaRPr lang="en-US" altLang="en-US" sz="3000"/>
          </a:p>
          <a:p>
            <a:r>
              <a:rPr lang="th-TH" altLang="en-US" sz="4000">
                <a:latin typeface="Cordia New" panose="020B0304020202020204" charset="0"/>
                <a:cs typeface="Cordia New" panose="020B0304020202020204" charset="0"/>
              </a:rPr>
              <a:t>บทเรียนต่อไป </a:t>
            </a:r>
            <a:r>
              <a:rPr lang="en-US" altLang="en-US" sz="4000">
                <a:latin typeface="Cordia New" panose="020B0304020202020204" charset="0"/>
                <a:cs typeface="Cordia New" panose="020B0304020202020204" charset="0"/>
              </a:rPr>
              <a:t>:</a:t>
            </a:r>
            <a:endParaRPr lang="en-US" altLang="en-US" sz="4000">
              <a:latin typeface="Cordia New" panose="020B0304020202020204" charset="0"/>
              <a:cs typeface="Cordia New" panose="020B0304020202020204" charset="0"/>
            </a:endParaRPr>
          </a:p>
          <a:p>
            <a:r>
              <a:rPr lang="th-TH" altLang="en-US" sz="4000">
                <a:latin typeface="Cordia New" panose="020B0304020202020204" charset="0"/>
                <a:cs typeface="Cordia New" panose="020B0304020202020204" charset="0"/>
              </a:rPr>
              <a:t> ความหมาย</a:t>
            </a:r>
            <a:r>
              <a:rPr lang="th-TH" altLang="en-US" sz="4000">
                <a:latin typeface="Cordia New" panose="020B0304020202020204" charset="0"/>
                <a:cs typeface="Cordia New" panose="020B0304020202020204" charset="0"/>
                <a:sym typeface="+mn-ea"/>
              </a:rPr>
              <a:t>สีรูแบป</a:t>
            </a:r>
            <a:r>
              <a:rPr lang="th-TH" altLang="en-US" sz="4000">
                <a:latin typeface="Cordia New" panose="020B0304020202020204" charset="0"/>
                <a:cs typeface="Cordia New" panose="020B0304020202020204" charset="0"/>
              </a:rPr>
              <a:t>ของวลี “</a:t>
            </a:r>
            <a:r>
              <a:rPr lang="th-TH" altLang="en-US" sz="4000">
                <a:latin typeface="Cordia New" panose="020B0304020202020204" charset="0"/>
                <a:cs typeface="Cordia New" panose="020B0304020202020204" charset="0"/>
                <a:sym typeface="+mn-ea"/>
              </a:rPr>
              <a:t>เบื้องต้นและเป็นเบื้องปลาย” </a:t>
            </a:r>
            <a:endParaRPr lang="en-US" altLang="en-US" sz="4000">
              <a:latin typeface="Cordia New" panose="020B0304020202020204" charset="0"/>
              <a:cs typeface="Cordia New" panose="020B0304020202020204" charset="0"/>
            </a:endParaRPr>
          </a:p>
          <a:p>
            <a:r>
              <a:rPr lang="en-US" altLang="en-US" sz="4000">
                <a:latin typeface="Cordia New" panose="020B0304020202020204" charset="0"/>
                <a:cs typeface="Cordia New" panose="020B0304020202020204" charset="0"/>
              </a:rPr>
              <a:t>Four meanings to the phrase, “The first and the last”</a:t>
            </a:r>
            <a:endParaRPr lang="en-US" altLang="en-US" sz="4000">
              <a:latin typeface="Cordia New" panose="020B0304020202020204" charset="0"/>
              <a:cs typeface="Cordia New" panose="020B03040202020202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p:sp>
        <p:nvSpPr>
          <p:cNvPr id="3" name="Content Placeholder 2"/>
          <p:cNvSpPr>
            <a:spLocks noGrp="1"/>
          </p:cNvSpPr>
          <p:nvPr>
            <p:ph idx="1"/>
          </p:nvPr>
        </p:nvSpPr>
        <p:spPr>
          <a:xfrm>
            <a:off x="838200" y="1691640"/>
            <a:ext cx="10515600" cy="5874385"/>
          </a:xfrm>
        </p:spPr>
        <p:txBody>
          <a:bodyPr>
            <a:noAutofit/>
          </a:bodyPr>
          <a:p>
            <a:r>
              <a:rPr lang="en-US" altLang="en-US" sz="4000">
                <a:latin typeface="Cordia New" panose="020B0304020202020204" charset="0"/>
                <a:cs typeface="Cordia New" panose="020B0304020202020204" charset="0"/>
              </a:rPr>
              <a:t>Rev 2:5  </a:t>
            </a:r>
            <a:r>
              <a:rPr lang="th-TH" altLang="en-US" sz="4000">
                <a:latin typeface="Cordia New" panose="020B0304020202020204" charset="0"/>
                <a:cs typeface="Cordia New" panose="020B0304020202020204" charset="0"/>
              </a:rPr>
              <a:t>เหตุฉะนั้น</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จงระลึกถึงสภาพเดิมที่เจ้าได้หล่นจากมาแล้วนั้น</a:t>
            </a:r>
            <a:r>
              <a:rPr lang="en-US" altLang="en-US" sz="4000">
                <a:latin typeface="Cordia New" panose="020B0304020202020204" charset="0"/>
                <a:cs typeface="Cordia New" panose="020B0304020202020204" charset="0"/>
              </a:rPr>
              <a:t> </a:t>
            </a:r>
            <a:r>
              <a:rPr lang="th-TH" altLang="en-US" sz="4000" b="1">
                <a:solidFill>
                  <a:srgbClr val="FF0000"/>
                </a:solidFill>
                <a:latin typeface="Cordia New" panose="020B0304020202020204" charset="0"/>
                <a:cs typeface="Cordia New" panose="020B0304020202020204" charset="0"/>
              </a:rPr>
              <a:t>จงกลับใจเสียใหม่</a:t>
            </a:r>
            <a:r>
              <a:rPr lang="en-US" altLang="en-US" sz="4000" b="1">
                <a:solidFill>
                  <a:srgbClr val="FF0000"/>
                </a:solidFill>
                <a:latin typeface="Cordia New" panose="020B0304020202020204" charset="0"/>
                <a:cs typeface="Cordia New" panose="020B0304020202020204" charset="0"/>
              </a:rPr>
              <a:t> </a:t>
            </a:r>
            <a:r>
              <a:rPr lang="th-TH" altLang="en-US" sz="4000" b="1">
                <a:solidFill>
                  <a:srgbClr val="FF0000"/>
                </a:solidFill>
                <a:latin typeface="Cordia New" panose="020B0304020202020204" charset="0"/>
                <a:cs typeface="Cordia New" panose="020B0304020202020204" charset="0"/>
              </a:rPr>
              <a:t>และประพฤติตามอย่างเดิม</a:t>
            </a:r>
            <a:r>
              <a:rPr lang="en-US" altLang="th-TH" sz="4000" b="1">
                <a:solidFill>
                  <a:srgbClr val="FF0000"/>
                </a:solidFill>
                <a:latin typeface="Cordia New" panose="020B0304020202020204" charset="0"/>
                <a:cs typeface="Cordia New" panose="020B0304020202020204" charset="0"/>
              </a:rPr>
              <a:t> </a:t>
            </a:r>
            <a:r>
              <a:rPr lang="en-US" altLang="th-TH" sz="3000" b="1">
                <a:solidFill>
                  <a:srgbClr val="FF0000"/>
                </a:solidFill>
                <a:latin typeface="Times New Roman" panose="02020603050405020304" charset="0"/>
                <a:cs typeface="Times New Roman" panose="02020603050405020304" charset="0"/>
              </a:rPr>
              <a:t>[</a:t>
            </a:r>
            <a:r>
              <a:rPr lang="en-US" altLang="en-US" sz="3000">
                <a:solidFill>
                  <a:srgbClr val="FF0000"/>
                </a:solidFill>
                <a:latin typeface="Times New Roman" panose="02020603050405020304" charset="0"/>
                <a:cs typeface="Times New Roman" panose="02020603050405020304" charset="0"/>
              </a:rPr>
              <a:t>και μετανοησον V-</a:t>
            </a:r>
            <a:r>
              <a:rPr lang="en-US" altLang="en-US" sz="2000">
                <a:solidFill>
                  <a:srgbClr val="FF0000"/>
                </a:solidFill>
                <a:latin typeface="Times New Roman" panose="02020603050405020304" charset="0"/>
                <a:cs typeface="Times New Roman" panose="02020603050405020304" charset="0"/>
              </a:rPr>
              <a:t>AAM-2S</a:t>
            </a:r>
            <a:r>
              <a:rPr lang="en-US" altLang="en-US" sz="3000">
                <a:solidFill>
                  <a:srgbClr val="FF0000"/>
                </a:solidFill>
                <a:latin typeface="Times New Roman" panose="02020603050405020304" charset="0"/>
                <a:cs typeface="Times New Roman" panose="02020603050405020304" charset="0"/>
              </a:rPr>
              <a:t> και τα πρωτα εργα ποιησον </a:t>
            </a:r>
            <a:r>
              <a:rPr lang="en-US" altLang="en-US" sz="2000">
                <a:solidFill>
                  <a:srgbClr val="FF0000"/>
                </a:solidFill>
                <a:latin typeface="Times New Roman" panose="02020603050405020304" charset="0"/>
                <a:cs typeface="Times New Roman" panose="02020603050405020304" charset="0"/>
              </a:rPr>
              <a:t>V-AAM-2S</a:t>
            </a:r>
            <a:r>
              <a:rPr lang="en-US" altLang="en-US" sz="3000">
                <a:solidFill>
                  <a:srgbClr val="FF0000"/>
                </a:solidFill>
                <a:latin typeface="Times New Roman" panose="02020603050405020304" charset="0"/>
                <a:cs typeface="Times New Roman" panose="02020603050405020304" charset="0"/>
              </a:rPr>
              <a:t>] </a:t>
            </a:r>
            <a:r>
              <a:rPr lang="th-TH" altLang="en-US" sz="4000">
                <a:latin typeface="Cordia New" panose="020B0304020202020204" charset="0"/>
                <a:cs typeface="Cordia New" panose="020B0304020202020204" charset="0"/>
              </a:rPr>
              <a:t>มิฉะนั้นเราจะรีบมาหาเจ้า</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และจะยกคันประทีปของเจ้าออกจากที่</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เว้นไว้แต่เจ้าจะกลับใจใหม่</a:t>
            </a:r>
            <a:r>
              <a:rPr lang="en-US" altLang="en-US" sz="4000">
                <a:latin typeface="Cordia New" panose="020B0304020202020204" charset="0"/>
                <a:cs typeface="Cordia New" panose="020B0304020202020204" charset="0"/>
              </a:rPr>
              <a:t> </a:t>
            </a:r>
            <a:endParaRPr lang="en-US" altLang="en-US" sz="4000">
              <a:latin typeface="Cordia New" panose="020B0304020202020204" charset="0"/>
              <a:cs typeface="Cordia New" panose="020B0304020202020204" charset="0"/>
            </a:endParaRPr>
          </a:p>
          <a:p>
            <a:endParaRPr lang="en-US" altLang="en-US" sz="4000">
              <a:latin typeface="Cordia New" panose="020B0304020202020204" charset="0"/>
              <a:cs typeface="Cordia New" panose="020B03040202020202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p:txBody>
          <a:bodyPr>
            <a:normAutofit/>
          </a:bodyPr>
          <a:p>
            <a:r>
              <a:rPr lang="en-US" altLang="en-US"/>
              <a:t>The stars give-out light just as good ministers communicate the light of the Word. Churches where Bible doctrine is taught and mastered are golden lampstands which bring light to the world.</a:t>
            </a:r>
            <a:endParaRPr lang="en-US" altLang="en-US"/>
          </a:p>
          <a:p>
            <a:r>
              <a:rPr lang="en-US" altLang="en-US"/>
              <a:t>When the pastor no longer teaches the Word of God as a star giving out light, he will be removed from the right hand of the Lord, and the members of the congregation are no longer interested in learning the Word, the golden lampstand as per Revelation 2:1 is removed from history. </a:t>
            </a:r>
            <a:endParaRPr lang="en-US" altLang="en-US"/>
          </a:p>
          <a:p>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p:sp>
        <p:nvSpPr>
          <p:cNvPr id="3" name="Content Placeholder 2"/>
          <p:cNvSpPr>
            <a:spLocks noGrp="1"/>
          </p:cNvSpPr>
          <p:nvPr>
            <p:ph idx="1"/>
          </p:nvPr>
        </p:nvSpPr>
        <p:spPr>
          <a:xfrm>
            <a:off x="838200" y="1574800"/>
            <a:ext cx="10515600" cy="5874385"/>
          </a:xfrm>
        </p:spPr>
        <p:txBody>
          <a:bodyPr>
            <a:noAutofit/>
          </a:bodyPr>
          <a:p>
            <a:r>
              <a:rPr lang="en-US" altLang="en-US" sz="4000">
                <a:latin typeface="Cordia New" panose="020B0304020202020204" charset="0"/>
                <a:cs typeface="Cordia New" panose="020B0304020202020204" charset="0"/>
              </a:rPr>
              <a:t>Rev 2:6</a:t>
            </a:r>
            <a:r>
              <a:rPr lang="en-US" altLang="en-US" sz="4000">
                <a:latin typeface="Cordia New" panose="020B0304020202020204" charset="0"/>
                <a:cs typeface="Cordia New" panose="020B0304020202020204" charset="0"/>
              </a:rPr>
              <a:t> </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แต่ว่าพวกเจ้ายังมีความดีอยู่บ้าง</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คือว่าเจ้าเกลียดชังกิจการของพวกนิโคเลาส์นิยมที่เราเองก็เกลียดชังเช่นกัน</a:t>
            </a:r>
            <a:r>
              <a:rPr lang="en-US" altLang="en-US" sz="4000">
                <a:latin typeface="Cordia New" panose="020B0304020202020204" charset="0"/>
                <a:cs typeface="Cordia New" panose="020B0304020202020204" charset="0"/>
              </a:rPr>
              <a:t> </a:t>
            </a:r>
            <a:endParaRPr lang="en-US" altLang="en-US" sz="4000">
              <a:latin typeface="Cordia New" panose="020B0304020202020204" charset="0"/>
              <a:cs typeface="Cordia New" panose="020B0304020202020204" charset="0"/>
            </a:endParaRPr>
          </a:p>
          <a:p>
            <a:r>
              <a:rPr lang="en-US" altLang="en-US" sz="4000">
                <a:latin typeface="Cordia New" panose="020B0304020202020204" charset="0"/>
                <a:cs typeface="Cordia New" panose="020B0304020202020204" charset="0"/>
              </a:rPr>
              <a:t>Rev 2:7  </a:t>
            </a:r>
            <a:r>
              <a:rPr lang="th-TH" altLang="en-US" sz="4000">
                <a:latin typeface="Cordia New" panose="020B0304020202020204" charset="0"/>
                <a:cs typeface="Cordia New" panose="020B0304020202020204" charset="0"/>
              </a:rPr>
              <a:t>ใครมีหู</a:t>
            </a:r>
            <a:r>
              <a:rPr lang="en-US" altLang="th-TH" sz="4000">
                <a:latin typeface="Cordia New" panose="020B0304020202020204" charset="0"/>
                <a:cs typeface="Cordia New" panose="020B0304020202020204" charset="0"/>
              </a:rPr>
              <a:t> </a:t>
            </a:r>
            <a:r>
              <a:rPr lang="en-US" altLang="th-TH" sz="4000">
                <a:latin typeface="Cordia New" panose="020B0304020202020204" charset="0"/>
                <a:cs typeface="Cordia New" panose="020B0304020202020204" charset="0"/>
                <a:sym typeface="+mn-ea"/>
              </a:rPr>
              <a:t> [ +V ] </a:t>
            </a:r>
            <a:r>
              <a:rPr lang="th-TH" altLang="en-US" sz="4000">
                <a:latin typeface="Cordia New" panose="020B0304020202020204" charset="0"/>
                <a:cs typeface="Cordia New" panose="020B0304020202020204" charset="0"/>
              </a:rPr>
              <a:t>ก็ให้ฟังข้อความซึ่งพระวิญญาณตรัสไว้แก่คริสตจักรทั้งหลาย</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ผู้ใดมีชัยชนะ</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เราจะให้ผู้นั้นกินผลจากต้นไม้แห่งชีวิต</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ที่อยู่ในท่ามกลางอุทยานสวรรค์ของพระเจ้า</a:t>
            </a:r>
            <a:r>
              <a:rPr lang="en-US" altLang="en-US" sz="4000">
                <a:latin typeface="Cordia New" panose="020B0304020202020204" charset="0"/>
                <a:cs typeface="Cordia New" panose="020B0304020202020204" charset="0"/>
              </a:rPr>
              <a:t>'</a:t>
            </a:r>
            <a:r>
              <a:rPr lang="en-US" altLang="en-US" sz="4000">
                <a:latin typeface="Cordia New" panose="020B0304020202020204" charset="0"/>
                <a:cs typeface="Cordia New" panose="020B0304020202020204" charset="0"/>
              </a:rPr>
              <a:t> </a:t>
            </a:r>
            <a:endParaRPr lang="en-US" altLang="en-US" sz="4000">
              <a:latin typeface="Cordia New" panose="020B0304020202020204" charset="0"/>
              <a:cs typeface="Cordia New" panose="020B03040202020202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7218680" y="2472690"/>
            <a:ext cx="4750435" cy="1325880"/>
          </a:xfrm>
        </p:spPr>
        <p:txBody>
          <a:bodyPr>
            <a:normAutofit fontScale="90000"/>
          </a:bodyPr>
          <a:p>
            <a:r>
              <a:rPr lang="en-US" sz="2780"/>
              <a:t>1. Spiritual growth should be constant over time.</a:t>
            </a:r>
            <a:br>
              <a:rPr lang="en-US" sz="2780"/>
            </a:br>
            <a:br>
              <a:rPr lang="en-US" sz="2780"/>
            </a:br>
            <a:r>
              <a:rPr lang="en-US" sz="2780"/>
              <a:t>2. There is an ultimate goal(s): Spiritual maturity, love for God, occupation with Christ, passing of evidence testing (telos/telios)</a:t>
            </a:r>
            <a:br>
              <a:rPr lang="en-US" sz="2780"/>
            </a:br>
            <a:br>
              <a:rPr lang="en-US" sz="2780"/>
            </a:br>
            <a:r>
              <a:rPr lang="en-US" sz="2780"/>
              <a:t>3. If studying and applying every day, every new day should be an improvement on the previous day regardless of circumstances.</a:t>
            </a:r>
            <a:endParaRPr lang="en-US" sz="2780"/>
          </a:p>
        </p:txBody>
      </p:sp>
      <p:pic>
        <p:nvPicPr>
          <p:cNvPr id="4" name="Content Placeholder 3"/>
          <p:cNvPicPr>
            <a:picLocks noChangeAspect="1"/>
          </p:cNvPicPr>
          <p:nvPr>
            <p:ph idx="1"/>
          </p:nvPr>
        </p:nvPicPr>
        <p:blipFill>
          <a:blip r:embed="rId1"/>
          <a:stretch>
            <a:fillRect/>
          </a:stretch>
        </p:blipFill>
        <p:spPr>
          <a:xfrm>
            <a:off x="757555" y="435610"/>
            <a:ext cx="6231890" cy="581723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049655" y="1005840"/>
            <a:ext cx="10092690" cy="5304155"/>
          </a:xfrm>
        </p:spPr>
        <p:txBody>
          <a:bodyPr/>
          <a:p>
            <a:r>
              <a:rPr lang="en-US"/>
              <a:t>Distractions:</a:t>
            </a:r>
            <a:endParaRPr lang="en-US"/>
          </a:p>
          <a:p>
            <a:r>
              <a:rPr lang="en-US"/>
              <a:t>Religion : “Satan’s ace trump” (see next slide for explanation)</a:t>
            </a:r>
            <a:endParaRPr lang="en-US"/>
          </a:p>
          <a:p>
            <a:r>
              <a:rPr lang="en-US"/>
              <a:t>Materialism</a:t>
            </a:r>
            <a:endParaRPr lang="en-US"/>
          </a:p>
          <a:p>
            <a:r>
              <a:rPr lang="en-US"/>
              <a:t>Liberalism, leading not to freedom but totalitarian control</a:t>
            </a:r>
            <a:endParaRPr lang="en-US"/>
          </a:p>
          <a:p>
            <a:r>
              <a:rPr lang="en-US"/>
              <a:t>Promotion of lust (monetary, power, approbation, sex, drugs, entertainment etc.)</a:t>
            </a:r>
            <a:endParaRPr lang="en-US"/>
          </a:p>
          <a:p>
            <a:r>
              <a:rPr lang="en-US"/>
              <a:t>Socialism / Globalism / Environmentalism</a:t>
            </a:r>
            <a:endParaRPr lang="en-US"/>
          </a:p>
          <a:p>
            <a:r>
              <a:rPr lang="en-US"/>
              <a:t>Anti-semitism</a:t>
            </a:r>
            <a:endParaRPr lang="en-US"/>
          </a:p>
          <a:p>
            <a:r>
              <a:rPr lang="en-US"/>
              <a:t>“Emotional revolt of the soul” - </a:t>
            </a:r>
            <a:r>
              <a:rPr lang="en-US" i="1"/>
              <a:t>incl. Society (social life, time-wasting friendships or relationships)</a:t>
            </a:r>
            <a:endParaRPr lang="en-US" i="1"/>
          </a:p>
          <a:p>
            <a:endParaRPr lang="en-US" i="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p:txBody>
          <a:bodyPr/>
          <a:p>
            <a:r>
              <a:rPr lang="en-US"/>
              <a:t>From Max Klein, Revelation, Lesson 109, minute 31</a:t>
            </a:r>
            <a:endParaRPr lang="en-US"/>
          </a:p>
          <a:p>
            <a:endParaRPr lang="en-US"/>
          </a:p>
          <a:p>
            <a:r>
              <a:rPr lang="en-US"/>
              <a:t>“Emotions are designed to help us enjoy our lives, not run our lives.”</a:t>
            </a:r>
            <a:endParaRPr lang="en-US"/>
          </a:p>
          <a:p>
            <a:endParaRPr lang="en-US"/>
          </a:p>
          <a:p>
            <a:r>
              <a:rPr lang="en-US"/>
              <a:t>And then....</a:t>
            </a:r>
            <a:endParaRPr lang="en-US"/>
          </a:p>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p:sp>
        <p:nvSpPr>
          <p:cNvPr id="3" name="Content Placeholder 2"/>
          <p:cNvSpPr>
            <a:spLocks noGrp="1"/>
          </p:cNvSpPr>
          <p:nvPr>
            <p:ph idx="1"/>
          </p:nvPr>
        </p:nvSpPr>
        <p:spPr>
          <a:xfrm>
            <a:off x="1203960" y="1253490"/>
            <a:ext cx="9582785" cy="4351655"/>
          </a:xfrm>
        </p:spPr>
        <p:txBody>
          <a:bodyPr/>
          <a:p>
            <a:r>
              <a:rPr lang="th-TH" altLang="en-US" sz="4000"/>
              <a:t>เป้าหมายของคริสเตียนคือ</a:t>
            </a:r>
            <a:r>
              <a:rPr lang="en-US" altLang="en-US" sz="4000"/>
              <a:t> </a:t>
            </a:r>
            <a:r>
              <a:rPr lang="th-TH" altLang="en-US" sz="4000"/>
              <a:t>เรียนรู้ถึงพระประสงค์ของพระเจ้า</a:t>
            </a:r>
            <a:r>
              <a:rPr lang="en-US" altLang="en-US" sz="4000"/>
              <a:t> </a:t>
            </a:r>
            <a:r>
              <a:rPr lang="th-TH" altLang="en-US" sz="4000"/>
              <a:t>เรียนรู้ที่จะควบคุมธรรมชาติบาปและอารมณ์ของตน</a:t>
            </a:r>
            <a:r>
              <a:rPr lang="en-US" altLang="en-US" sz="4000"/>
              <a:t> </a:t>
            </a:r>
            <a:r>
              <a:rPr lang="th-TH" altLang="en-US" sz="4000"/>
              <a:t>ไม่ให้ถูกหลอกด้วยกลอุบายของซาตาน</a:t>
            </a:r>
            <a:r>
              <a:rPr lang="en-US" altLang="en-US" sz="4000"/>
              <a:t> </a:t>
            </a:r>
            <a:r>
              <a:rPr lang="th-TH" altLang="en-US" sz="4000"/>
              <a:t>และมุ่งหน้าไปถึงเป้าหมายที่พระเจ้าทรงตั้งไว้</a:t>
            </a:r>
            <a:endParaRPr lang="th-TH" altLang="en-US" sz="4000"/>
          </a:p>
          <a:p>
            <a:endParaRPr lang="th-TH" altLang="en-US" sz="4000"/>
          </a:p>
          <a:p>
            <a:r>
              <a:rPr lang="th-TH" altLang="en-US" sz="4000"/>
              <a:t>คริสเตียนก็จะเติบโตขึ้น</a:t>
            </a:r>
            <a:r>
              <a:rPr lang="en-US" altLang="en-US" sz="4000"/>
              <a:t> </a:t>
            </a:r>
            <a:r>
              <a:rPr lang="th-TH" altLang="en-US" sz="4000"/>
              <a:t>ผ่านการตีสอน</a:t>
            </a:r>
            <a:r>
              <a:rPr lang="en-US" altLang="en-US" sz="4000"/>
              <a:t> </a:t>
            </a:r>
            <a:r>
              <a:rPr lang="th-TH" altLang="en-US" sz="4000"/>
              <a:t>ความกดดัน</a:t>
            </a:r>
            <a:r>
              <a:rPr lang="en-US" altLang="en-US" sz="4000"/>
              <a:t> </a:t>
            </a:r>
            <a:r>
              <a:rPr lang="th-TH" altLang="en-US" sz="4000"/>
              <a:t>ความยากลำบากและการทดสอบในยามเจริญ</a:t>
            </a:r>
            <a:endParaRPr lang="th-TH" altLang="en-US" sz="4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098550" y="987425"/>
            <a:ext cx="9858375" cy="5544185"/>
          </a:xfrm>
        </p:spPr>
        <p:txBody>
          <a:bodyPr>
            <a:normAutofit fontScale="90000"/>
          </a:bodyPr>
          <a:p>
            <a:pPr marL="0" indent="0" algn="ctr">
              <a:buNone/>
            </a:pPr>
            <a:r>
              <a:rPr lang="th-TH" altLang="en-US" sz="4000" b="1">
                <a:latin typeface="Cordia New" panose="020B0304020202020204" charset="0"/>
                <a:cs typeface="Cordia New" panose="020B0304020202020204" charset="0"/>
              </a:rPr>
              <a:t>วิวรณ์ </a:t>
            </a:r>
            <a:r>
              <a:rPr lang="en-US" altLang="en-US" sz="4000" b="1">
                <a:latin typeface="Cordia New" panose="020B0304020202020204" charset="0"/>
                <a:cs typeface="Cordia New" panose="020B0304020202020204" charset="0"/>
              </a:rPr>
              <a:t>2:8.</a:t>
            </a:r>
            <a:r>
              <a:rPr lang="en-US" altLang="en-US" sz="4000" b="1">
                <a:latin typeface="Cordia New" panose="020B0304020202020204" charset="0"/>
                <a:cs typeface="Cordia New" panose="020B0304020202020204" charset="0"/>
              </a:rPr>
              <a:t> </a:t>
            </a:r>
            <a:endParaRPr lang="en-US" altLang="en-US" sz="4000" b="1">
              <a:latin typeface="Cordia New" panose="020B0304020202020204" charset="0"/>
              <a:cs typeface="Cordia New" panose="020B0304020202020204" charset="0"/>
            </a:endParaRPr>
          </a:p>
          <a:p>
            <a:pPr marL="0" indent="0">
              <a:buNone/>
            </a:pPr>
            <a:r>
              <a:rPr lang="en-US" altLang="en-US">
                <a:latin typeface="Times New Roman" panose="02020603050405020304" charset="0"/>
                <a:cs typeface="Times New Roman" panose="02020603050405020304" charset="0"/>
                <a:sym typeface="+mn-ea"/>
              </a:rPr>
              <a:t>Καὶ τῷ ἀγγέλῳ τῆς ἐν Σµύρνῃ ἐκκλησίας γράψον· Τάδε λέγει ὁ πρῶτος καὶ ὁ ἔσχατος, ὃς ἐγένετο νεκρὸς καὶ ἔζησεν·</a:t>
            </a:r>
            <a:endParaRPr lang="en-US" altLang="en-US">
              <a:latin typeface="Times New Roman" panose="02020603050405020304" charset="0"/>
              <a:cs typeface="Times New Roman" panose="02020603050405020304" charset="0"/>
            </a:endParaRPr>
          </a:p>
          <a:p>
            <a:pPr marL="0" indent="0">
              <a:buNone/>
            </a:pPr>
            <a:endParaRPr lang="en-US" altLang="en-US">
              <a:latin typeface="Times New Roman" panose="02020603050405020304" charset="0"/>
              <a:cs typeface="Times New Roman" panose="02020603050405020304" charset="0"/>
            </a:endParaRPr>
          </a:p>
          <a:p>
            <a:pPr marL="0" indent="0">
              <a:buNone/>
            </a:pPr>
            <a:r>
              <a:rPr lang="en-US" altLang="en-US">
                <a:latin typeface="Times New Roman" panose="02020603050405020304" charset="0"/>
                <a:cs typeface="Times New Roman" panose="02020603050405020304" charset="0"/>
              </a:rPr>
              <a:t>And to the messenger [a reference to the pastor] of the church in Smyrna write: The first and the last, who was dead, and has come to life, says this: </a:t>
            </a:r>
            <a:endParaRPr lang="en-US" altLang="en-US">
              <a:latin typeface="Times New Roman" panose="02020603050405020304" charset="0"/>
              <a:cs typeface="Times New Roman" panose="02020603050405020304" charset="0"/>
            </a:endParaRPr>
          </a:p>
          <a:p>
            <a:pPr marL="0" indent="0">
              <a:buNone/>
            </a:pPr>
            <a:endParaRPr lang="en-US" altLang="en-US" sz="2600">
              <a:latin typeface="Times New Roman" panose="02020603050405020304" charset="0"/>
              <a:cs typeface="Times New Roman" panose="02020603050405020304" charset="0"/>
            </a:endParaRPr>
          </a:p>
          <a:p>
            <a:pPr marL="0" indent="0">
              <a:buNone/>
            </a:pPr>
            <a:r>
              <a:rPr lang="th-TH" altLang="en-US" sz="4000">
                <a:latin typeface="Times New Roman" panose="02020603050405020304" charset="0"/>
                <a:cs typeface="Times New Roman" panose="02020603050405020304" charset="0"/>
              </a:rPr>
              <a:t>จงเขียนถึงทูตสวรรค์แห่งคริสตจักรที่เมืองสเมอร์นาว่า</a:t>
            </a:r>
            <a:r>
              <a:rPr lang="en-US" altLang="en-US" sz="4000">
                <a:latin typeface="Times New Roman" panose="02020603050405020304" charset="0"/>
                <a:cs typeface="Times New Roman" panose="02020603050405020304" charset="0"/>
              </a:rPr>
              <a:t> `</a:t>
            </a:r>
            <a:r>
              <a:rPr lang="th-TH" altLang="en-US" sz="4000">
                <a:latin typeface="Times New Roman" panose="02020603050405020304" charset="0"/>
                <a:cs typeface="Times New Roman" panose="02020603050405020304" charset="0"/>
              </a:rPr>
              <a:t>พระองค์ผู้ทรงเป็นเบื้องต้นและเป็นเบื้องปลาย</a:t>
            </a:r>
            <a:r>
              <a:rPr lang="en-US" altLang="en-US" sz="4000">
                <a:latin typeface="Times New Roman" panose="02020603050405020304" charset="0"/>
                <a:cs typeface="Times New Roman" panose="02020603050405020304" charset="0"/>
              </a:rPr>
              <a:t> </a:t>
            </a:r>
            <a:r>
              <a:rPr lang="th-TH" altLang="en-US" sz="4000">
                <a:latin typeface="Times New Roman" panose="02020603050405020304" charset="0"/>
                <a:cs typeface="Times New Roman" panose="02020603050405020304" charset="0"/>
              </a:rPr>
              <a:t>ผู้ซึ่งสิ้นพระชนม์แล้ว</a:t>
            </a:r>
            <a:r>
              <a:rPr lang="en-US" altLang="en-US" sz="4000">
                <a:latin typeface="Times New Roman" panose="02020603050405020304" charset="0"/>
                <a:cs typeface="Times New Roman" panose="02020603050405020304" charset="0"/>
              </a:rPr>
              <a:t> </a:t>
            </a:r>
            <a:r>
              <a:rPr lang="th-TH" altLang="en-US" sz="4000">
                <a:latin typeface="Times New Roman" panose="02020603050405020304" charset="0"/>
                <a:cs typeface="Times New Roman" panose="02020603050405020304" charset="0"/>
              </a:rPr>
              <a:t>และกลับฟื้นขึ้นอีก</a:t>
            </a:r>
            <a:r>
              <a:rPr lang="en-US" altLang="en-US" sz="4000">
                <a:latin typeface="Times New Roman" panose="02020603050405020304" charset="0"/>
                <a:cs typeface="Times New Roman" panose="02020603050405020304" charset="0"/>
              </a:rPr>
              <a:t> </a:t>
            </a:r>
            <a:r>
              <a:rPr lang="th-TH" altLang="en-US" sz="4000">
                <a:latin typeface="Times New Roman" panose="02020603050405020304" charset="0"/>
                <a:cs typeface="Times New Roman" panose="02020603050405020304" charset="0"/>
              </a:rPr>
              <a:t>ได้ตรัสดังนี้ว่า</a:t>
            </a:r>
            <a:r>
              <a:rPr lang="en-US" altLang="en-US" sz="4000">
                <a:latin typeface="Times New Roman" panose="02020603050405020304" charset="0"/>
                <a:cs typeface="Times New Roman" panose="02020603050405020304" charset="0"/>
              </a:rPr>
              <a:t> </a:t>
            </a:r>
            <a:endParaRPr lang="en-US" altLang="en-US" sz="4000">
              <a:latin typeface="Times New Roman" panose="02020603050405020304" charset="0"/>
              <a:cs typeface="Times New Roman" panose="0202060305040502030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3482</Words>
  <Application>WPS Presentation</Application>
  <PresentationFormat>Widescreen</PresentationFormat>
  <Paragraphs>54</Paragraphs>
  <Slides>13</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13</vt:i4>
      </vt:variant>
    </vt:vector>
  </HeadingPairs>
  <TitlesOfParts>
    <vt:vector size="24" baseType="lpstr">
      <vt:lpstr>Arial</vt:lpstr>
      <vt:lpstr>宋体</vt:lpstr>
      <vt:lpstr>Wingdings</vt:lpstr>
      <vt:lpstr>Cordia New</vt:lpstr>
      <vt:lpstr>Times New Roman</vt:lpstr>
      <vt:lpstr>Angsana New</vt:lpstr>
      <vt:lpstr>Calibri</vt:lpstr>
      <vt:lpstr>微软雅黑</vt:lpstr>
      <vt:lpstr>Arial Unicode MS</vt:lpstr>
      <vt:lpstr>Calibri Light</vt:lpstr>
      <vt:lpstr>Office Theme</vt:lpstr>
      <vt:lpstr>การวิเคราะห์พระธรรมวิวรณ์ สอนโดย อ.Tim จากคำบันทึกของ อ. Max Klein</vt:lpstr>
      <vt:lpstr>PowerPoint 演示文稿</vt:lpstr>
      <vt:lpstr>PowerPoint 演示文稿</vt:lpstr>
      <vt:lpstr>PowerPoint 演示文稿</vt:lpstr>
      <vt:lpstr>1. Spiritual growth should be constant over time.  2. There is an ultimate goal(s): Spiritual maturity, love for God, occupation with Christ, passing of evidence testing (telos/telios)  3. If studying and applying every day, every new day should be an improvement on the previous day regardless of circumstances.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sawokproductions</cp:lastModifiedBy>
  <cp:revision>81</cp:revision>
  <dcterms:created xsi:type="dcterms:W3CDTF">2024-07-01T03:51:00Z</dcterms:created>
  <dcterms:modified xsi:type="dcterms:W3CDTF">2025-03-26T03:55:08Z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0C3E7FBCB8F842EEBCCFADAA6D5B26F3_13</vt:lpwstr>
  </property>
  <property fmtid="{D5CDD505-2E9C-101B-9397-08002B2CF9AE}" pid="3" name="KSOProductBuildVer">
    <vt:lpwstr>1033-12.2.0.20326</vt:lpwstr>
  </property>
</Properties>
</file>