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975" r:id="rId4"/>
    <p:sldId id="938" r:id="rId5"/>
    <p:sldId id="944" r:id="rId6"/>
    <p:sldId id="945" r:id="rId7"/>
    <p:sldId id="947" r:id="rId8"/>
    <p:sldId id="943" r:id="rId9"/>
    <p:sldId id="948" r:id="rId10"/>
    <p:sldId id="957" r:id="rId11"/>
    <p:sldId id="959" r:id="rId12"/>
    <p:sldId id="965" r:id="rId13"/>
    <p:sldId id="966" r:id="rId14"/>
    <p:sldId id="967" r:id="rId15"/>
    <p:sldId id="961" r:id="rId16"/>
    <p:sldId id="964" r:id="rId17"/>
    <p:sldId id="960" r:id="rId18"/>
    <p:sldId id="958" r:id="rId19"/>
    <p:sldId id="968" r:id="rId20"/>
    <p:sldId id="969" r:id="rId21"/>
    <p:sldId id="971" r:id="rId22"/>
    <p:sldId id="970" r:id="rId23"/>
    <p:sldId id="973" r:id="rId24"/>
    <p:sldId id="9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en.wikipedia.org/wiki/Brazen_bull" TargetMode="External"/><Relationship Id="rId3" Type="http://schemas.openxmlformats.org/officeDocument/2006/relationships/hyperlink" Target="https://en.wikipedia.org/wiki/Domitian" TargetMode="External"/><Relationship Id="rId2" Type="http://schemas.openxmlformats.org/officeDocument/2006/relationships/hyperlink" Target="https://en.wikipedia.org/wiki/Nero" TargetMode="External"/><Relationship Id="rId1" Type="http://schemas.openxmlformats.org/officeDocument/2006/relationships/hyperlink" Target="https://en.wikipedia.org/wiki/Martyr"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52</a:t>
            </a:r>
            <a:endParaRPr lang="en-US">
              <a:latin typeface="Calibri" panose="020F0502020204030204" charset="0"/>
              <a:cs typeface="Calibri" panose="020F0502020204030204" charset="0"/>
            </a:endParaRPr>
          </a:p>
          <a:p>
            <a:r>
              <a:rPr lang="en-US">
                <a:latin typeface="Calibri" panose="020F0502020204030204" charset="0"/>
                <a:cs typeface="Calibri" panose="020F0502020204030204" charset="0"/>
              </a:rPr>
              <a:t> 2025 06 23</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13000"/>
          </a:schemeClr>
        </a:solidFill>
        <a:effectLst/>
      </p:bgPr>
    </p:bg>
    <p:spTree>
      <p:nvGrpSpPr>
        <p:cNvPr id="1" name=""/>
        <p:cNvGrpSpPr/>
        <p:nvPr/>
      </p:nvGrpSpPr>
      <p:grpSpPr/>
      <p:sp>
        <p:nvSpPr>
          <p:cNvPr id="2" name="Title 1"/>
          <p:cNvSpPr>
            <a:spLocks noGrp="1"/>
          </p:cNvSpPr>
          <p:nvPr>
            <p:ph type="title"/>
          </p:nvPr>
        </p:nvSpPr>
        <p:spPr>
          <a:xfrm>
            <a:off x="984250" y="2689860"/>
            <a:ext cx="10515600" cy="1325563"/>
          </a:xfrm>
        </p:spPr>
        <p:txBody>
          <a:bodyPr>
            <a:normAutofit fontScale="90000"/>
          </a:bodyPr>
          <a:p>
            <a:r>
              <a:rPr lang="en-US" altLang="en-US" sz="3335"/>
              <a:t>This assassination undoubtedly worried Satan. He realized that throughout history he must do everything he can to distract believers so that they will never accumulate the doctrine which Antipas accumulated in his soul for the Christian with that amount of doctrine cannot even be shaken by the power of Satan.</a:t>
            </a:r>
            <a:endParaRPr lang="en-US" altLang="en-US" sz="3335"/>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p:sp>
        <p:nvSpPr>
          <p:cNvPr id="3" name="Content Placeholder 2"/>
          <p:cNvSpPr>
            <a:spLocks noGrp="1"/>
          </p:cNvSpPr>
          <p:nvPr>
            <p:ph sz="half" idx="1"/>
          </p:nvPr>
        </p:nvSpPr>
        <p:spPr>
          <a:xfrm>
            <a:off x="838200" y="1377315"/>
            <a:ext cx="10375265" cy="4799965"/>
          </a:xfrm>
        </p:spPr>
        <p:txBody>
          <a:bodyPr>
            <a:normAutofit fontScale="75000"/>
          </a:bodyPr>
          <a:p>
            <a:endParaRPr lang="en-US" altLang="en-US"/>
          </a:p>
          <a:p>
            <a:pPr marL="0" indent="0">
              <a:buNone/>
            </a:pPr>
            <a:r>
              <a:rPr lang="en-US" altLang="en-US"/>
              <a:t>By John Preston</a:t>
            </a:r>
            <a:endParaRPr lang="en-US" altLang="en-US"/>
          </a:p>
          <a:p>
            <a:pPr marL="0" indent="0">
              <a:buNone/>
            </a:pPr>
            <a:r>
              <a:rPr lang="en-US" altLang="en-US"/>
              <a:t>https://www.keytovision.com/how-to-know-your-scale-of-values/</a:t>
            </a:r>
            <a:endParaRPr lang="en-US" altLang="en-US"/>
          </a:p>
          <a:p>
            <a:pPr marL="0" indent="0">
              <a:buNone/>
            </a:pPr>
            <a:r>
              <a:rPr lang="en-US" altLang="en-US" i="1"/>
              <a:t>(The secular viewpoint)</a:t>
            </a:r>
            <a:endParaRPr lang="en-US" altLang="en-US" i="1"/>
          </a:p>
          <a:p>
            <a:pPr marL="0" indent="0">
              <a:buNone/>
            </a:pPr>
            <a:r>
              <a:rPr lang="en-US" altLang="en-US"/>
              <a:t>1. Values ​​are defined as the fundamental pillars that guide our decisions, actions and behaviors in life. </a:t>
            </a:r>
            <a:endParaRPr lang="en-US" altLang="en-US"/>
          </a:p>
          <a:p>
            <a:pPr marL="0" indent="0">
              <a:buNone/>
            </a:pPr>
            <a:r>
              <a:rPr lang="en-US" altLang="en-US"/>
              <a:t>2. These intrinsic principles act as a set of deeply held beliefs that shape our perception of the world and define everything we consider meaningful. </a:t>
            </a:r>
            <a:endParaRPr lang="en-US" altLang="en-US"/>
          </a:p>
          <a:p>
            <a:pPr marL="0" indent="0">
              <a:buNone/>
            </a:pPr>
            <a:r>
              <a:rPr lang="en-US" altLang="en-US"/>
              <a:t>3. Values ​​provide us with an ethical and moral framework that influences our daily choices and the way we establish relationships with other people.</a:t>
            </a:r>
            <a:endParaRPr lang="en-US" altLang="en-US"/>
          </a:p>
          <a:p>
            <a:pPr marL="0" indent="0">
              <a:buNone/>
            </a:pPr>
            <a:r>
              <a:rPr lang="en-US" altLang="en-US"/>
              <a:t>4. A central characteristic of ethical and moral values ​​is that they are not static; They vary from person to person, influenced by factors such as culture, education and personal experiences.</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403860"/>
            <a:ext cx="10701020" cy="5773420"/>
          </a:xfrm>
        </p:spPr>
        <p:txBody>
          <a:bodyPr>
            <a:normAutofit fontScale="80000"/>
          </a:bodyPr>
          <a:p>
            <a:pPr marL="0" indent="0" algn="ctr">
              <a:buNone/>
            </a:pPr>
            <a:r>
              <a:rPr lang="en-US" altLang="en-US" b="1"/>
              <a:t>5 strategies to know your scale of values</a:t>
            </a:r>
            <a:endParaRPr lang="en-US" altLang="en-US" b="1"/>
          </a:p>
          <a:p>
            <a:pPr marL="0" indent="0">
              <a:buNone/>
            </a:pPr>
            <a:r>
              <a:rPr lang="en-US" altLang="en-US" b="1"/>
              <a:t>1. Reflective self-assessment</a:t>
            </a:r>
            <a:endParaRPr lang="en-US" altLang="en-US" b="1"/>
          </a:p>
          <a:p>
            <a:pPr marL="0" indent="0">
              <a:buNone/>
            </a:pPr>
            <a:r>
              <a:rPr lang="en-US" altLang="en-US"/>
              <a:t>Examine your achievements, challenges overcome, and moments of fulfillment. Ask yourself what underlying values were present in those experiences. </a:t>
            </a:r>
            <a:endParaRPr lang="en-US" altLang="en-US"/>
          </a:p>
          <a:p>
            <a:pPr marL="0" indent="0">
              <a:buNone/>
            </a:pPr>
            <a:r>
              <a:rPr lang="en-US" altLang="en-US" b="1"/>
              <a:t>2. Identification of role models</a:t>
            </a:r>
            <a:endParaRPr lang="en-US" altLang="en-US" b="1"/>
          </a:p>
          <a:p>
            <a:pPr marL="0" indent="0">
              <a:buNone/>
            </a:pPr>
            <a:r>
              <a:rPr lang="en-US" altLang="en-US"/>
              <a:t>Identify people you admire for their achievements, integrity, or positive impact on society. Role models act as mirrors that reflect qualities you value. </a:t>
            </a:r>
            <a:endParaRPr lang="en-US" altLang="en-US"/>
          </a:p>
          <a:p>
            <a:pPr marL="0" indent="0">
              <a:buNone/>
            </a:pPr>
            <a:r>
              <a:rPr lang="en-US" altLang="en-US" b="1"/>
              <a:t>3. Prioritization of activities and time</a:t>
            </a:r>
            <a:endParaRPr lang="en-US" altLang="en-US" b="1"/>
          </a:p>
          <a:p>
            <a:pPr marL="0" indent="0">
              <a:buNone/>
            </a:pPr>
            <a:r>
              <a:rPr lang="en-US" altLang="en-US"/>
              <a:t>The way you allocate your time and energy reveals fundamental clues about your priority values. Examine your daily routines and the activities you spend the most time doing. What aspects of your life receive your constant attention? Prioritizing activities and time not only reflects your external commitments, but also your personal choices. If much of your day focuses on family, career, or self-development, those are likely key values ​​for you.</a:t>
            </a:r>
            <a:endParaRPr lang="en-US" altLang="en-US"/>
          </a:p>
          <a:p>
            <a:pPr marL="0" indent="0">
              <a:buNone/>
            </a:pPr>
            <a:r>
              <a:rPr lang="en-US" altLang="en-US"/>
              <a:t>Take an honest review of how you allocate your time and evaluate whether these choices are aligned with what you truly value. </a:t>
            </a:r>
            <a:endParaRPr lang="en-US" altLang="en-US"/>
          </a:p>
          <a:p>
            <a:pPr marL="0" indent="0">
              <a:buNone/>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632460"/>
            <a:ext cx="10701020" cy="5315585"/>
          </a:xfrm>
        </p:spPr>
        <p:txBody>
          <a:bodyPr>
            <a:normAutofit/>
          </a:bodyPr>
          <a:p>
            <a:pPr marL="0" indent="0">
              <a:buNone/>
            </a:pPr>
            <a:r>
              <a:rPr lang="en-US" altLang="en-US" sz="2000" b="1"/>
              <a:t>4. Deep questioning</a:t>
            </a:r>
            <a:endParaRPr lang="en-US" altLang="en-US" sz="2000" b="1"/>
          </a:p>
          <a:p>
            <a:pPr marL="0" indent="0">
              <a:buNone/>
            </a:pPr>
            <a:r>
              <a:rPr lang="en-US" altLang="en-US" sz="2000"/>
              <a:t>What is truly important to you in life? What are your fundamental principles? Deep questioning gives you the clarity needed to understand not only what you do, but why you do it. </a:t>
            </a:r>
            <a:endParaRPr lang="en-US" altLang="en-US" sz="2000"/>
          </a:p>
          <a:p>
            <a:endParaRPr lang="en-US" altLang="en-US" sz="2000"/>
          </a:p>
          <a:p>
            <a:pPr marL="0" indent="0">
              <a:buNone/>
            </a:pPr>
            <a:r>
              <a:rPr lang="en-US" altLang="en-US" sz="2000" b="1"/>
              <a:t>5. Written record</a:t>
            </a:r>
            <a:endParaRPr lang="en-US" altLang="en-US" sz="2000" b="1"/>
          </a:p>
          <a:p>
            <a:pPr marL="0" indent="0">
              <a:buNone/>
            </a:pPr>
            <a:r>
              <a:rPr lang="en-US" altLang="en-US" sz="2000"/>
              <a:t>A journal acts as a mirror of your mind, capturing your experiences and allowing you to analyze them carefully. By writing regularly, you will be able to identify recurring patterns in your thoughts and behaviors. Observe how you react to different situations and what aspects are consistent in your personal narratives.</a:t>
            </a:r>
            <a:endParaRPr lang="en-US"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84250" y="2689860"/>
            <a:ext cx="10515600" cy="1325563"/>
          </a:xfrm>
        </p:spPr>
        <p:txBody>
          <a:bodyPr>
            <a:normAutofit fontScale="90000"/>
          </a:bodyPr>
          <a:p>
            <a:r>
              <a:rPr lang="en-US" altLang="en-US" sz="2665"/>
              <a:t>2:14.</a:t>
            </a:r>
            <a:r>
              <a:rPr lang="en-US" altLang="en-US" sz="2665"/>
              <a:t> ‘But I have a few things against you, because you have there some who hold the teaching of Balaam, who kept teaching Balak to put a stumbling block before the sons of Israel, to eat things sacrificed to idols [while worshipping them] and to commit acts of sexual immorality.</a:t>
            </a:r>
            <a:br>
              <a:rPr lang="en-US" altLang="en-US" sz="2665"/>
            </a:br>
            <a:br>
              <a:rPr lang="en-US" altLang="en-US" sz="2665"/>
            </a:br>
            <a:r>
              <a:rPr lang="en-US" altLang="en-US" sz="2665"/>
              <a:t>ἀ</a:t>
            </a:r>
            <a:r>
              <a:rPr lang="en-US" altLang="en-US" sz="2665"/>
              <a:t>λλí </a:t>
            </a:r>
            <a:r>
              <a:rPr lang="en-US" altLang="en-US" sz="2665"/>
              <a:t>ἔ</a:t>
            </a:r>
            <a:r>
              <a:rPr lang="en-US" altLang="en-US" sz="2665"/>
              <a:t>χω κατ</a:t>
            </a:r>
            <a:r>
              <a:rPr lang="en-US" altLang="en-US" sz="2665"/>
              <a:t>ὰ</a:t>
            </a:r>
            <a:r>
              <a:rPr lang="en-US" altLang="en-US" sz="2665"/>
              <a:t> σο</a:t>
            </a:r>
            <a:r>
              <a:rPr lang="en-US" altLang="en-US" sz="2665"/>
              <a:t>ῦ</a:t>
            </a:r>
            <a:r>
              <a:rPr lang="en-US" altLang="en-US" sz="2665"/>
              <a:t> </a:t>
            </a:r>
            <a:r>
              <a:rPr lang="en-US" altLang="en-US" sz="2665"/>
              <a:t>ὀ</a:t>
            </a:r>
            <a:r>
              <a:rPr lang="en-US" altLang="en-US" sz="2665"/>
              <a:t>λ</a:t>
            </a:r>
            <a:r>
              <a:rPr lang="en-US" altLang="en-US" sz="2665"/>
              <a:t>ί</a:t>
            </a:r>
            <a:r>
              <a:rPr lang="en-US" altLang="en-US" sz="2665"/>
              <a:t>γα, </a:t>
            </a:r>
            <a:r>
              <a:rPr lang="en-US" altLang="en-US" sz="2665"/>
              <a:t>ὅ</a:t>
            </a:r>
            <a:r>
              <a:rPr lang="en-US" altLang="en-US" sz="2665"/>
              <a:t>τι </a:t>
            </a:r>
            <a:r>
              <a:rPr lang="en-US" altLang="en-US" sz="2665"/>
              <a:t>ἔ</a:t>
            </a:r>
            <a:r>
              <a:rPr lang="en-US" altLang="en-US" sz="2665"/>
              <a:t>χεις </a:t>
            </a:r>
            <a:r>
              <a:rPr lang="en-US" altLang="en-US" sz="2665"/>
              <a:t>ἐ</a:t>
            </a:r>
            <a:r>
              <a:rPr lang="en-US" altLang="en-US" sz="2665"/>
              <a:t>κε</a:t>
            </a:r>
            <a:r>
              <a:rPr lang="en-US" altLang="en-US" sz="2665"/>
              <a:t>ῖ</a:t>
            </a:r>
            <a:r>
              <a:rPr lang="en-US" altLang="en-US" sz="2665"/>
              <a:t> κρατο</a:t>
            </a:r>
            <a:r>
              <a:rPr lang="en-US" altLang="en-US" sz="2665"/>
              <a:t>ῦ</a:t>
            </a:r>
            <a:r>
              <a:rPr lang="en-US" altLang="en-US" sz="2665"/>
              <a:t>ντας τ</a:t>
            </a:r>
            <a:r>
              <a:rPr lang="en-US" altLang="en-US" sz="2665"/>
              <a:t>ὴ</a:t>
            </a:r>
            <a:r>
              <a:rPr lang="en-US" altLang="en-US" sz="2665"/>
              <a:t>ν διδαχ</a:t>
            </a:r>
            <a:r>
              <a:rPr lang="en-US" altLang="en-US" sz="2665"/>
              <a:t>ὴ</a:t>
            </a:r>
            <a:r>
              <a:rPr lang="en-US" altLang="en-US" sz="2665"/>
              <a:t>ν Βαλα</a:t>
            </a:r>
            <a:r>
              <a:rPr lang="en-US" altLang="en-US" sz="2665"/>
              <a:t>ά</a:t>
            </a:r>
            <a:r>
              <a:rPr lang="en-US" altLang="en-US" sz="2665"/>
              <a:t>µ, </a:t>
            </a:r>
            <a:r>
              <a:rPr lang="en-US" altLang="en-US" sz="2665"/>
              <a:t>ὃ</a:t>
            </a:r>
            <a:r>
              <a:rPr lang="en-US" altLang="en-US" sz="2665"/>
              <a:t>ς </a:t>
            </a:r>
            <a:r>
              <a:rPr lang="en-US" altLang="en-US" sz="2665"/>
              <a:t>ἐ</a:t>
            </a:r>
            <a:r>
              <a:rPr lang="en-US" altLang="en-US" sz="2665"/>
              <a:t>δ</a:t>
            </a:r>
            <a:r>
              <a:rPr lang="en-US" altLang="en-US" sz="2665"/>
              <a:t>ί</a:t>
            </a:r>
            <a:r>
              <a:rPr lang="en-US" altLang="en-US" sz="2665"/>
              <a:t>δασκεν τ</a:t>
            </a:r>
            <a:r>
              <a:rPr lang="en-US" altLang="en-US" sz="2665"/>
              <a:t>ῷ</a:t>
            </a:r>
            <a:r>
              <a:rPr lang="en-US" altLang="en-US" sz="2665"/>
              <a:t> Βαλ</a:t>
            </a:r>
            <a:r>
              <a:rPr lang="en-US" altLang="en-US" sz="2665"/>
              <a:t>ὰ</a:t>
            </a:r>
            <a:r>
              <a:rPr lang="en-US" altLang="en-US" sz="2665"/>
              <a:t>κ βαλε</a:t>
            </a:r>
            <a:r>
              <a:rPr lang="en-US" altLang="en-US" sz="2665"/>
              <a:t>ῖ</a:t>
            </a:r>
            <a:r>
              <a:rPr lang="en-US" altLang="en-US" sz="2665"/>
              <a:t>ν σκ</a:t>
            </a:r>
            <a:r>
              <a:rPr lang="en-US" altLang="en-US" sz="2665"/>
              <a:t>ά</a:t>
            </a:r>
            <a:r>
              <a:rPr lang="en-US" altLang="en-US" sz="2665"/>
              <a:t>νδαλον </a:t>
            </a:r>
            <a:r>
              <a:rPr lang="en-US" altLang="en-US" sz="2665"/>
              <a:t>ἐ</a:t>
            </a:r>
            <a:r>
              <a:rPr lang="en-US" altLang="en-US" sz="2665"/>
              <a:t>ν</a:t>
            </a:r>
            <a:r>
              <a:rPr lang="en-US" altLang="en-US" sz="2665"/>
              <a:t>ώ</a:t>
            </a:r>
            <a:r>
              <a:rPr lang="en-US" altLang="en-US" sz="2665"/>
              <a:t>πιον τ</a:t>
            </a:r>
            <a:r>
              <a:rPr lang="en-US" altLang="en-US" sz="2665"/>
              <a:t>ῶ</a:t>
            </a:r>
            <a:r>
              <a:rPr lang="en-US" altLang="en-US" sz="2665"/>
              <a:t>ν υ</a:t>
            </a:r>
            <a:r>
              <a:rPr lang="en-US" altLang="en-US" sz="2665"/>
              <a:t>ἱῶ</a:t>
            </a:r>
            <a:r>
              <a:rPr lang="en-US" altLang="en-US" sz="2665"/>
              <a:t>ν </a:t>
            </a:r>
            <a:r>
              <a:rPr lang="en-US" altLang="en-US" sz="2665"/>
              <a:t>Ἰ</a:t>
            </a:r>
            <a:r>
              <a:rPr lang="en-US" altLang="en-US" sz="2665"/>
              <a:t>σρα</a:t>
            </a:r>
            <a:r>
              <a:rPr lang="en-US" altLang="en-US" sz="2665"/>
              <a:t>ή</a:t>
            </a:r>
            <a:r>
              <a:rPr lang="en-US" altLang="en-US" sz="2665"/>
              <a:t>λ, φαγε</a:t>
            </a:r>
            <a:r>
              <a:rPr lang="en-US" altLang="en-US" sz="2665"/>
              <a:t>ῖ</a:t>
            </a:r>
            <a:r>
              <a:rPr lang="en-US" altLang="en-US" sz="2665"/>
              <a:t>ν ε</a:t>
            </a:r>
            <a:r>
              <a:rPr lang="en-US" altLang="en-US" sz="2665"/>
              <a:t>ἰ</a:t>
            </a:r>
            <a:r>
              <a:rPr lang="en-US" altLang="en-US" sz="2665"/>
              <a:t>δωλ</a:t>
            </a:r>
            <a:r>
              <a:rPr lang="en-US" altLang="en-US" sz="2665"/>
              <a:t>ό</a:t>
            </a:r>
            <a:r>
              <a:rPr lang="en-US" altLang="en-US" sz="2665"/>
              <a:t>θυτα κα</a:t>
            </a:r>
            <a:r>
              <a:rPr lang="en-US" altLang="en-US" sz="2665"/>
              <a:t>ὶ</a:t>
            </a:r>
            <a:r>
              <a:rPr lang="en-US" altLang="en-US" sz="2665"/>
              <a:t> πορνε</a:t>
            </a:r>
            <a:r>
              <a:rPr lang="en-US" altLang="en-US" sz="2665"/>
              <a:t>ῦ</a:t>
            </a:r>
            <a:r>
              <a:rPr lang="en-US" altLang="en-US" sz="2665"/>
              <a:t>σαι·</a:t>
            </a:r>
            <a:br>
              <a:rPr lang="en-US" altLang="en-US" sz="3335"/>
            </a:br>
            <a:br>
              <a:rPr lang="en-US" altLang="en-US" sz="3335"/>
            </a:br>
            <a:r>
              <a:rPr lang="en-US" altLang="en-US" sz="4445"/>
              <a:t> </a:t>
            </a:r>
            <a:r>
              <a:rPr lang="th-TH" altLang="en-US" sz="4445"/>
              <a:t>แต่เรามีข้อที่จะต่อว่าเจ้าบ้าง</a:t>
            </a:r>
            <a:r>
              <a:rPr lang="th-TH" altLang="en-US" sz="4445" strike="sngStrike">
                <a:solidFill>
                  <a:srgbClr val="FF0000"/>
                </a:solidFill>
              </a:rPr>
              <a:t>เล็กน้อย</a:t>
            </a:r>
            <a:r>
              <a:rPr lang="en-US" altLang="en-US" sz="4445"/>
              <a:t> </a:t>
            </a:r>
            <a:r>
              <a:rPr lang="th-TH" altLang="en-US" sz="4445"/>
              <a:t>คือพวกเจ้าบางคนถือตามคำสอนของ</a:t>
            </a:r>
            <a:br>
              <a:rPr lang="th-TH" altLang="en-US" sz="4445"/>
            </a:br>
            <a:r>
              <a:rPr lang="th-TH" altLang="en-US" sz="4445"/>
              <a:t>บาลาอัม</a:t>
            </a:r>
            <a:r>
              <a:rPr lang="en-US" altLang="en-US" sz="4445"/>
              <a:t> </a:t>
            </a:r>
            <a:r>
              <a:rPr lang="th-TH" altLang="en-US" sz="4445"/>
              <a:t>ซึ่งสอนบาลาคให้ก่อเหตุเพื่อให้ชนชาติอิสราเอลสะดุด</a:t>
            </a:r>
            <a:r>
              <a:rPr lang="en-US" altLang="en-US" sz="4445"/>
              <a:t> </a:t>
            </a:r>
            <a:r>
              <a:rPr lang="th-TH" altLang="en-US" sz="4445"/>
              <a:t>คือให้เขากินของที่ได้บูชาแก่รูปเคารพแล้วและให้เขาล่วงประเวณี</a:t>
            </a:r>
            <a:endParaRPr lang="th-TH" altLang="en-US" sz="4445"/>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1"/>
          <p:cNvPicPr>
            <a:picLocks noChangeAspect="1"/>
          </p:cNvPicPr>
          <p:nvPr>
            <p:ph sz="half" idx="1"/>
          </p:nvPr>
        </p:nvPicPr>
        <p:blipFill>
          <a:blip r:embed="rId1"/>
          <a:stretch>
            <a:fillRect/>
          </a:stretch>
        </p:blipFill>
        <p:spPr>
          <a:xfrm>
            <a:off x="245110" y="204470"/>
            <a:ext cx="11640185" cy="63677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Content Placeholder 6"/>
          <p:cNvSpPr>
            <a:spLocks noGrp="1"/>
          </p:cNvSpPr>
          <p:nvPr>
            <p:ph sz="half" idx="2"/>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933450" y="823595"/>
            <a:ext cx="10173970" cy="53536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648335" y="121920"/>
            <a:ext cx="10894695" cy="1325880"/>
          </a:xfrm>
        </p:spPr>
        <p:txBody>
          <a:bodyPr>
            <a:normAutofit fontScale="90000"/>
          </a:bodyPr>
          <a:p>
            <a:r>
              <a:rPr lang="en-US"/>
              <a:t>Commonwealth Games, Birmingham, England, 2022</a:t>
            </a:r>
            <a:endParaRPr lang="en-US"/>
          </a:p>
        </p:txBody>
      </p:sp>
      <p:pic>
        <p:nvPicPr>
          <p:cNvPr id="5" name="Content Placeholder 4"/>
          <p:cNvPicPr>
            <a:picLocks noChangeAspect="1"/>
          </p:cNvPicPr>
          <p:nvPr>
            <p:ph sz="half" idx="1"/>
          </p:nvPr>
        </p:nvPicPr>
        <p:blipFill>
          <a:blip r:embed="rId1"/>
          <a:stretch>
            <a:fillRect/>
          </a:stretch>
        </p:blipFill>
        <p:spPr>
          <a:xfrm>
            <a:off x="1817370" y="1234440"/>
            <a:ext cx="8667750" cy="52006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p:sp>
        <p:nvSpPr>
          <p:cNvPr id="5" name="Text Box 4"/>
          <p:cNvSpPr txBox="1"/>
          <p:nvPr/>
        </p:nvSpPr>
        <p:spPr>
          <a:xfrm>
            <a:off x="1109980" y="1510030"/>
            <a:ext cx="9337675" cy="3743325"/>
          </a:xfrm>
          <a:prstGeom prst="rect">
            <a:avLst/>
          </a:prstGeom>
        </p:spPr>
        <p:txBody>
          <a:bodyPr wrap="square">
            <a:noAutofit/>
          </a:bodyPr>
          <a:p>
            <a:pPr algn="just" defTabSz="266700">
              <a:lnSpc>
                <a:spcPts val="1650"/>
              </a:lnSpc>
              <a:spcBef>
                <a:spcPts val="500"/>
              </a:spcBef>
              <a:spcAft>
                <a:spcPts val="500"/>
              </a:spcAft>
            </a:pPr>
            <a:r>
              <a:rPr lang="th-TH" b="1">
                <a:solidFill>
                  <a:srgbClr val="001320"/>
                </a:solidFill>
                <a:latin typeface="Times New Roman" panose="02020603050405020304"/>
                <a:ea typeface="Times New Roman" panose="02020603050405020304"/>
              </a:rPr>
              <a:t>วิวรณ์ </a:t>
            </a:r>
            <a:r>
              <a:rPr b="1">
                <a:solidFill>
                  <a:srgbClr val="001320"/>
                </a:solidFill>
                <a:latin typeface="Times New Roman" panose="02020603050405020304"/>
                <a:ea typeface="Times New Roman" panose="02020603050405020304"/>
              </a:rPr>
              <a:t>2:15. ‘So you also have some who in the same way hold the teaching of the Nicolaitans. </a:t>
            </a:r>
            <a:endParaRPr b="1">
              <a:solidFill>
                <a:srgbClr val="001320"/>
              </a:solidFill>
              <a:latin typeface="Times New Roman" panose="02020603050405020304"/>
              <a:ea typeface="Times New Roman" panose="02020603050405020304"/>
            </a:endParaRPr>
          </a:p>
          <a:p>
            <a:pPr algn="just" defTabSz="266700">
              <a:lnSpc>
                <a:spcPts val="1650"/>
              </a:lnSpc>
              <a:spcBef>
                <a:spcPts val="500"/>
              </a:spcBef>
              <a:spcAft>
                <a:spcPts val="500"/>
              </a:spcAft>
            </a:pPr>
            <a:r>
              <a:rPr sz="1600">
                <a:latin typeface="Times New Roman" panose="02020603050405020304"/>
                <a:ea typeface="Batang"/>
              </a:rPr>
              <a:t>οὕτως ἔχεις καὶ σὺ κρατοῦντας τὴν διδαχὴν Νικολαϊτῶν ὁµοίως.</a:t>
            </a:r>
            <a:endParaRPr sz="1600">
              <a:latin typeface="Times New Roman" panose="02020603050405020304"/>
              <a:ea typeface="Batang"/>
            </a:endParaRPr>
          </a:p>
          <a:p>
            <a:pPr algn="just" defTabSz="266700">
              <a:spcAft>
                <a:spcPct val="0"/>
              </a:spcAft>
            </a:pPr>
            <a:endParaRPr sz="1600">
              <a:solidFill>
                <a:srgbClr val="000000"/>
              </a:solidFill>
              <a:latin typeface="Times New Roman" panose="02020603050405020304"/>
              <a:ea typeface="Times New Roman" panose="02020603050405020304"/>
            </a:endParaRPr>
          </a:p>
          <a:p>
            <a:pPr algn="just" defTabSz="266700">
              <a:lnSpc>
                <a:spcPts val="1650"/>
              </a:lnSpc>
              <a:spcBef>
                <a:spcPts val="500"/>
              </a:spcBef>
              <a:spcAft>
                <a:spcPts val="500"/>
              </a:spcAft>
            </a:pPr>
            <a:endParaRPr sz="3600">
              <a:latin typeface="Times New Roman" panose="02020603050405020304"/>
              <a:ea typeface="Batang"/>
            </a:endParaRPr>
          </a:p>
          <a:p>
            <a:pPr algn="just" defTabSz="266700">
              <a:lnSpc>
                <a:spcPts val="1650"/>
              </a:lnSpc>
              <a:spcBef>
                <a:spcPts val="500"/>
              </a:spcBef>
              <a:spcAft>
                <a:spcPts val="500"/>
              </a:spcAft>
            </a:pPr>
            <a:r>
              <a:rPr lang="th-TH" altLang="en-US" sz="3600">
                <a:latin typeface="Times New Roman" panose="02020603050405020304"/>
                <a:ea typeface="Batang"/>
                <a:sym typeface="+mn-ea"/>
              </a:rPr>
              <a:t>และมีพวกเจ้าบางคนที่ถือคำสอนของพวกนิโคเลาส์นิยมด้วยเหมือนกัน</a:t>
            </a:r>
            <a:endParaRPr lang="th-TH" altLang="en-US" sz="3600">
              <a:latin typeface="Times New Roman" panose="02020603050405020304"/>
              <a:ea typeface="Batang"/>
              <a:sym typeface="+mn-ea"/>
            </a:endParaRPr>
          </a:p>
          <a:p>
            <a:pPr algn="just" defTabSz="266700">
              <a:lnSpc>
                <a:spcPts val="1650"/>
              </a:lnSpc>
              <a:spcBef>
                <a:spcPts val="500"/>
              </a:spcBef>
              <a:spcAft>
                <a:spcPts val="500"/>
              </a:spcAft>
            </a:pPr>
            <a:endParaRPr lang="th-TH" altLang="en-US" sz="3600">
              <a:latin typeface="Times New Roman" panose="02020603050405020304"/>
              <a:ea typeface="Batang"/>
              <a:sym typeface="+mn-ea"/>
            </a:endParaRPr>
          </a:p>
          <a:p>
            <a:pPr algn="just" defTabSz="266700">
              <a:lnSpc>
                <a:spcPts val="1650"/>
              </a:lnSpc>
              <a:spcBef>
                <a:spcPts val="500"/>
              </a:spcBef>
              <a:spcAft>
                <a:spcPts val="500"/>
              </a:spcAft>
            </a:pPr>
            <a:r>
              <a:rPr lang="th-TH" altLang="en-US" sz="3600">
                <a:latin typeface="Times New Roman" panose="02020603050405020304"/>
                <a:ea typeface="Batang"/>
                <a:sym typeface="+mn-ea"/>
              </a:rPr>
              <a:t>ที่เราเองก็เกลียดชัง</a:t>
            </a:r>
            <a:r>
              <a:rPr lang="en-US" altLang="en-US" sz="3600">
                <a:latin typeface="Times New Roman" panose="02020603050405020304"/>
                <a:ea typeface="Batang"/>
                <a:sym typeface="+mn-ea"/>
              </a:rPr>
              <a:t> </a:t>
            </a:r>
            <a:endParaRPr lang="en-US" altLang="en-US" sz="3600">
              <a:latin typeface="Times New Roman" panose="02020603050405020304"/>
              <a:ea typeface="Batang"/>
              <a:sym typeface="+mn-ea"/>
            </a:endParaRPr>
          </a:p>
          <a:p>
            <a:pPr algn="just" defTabSz="266700">
              <a:lnSpc>
                <a:spcPts val="1650"/>
              </a:lnSpc>
              <a:spcBef>
                <a:spcPts val="500"/>
              </a:spcBef>
              <a:spcAft>
                <a:spcPts val="500"/>
              </a:spcAft>
            </a:pPr>
            <a:endParaRPr lang="en-US" altLang="en-US" sz="2000">
              <a:latin typeface="Times New Roman" panose="02020603050405020304"/>
              <a:ea typeface="Batang"/>
              <a:sym typeface="+mn-ea"/>
            </a:endParaRPr>
          </a:p>
          <a:p>
            <a:pPr algn="just" defTabSz="266700">
              <a:lnSpc>
                <a:spcPct val="100000"/>
              </a:lnSpc>
              <a:spcBef>
                <a:spcPts val="500"/>
              </a:spcBef>
              <a:spcAft>
                <a:spcPts val="500"/>
              </a:spcAft>
            </a:pPr>
            <a:r>
              <a:rPr sz="2000">
                <a:solidFill>
                  <a:srgbClr val="000000"/>
                </a:solidFill>
                <a:latin typeface="Times New Roman" panose="02020603050405020304"/>
                <a:ea typeface="Times New Roman" panose="02020603050405020304"/>
                <a:sym typeface="+mn-ea"/>
              </a:rPr>
              <a:t>What we have in the Nicolaitans is a combination of Gnosticism with the phallic cult, a licentious type of Gnosticism. It trapped believers into the cosmic system through the function of the phallic cult like the teaching of Balaam. Gnosticism would accept almost anything and amalgamate it into its system of pseudo spirituality. The word, ‘Nicolaitan’ was derived from two Greek words meaning to win over and defeat people. While the phallic cult of the Nicolaitans was rejected in Ephesus [Revelation 2:6] it was effective with many of the believers in Pergamos.</a:t>
            </a:r>
            <a:endParaRPr sz="2000">
              <a:solidFill>
                <a:srgbClr val="000000"/>
              </a:solidFill>
              <a:latin typeface="Times New Roman" panose="02020603050405020304"/>
              <a:ea typeface="Times New Roman" panose="02020603050405020304"/>
            </a:endParaRPr>
          </a:p>
          <a:p>
            <a:pPr algn="just" defTabSz="266700">
              <a:lnSpc>
                <a:spcPts val="1650"/>
              </a:lnSpc>
              <a:spcBef>
                <a:spcPts val="500"/>
              </a:spcBef>
              <a:spcAft>
                <a:spcPts val="500"/>
              </a:spcAft>
            </a:pPr>
            <a:endParaRPr lang="en-US" altLang="en-US" sz="3600">
              <a:latin typeface="Times New Roman" panose="02020603050405020304"/>
              <a:ea typeface="Batang"/>
            </a:endParaRPr>
          </a:p>
          <a:p>
            <a:pPr algn="just" defTabSz="266700">
              <a:spcAft>
                <a:spcPct val="0"/>
              </a:spcAft>
            </a:pPr>
            <a:endParaRPr sz="3600">
              <a:solidFill>
                <a:srgbClr val="000000"/>
              </a:solidFill>
              <a:latin typeface="Times New Roman" panose="02020603050405020304"/>
              <a:ea typeface="Times New Roman" panose="020206030504050203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50000"/>
          </a:schemeClr>
        </a:solidFill>
        <a:effectLst/>
      </p:bgPr>
    </p:bg>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a:bodyPr>
          <a:p>
            <a:pPr marL="0" indent="0">
              <a:buNone/>
            </a:pPr>
            <a:r>
              <a:rPr lang="th-TH" altLang="en-US"/>
              <a:t>วิวรณ์ </a:t>
            </a:r>
            <a:r>
              <a:rPr lang="en-US" altLang="en-US"/>
              <a:t>2:16.</a:t>
            </a:r>
            <a:endParaRPr lang="en-US" altLang="en-US"/>
          </a:p>
          <a:p>
            <a:pPr marL="0" indent="0">
              <a:buNone/>
            </a:pPr>
            <a:endParaRPr lang="en-US" altLang="en-US"/>
          </a:p>
          <a:p>
            <a:pPr marL="0" indent="0">
              <a:buNone/>
            </a:pPr>
            <a:r>
              <a:rPr lang="en-US" altLang="en-US" sz="2200"/>
              <a:t>‘Therefore, change your thinking; or else I am coming to you quickly, and I will make war against them [reversionistic Christians] with the sword of My mouth. </a:t>
            </a:r>
            <a:endParaRPr lang="en-US" altLang="en-US" sz="2200"/>
          </a:p>
          <a:p>
            <a:pPr marL="0" indent="0">
              <a:buNone/>
            </a:pPr>
            <a:r>
              <a:rPr lang="en-US" altLang="en-US" sz="2200"/>
              <a:t>µεταν</a:t>
            </a:r>
            <a:r>
              <a:rPr lang="" altLang="en-US" sz="2200"/>
              <a:t>ό</a:t>
            </a:r>
            <a:r>
              <a:rPr lang="en-US" altLang="en-US" sz="2200"/>
              <a:t>ησον ο</a:t>
            </a:r>
            <a:r>
              <a:rPr lang="" altLang="en-US" sz="2200"/>
              <a:t>ὖ</a:t>
            </a:r>
            <a:r>
              <a:rPr lang="en-US" altLang="en-US" sz="2200"/>
              <a:t>ν· ε</a:t>
            </a:r>
            <a:r>
              <a:rPr lang="" altLang="en-US" sz="2200"/>
              <a:t>ἰ</a:t>
            </a:r>
            <a:r>
              <a:rPr lang="en-US" altLang="en-US" sz="2200"/>
              <a:t> δ</a:t>
            </a:r>
            <a:r>
              <a:rPr lang="" altLang="en-US" sz="2200"/>
              <a:t>ὲ</a:t>
            </a:r>
            <a:r>
              <a:rPr lang="en-US" altLang="en-US" sz="2200"/>
              <a:t> µ</a:t>
            </a:r>
            <a:r>
              <a:rPr lang="" altLang="en-US" sz="2200"/>
              <a:t>ή</a:t>
            </a:r>
            <a:r>
              <a:rPr lang="en-US" altLang="en-US" sz="2200"/>
              <a:t>, </a:t>
            </a:r>
            <a:r>
              <a:rPr lang="" altLang="en-US" sz="2200"/>
              <a:t>ἔ</a:t>
            </a:r>
            <a:r>
              <a:rPr lang="en-US" altLang="en-US" sz="2200"/>
              <a:t>ρχοµα</a:t>
            </a:r>
            <a:r>
              <a:rPr lang="" altLang="en-US" sz="2200"/>
              <a:t>ί</a:t>
            </a:r>
            <a:r>
              <a:rPr lang="en-US" altLang="en-US" sz="2200"/>
              <a:t> σοι ταχ</a:t>
            </a:r>
            <a:r>
              <a:rPr lang="" altLang="en-US" sz="2200"/>
              <a:t>ύ</a:t>
            </a:r>
            <a:r>
              <a:rPr lang="en-US" altLang="en-US" sz="2200"/>
              <a:t>, κα</a:t>
            </a:r>
            <a:r>
              <a:rPr lang="" altLang="en-US" sz="2200"/>
              <a:t>ὶ</a:t>
            </a:r>
            <a:r>
              <a:rPr lang="en-US" altLang="en-US" sz="2200"/>
              <a:t> πολεµ</a:t>
            </a:r>
            <a:r>
              <a:rPr lang="" altLang="en-US" sz="2200"/>
              <a:t>ή</a:t>
            </a:r>
            <a:r>
              <a:rPr lang="en-US" altLang="en-US" sz="2200"/>
              <a:t>σω µετí α</a:t>
            </a:r>
            <a:r>
              <a:rPr lang="" altLang="en-US" sz="2200"/>
              <a:t>ὐ</a:t>
            </a:r>
            <a:r>
              <a:rPr lang="en-US" altLang="en-US" sz="2200"/>
              <a:t>τ</a:t>
            </a:r>
            <a:r>
              <a:rPr lang="" altLang="en-US" sz="2200"/>
              <a:t>ῶ</a:t>
            </a:r>
            <a:r>
              <a:rPr lang="en-US" altLang="en-US" sz="2200"/>
              <a:t>ν </a:t>
            </a:r>
            <a:r>
              <a:rPr lang="" altLang="en-US" sz="2200"/>
              <a:t>ἐ</a:t>
            </a:r>
            <a:r>
              <a:rPr lang="en-US" altLang="en-US" sz="2200"/>
              <a:t>ν τ</a:t>
            </a:r>
            <a:r>
              <a:rPr lang="" altLang="en-US" sz="2200"/>
              <a:t>ῇ</a:t>
            </a:r>
            <a:r>
              <a:rPr lang="en-US" altLang="en-US" sz="2200"/>
              <a:t> </a:t>
            </a:r>
            <a:r>
              <a:rPr lang="" altLang="en-US" sz="2200"/>
              <a:t>ῥ</a:t>
            </a:r>
            <a:r>
              <a:rPr lang="en-US" altLang="en-US" sz="2200"/>
              <a:t>οµφα</a:t>
            </a:r>
            <a:r>
              <a:rPr lang="" altLang="en-US" sz="2200"/>
              <a:t>ίᾳ</a:t>
            </a:r>
            <a:r>
              <a:rPr lang="en-US" altLang="en-US" sz="2200"/>
              <a:t> το</a:t>
            </a:r>
            <a:r>
              <a:rPr lang="" altLang="en-US" sz="2200"/>
              <a:t>ῦ</a:t>
            </a:r>
            <a:r>
              <a:rPr lang="en-US" altLang="en-US" sz="2200"/>
              <a:t> στ</a:t>
            </a:r>
            <a:r>
              <a:rPr lang="" altLang="en-US" sz="2200"/>
              <a:t>ό</a:t>
            </a:r>
            <a:r>
              <a:rPr lang="en-US" altLang="en-US" sz="2200"/>
              <a:t>µατ</a:t>
            </a:r>
            <a:r>
              <a:rPr lang="" altLang="en-US" sz="2200"/>
              <a:t>ό</a:t>
            </a:r>
            <a:r>
              <a:rPr lang="en-US" altLang="en-US" sz="2200"/>
              <a:t>ς µου.</a:t>
            </a:r>
            <a:endParaRPr lang="en-US" altLang="en-US" sz="2200"/>
          </a:p>
          <a:p>
            <a:pPr marL="0" indent="0">
              <a:buNone/>
            </a:pPr>
            <a:r>
              <a:rPr lang="th-TH" altLang="en-US" sz="3200"/>
              <a:t>จงกลับใจเสียใหม่</a:t>
            </a:r>
            <a:r>
              <a:rPr lang="en-US" altLang="th-TH" sz="3200"/>
              <a:t> [</a:t>
            </a:r>
            <a:r>
              <a:rPr lang="th-TH" altLang="th-TH" sz="3200"/>
              <a:t>จงเปลี่ยนความคิด</a:t>
            </a:r>
            <a:r>
              <a:rPr lang="en-US" altLang="th-TH" sz="3200"/>
              <a:t>]</a:t>
            </a:r>
            <a:r>
              <a:rPr lang="en-US" altLang="en-US" sz="3200"/>
              <a:t> </a:t>
            </a:r>
            <a:r>
              <a:rPr lang="th-TH" altLang="en-US" sz="3200"/>
              <a:t>มิฉะนั้นเราจะรีบมาหาเจ้า</a:t>
            </a:r>
            <a:r>
              <a:rPr lang="en-US" altLang="en-US" sz="3200"/>
              <a:t> </a:t>
            </a:r>
            <a:r>
              <a:rPr lang="th-TH" altLang="en-US" sz="3200"/>
              <a:t>และจะสู้กับเขาเหล่านั้นด้วยดาบแห่งปากของเรา</a:t>
            </a:r>
            <a:r>
              <a:rPr lang="" altLang="en-US" sz="3200"/>
              <a:t> </a:t>
            </a:r>
            <a:endParaRPr lang="" altLang="en-US" sz="3200"/>
          </a:p>
          <a:p>
            <a:pPr marL="0" indent="0">
              <a:buNone/>
            </a:pPr>
            <a:endParaRPr lang="en-US" altLang="en-US"/>
          </a:p>
          <a:p>
            <a:pPr marL="0" indent="0">
              <a:buNone/>
            </a:pPr>
            <a:r>
              <a:rPr lang="en-US" altLang="en-US" sz="2200"/>
              <a:t>The Romphaia, an ancient broadsword always represented divine punishment even military disaster. </a:t>
            </a:r>
            <a:endParaRPr lang="en-US" altLang="en-US"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th-TH" altLang="en-US" sz="5000">
                <a:latin typeface="Times New Roman" panose="02020603050405020304" charset="0"/>
                <a:cs typeface="Times New Roman" panose="02020603050405020304" charset="0"/>
              </a:rPr>
              <a:t>วิวรณ์ 2</a:t>
            </a:r>
            <a:r>
              <a:rPr lang="en-US" altLang="en-US" sz="5000">
                <a:latin typeface="Times New Roman" panose="02020603050405020304" charset="0"/>
                <a:cs typeface="Times New Roman" panose="02020603050405020304" charset="0"/>
              </a:rPr>
              <a:t>:</a:t>
            </a:r>
            <a:r>
              <a:rPr lang="th-TH" altLang="en-US" sz="5000">
                <a:latin typeface="Times New Roman" panose="02020603050405020304" charset="0"/>
                <a:cs typeface="Times New Roman" panose="02020603050405020304" charset="0"/>
              </a:rPr>
              <a:t> 12-17</a:t>
            </a:r>
            <a:endParaRPr lang="en-US" altLang="en-US" sz="5000">
              <a:latin typeface="Times New Roman" panose="02020603050405020304" charset="0"/>
              <a:cs typeface="Times New Roman" panose="02020603050405020304" charset="0"/>
            </a:endParaRPr>
          </a:p>
          <a:p>
            <a:endParaRPr lang="en-US" altLang="en-US" sz="5000">
              <a:latin typeface="Times New Roman" panose="02020603050405020304" charset="0"/>
              <a:cs typeface="Times New Roman" panose="02020603050405020304" charset="0"/>
            </a:endParaRPr>
          </a:p>
          <a:p>
            <a:pPr marL="0" indent="0">
              <a:buNone/>
            </a:pPr>
            <a:r>
              <a:rPr lang="en-US" altLang="th-TH" sz="5000">
                <a:latin typeface="Times New Roman" panose="02020603050405020304" charset="0"/>
                <a:cs typeface="Times New Roman" panose="02020603050405020304" charset="0"/>
              </a:rPr>
              <a:t>(</a:t>
            </a:r>
            <a:r>
              <a:rPr lang="th-TH" altLang="en-US" sz="5000">
                <a:latin typeface="Times New Roman" panose="02020603050405020304" charset="0"/>
                <a:cs typeface="Times New Roman" panose="02020603050405020304" charset="0"/>
              </a:rPr>
              <a:t>การเขียนถึงคริสตจักรที่เมืองเปอร์กามัม</a:t>
            </a:r>
            <a:r>
              <a:rPr lang="en-US" altLang="th-TH" sz="5000">
                <a:latin typeface="Times New Roman" panose="02020603050405020304" charset="0"/>
                <a:cs typeface="Times New Roman" panose="02020603050405020304" charset="0"/>
              </a:rPr>
              <a:t>)</a:t>
            </a:r>
            <a:endParaRPr lang="en-US" altLang="th-TH" sz="5000">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a:bodyPr>
          <a:p>
            <a:pPr marL="0" indent="0">
              <a:buNone/>
            </a:pPr>
            <a:endParaRPr lang="en-US" altLang="en-US"/>
          </a:p>
          <a:p>
            <a:pPr marL="0" indent="0">
              <a:buNone/>
            </a:pPr>
            <a:r>
              <a:rPr lang="en-US" altLang="en-US" sz="1800"/>
              <a:t>The Romphaia, an ancient broadsword always represented divine punishment even military disaster. </a:t>
            </a:r>
            <a:endParaRPr lang="en-US" altLang="en-US" sz="1800"/>
          </a:p>
          <a:p>
            <a:pPr marL="0" indent="0">
              <a:buNone/>
            </a:pPr>
            <a:endParaRPr lang="en-US" altLang="en-US" sz="1800"/>
          </a:p>
          <a:p>
            <a:pPr marL="0" indent="0">
              <a:buNone/>
            </a:pPr>
            <a:r>
              <a:rPr lang="en-US" altLang="en-US" sz="1800"/>
              <a:t>At the 2nd Advent, Jesus Christ will strike down the invading armies with a Rhomphaia as per Revelation 19:15, “And [at the 2nd Advent] a sharp broadsword [Rhomphaia] comes out of His mouth, in order that with it He should strike down  the gentile nations [the enemy armies of many nations invading Israel]. Then He will rule them with an iron scepter [crime will be punished by perfect jurisprudence]. And He treads the winepress of the wine [a metaphor for the bloody slaughter of all these soldiers] of the wrath even the anger of God, the Omnipotent One.”</a:t>
            </a:r>
            <a:endParaRPr lang="en-US" altLang="en-US" sz="1800"/>
          </a:p>
          <a:p>
            <a:pPr marL="0" indent="0">
              <a:buNone/>
            </a:pPr>
            <a:r>
              <a:rPr lang="en-US" altLang="en-US" sz="3600"/>
              <a:t> </a:t>
            </a:r>
            <a:r>
              <a:rPr lang="th-TH" altLang="en-US" sz="3600"/>
              <a:t>วิวรณ์ </a:t>
            </a:r>
            <a:r>
              <a:rPr lang="en-US" altLang="en-US" sz="3600">
                <a:sym typeface="+mn-ea"/>
              </a:rPr>
              <a:t>19:15</a:t>
            </a:r>
            <a:r>
              <a:rPr lang="th-TH" altLang="en-US" sz="3600">
                <a:sym typeface="+mn-ea"/>
              </a:rPr>
              <a:t> “</a:t>
            </a:r>
            <a:r>
              <a:rPr lang="th-TH" altLang="en-US" sz="3600"/>
              <a:t>มีพระแสงคมออกมาจากพระโอษฐ์ของพระองค์</a:t>
            </a:r>
            <a:r>
              <a:rPr lang="en-US" altLang="en-US" sz="3600"/>
              <a:t> </a:t>
            </a:r>
            <a:r>
              <a:rPr lang="th-TH" altLang="en-US" sz="3600"/>
              <a:t>เพื่อพระองค์จะได้ทรงฟันฟาดบรรดานานาประชาชาติด้วยพระแสงนั้น</a:t>
            </a:r>
            <a:r>
              <a:rPr lang="en-US" altLang="en-US" sz="3600"/>
              <a:t> </a:t>
            </a:r>
            <a:r>
              <a:rPr lang="th-TH" altLang="en-US" sz="3600"/>
              <a:t>และพระองค์จะทรงครอบครองเขาด้วยคทาเหล็ก</a:t>
            </a:r>
            <a:r>
              <a:rPr lang="en-US" altLang="th-TH" sz="3600"/>
              <a:t> </a:t>
            </a:r>
            <a:r>
              <a:rPr lang="th-TH" altLang="en-US" sz="3600"/>
              <a:t>พระองค์จะทรงเหยียบบ่อย่ำองุ่นแห่งพระพิโรธอันเฉียบขาดของพระเจ้า</a:t>
            </a:r>
            <a:r>
              <a:rPr lang="en-US" altLang="en-US" sz="3600"/>
              <a:t> </a:t>
            </a:r>
            <a:r>
              <a:rPr lang="th-TH" altLang="en-US" sz="3600"/>
              <a:t>ผู้ทรงฤทธานุภาพสูงสุด</a:t>
            </a:r>
            <a:r>
              <a:rPr lang="" altLang="en-US" sz="3600"/>
              <a:t> </a:t>
            </a:r>
            <a:r>
              <a:rPr lang="th-TH" altLang="en-US" sz="3600"/>
              <a:t>”</a:t>
            </a:r>
            <a:endParaRPr lang="th-TH" altLang="en-US"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1168400" y="1427480"/>
            <a:ext cx="3894455" cy="3894455"/>
          </a:xfrm>
          <a:prstGeom prst="rect">
            <a:avLst/>
          </a:prstGeom>
        </p:spPr>
      </p:pic>
      <p:pic>
        <p:nvPicPr>
          <p:cNvPr id="12" name="Content Placeholder 11"/>
          <p:cNvPicPr>
            <a:picLocks noChangeAspect="1"/>
          </p:cNvPicPr>
          <p:nvPr>
            <p:ph sz="half" idx="2"/>
          </p:nvPr>
        </p:nvPicPr>
        <p:blipFill>
          <a:blip r:embed="rId2"/>
          <a:stretch>
            <a:fillRect/>
          </a:stretch>
        </p:blipFill>
        <p:spPr>
          <a:xfrm>
            <a:off x="5594985" y="436245"/>
            <a:ext cx="5046980" cy="58762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lnSpcReduction="10000"/>
          </a:bodyPr>
          <a:p>
            <a:pPr marL="0" indent="0">
              <a:buNone/>
            </a:pPr>
            <a:endParaRPr lang="en-US" altLang="en-US"/>
          </a:p>
          <a:p>
            <a:pPr marL="0" indent="0">
              <a:buNone/>
            </a:pPr>
            <a:r>
              <a:rPr lang="en-US" altLang="en-US" sz="2000"/>
              <a:t>Rev. 2:17.</a:t>
            </a:r>
            <a:r>
              <a:rPr lang="" altLang="en-US" sz="2000"/>
              <a:t> </a:t>
            </a:r>
            <a:r>
              <a:rPr lang="en-US" altLang="en-US" sz="2000"/>
              <a:t>‘He who has an ear, must hear what the Spirit says to the churches. To him who overcomes [to the spiritual winner], to him [dative of advantage] I will give [blessing] from the hidden manna [metabolized doctrine hidden in the soul], and I will give him a white pebble, and a new title written on the pebble which no one knows but he who receives it [in time, but in eternity all will know].’ </a:t>
            </a:r>
            <a:endParaRPr lang="en-US" altLang="en-US" sz="2000"/>
          </a:p>
          <a:p>
            <a:pPr marL="0" indent="0">
              <a:buNone/>
            </a:pPr>
            <a:r>
              <a:rPr lang="" altLang="en-US" sz="2000"/>
              <a:t>ὁ</a:t>
            </a:r>
            <a:r>
              <a:rPr lang="en-US" altLang="en-US" sz="2000"/>
              <a:t> </a:t>
            </a:r>
            <a:r>
              <a:rPr lang="" altLang="en-US" sz="2000"/>
              <a:t>ἔ</a:t>
            </a:r>
            <a:r>
              <a:rPr lang="en-US" altLang="en-US" sz="2000"/>
              <a:t>χων ο</a:t>
            </a:r>
            <a:r>
              <a:rPr lang="" altLang="en-US" sz="2000"/>
              <a:t>ὖ</a:t>
            </a:r>
            <a:r>
              <a:rPr lang="en-US" altLang="en-US" sz="2000"/>
              <a:t>ς </a:t>
            </a:r>
            <a:r>
              <a:rPr lang="" altLang="en-US" sz="2000"/>
              <a:t>ἀ</a:t>
            </a:r>
            <a:r>
              <a:rPr lang="en-US" altLang="en-US" sz="2000"/>
              <a:t>κουσ</a:t>
            </a:r>
            <a:r>
              <a:rPr lang="" altLang="en-US" sz="2000"/>
              <a:t>ά</a:t>
            </a:r>
            <a:r>
              <a:rPr lang="en-US" altLang="en-US" sz="2000"/>
              <a:t>τω τ</a:t>
            </a:r>
            <a:r>
              <a:rPr lang="" altLang="en-US" sz="2000"/>
              <a:t>ί</a:t>
            </a:r>
            <a:r>
              <a:rPr lang="en-US" altLang="en-US" sz="2000"/>
              <a:t> τ</a:t>
            </a:r>
            <a:r>
              <a:rPr lang="" altLang="en-US" sz="2000"/>
              <a:t>ὸ</a:t>
            </a:r>
            <a:r>
              <a:rPr lang="en-US" altLang="en-US" sz="2000"/>
              <a:t> πνε</a:t>
            </a:r>
            <a:r>
              <a:rPr lang="" altLang="en-US" sz="2000"/>
              <a:t>ῦ</a:t>
            </a:r>
            <a:r>
              <a:rPr lang="en-US" altLang="en-US" sz="2000"/>
              <a:t>µα λ</a:t>
            </a:r>
            <a:r>
              <a:rPr lang="" altLang="en-US" sz="2000"/>
              <a:t>έ</a:t>
            </a:r>
            <a:r>
              <a:rPr lang="en-US" altLang="en-US" sz="2000"/>
              <a:t>γει τα</a:t>
            </a:r>
            <a:r>
              <a:rPr lang="" altLang="en-US" sz="2000"/>
              <a:t>ῖ</a:t>
            </a:r>
            <a:r>
              <a:rPr lang="en-US" altLang="en-US" sz="2000"/>
              <a:t>ς </a:t>
            </a:r>
            <a:r>
              <a:rPr lang="" altLang="en-US" sz="2000"/>
              <a:t>ἐ</a:t>
            </a:r>
            <a:r>
              <a:rPr lang="en-US" altLang="en-US" sz="2000"/>
              <a:t>κκλησ</a:t>
            </a:r>
            <a:r>
              <a:rPr lang="" altLang="en-US" sz="2000"/>
              <a:t>ί</a:t>
            </a:r>
            <a:r>
              <a:rPr lang="en-US" altLang="en-US" sz="2000"/>
              <a:t>αις. τ</a:t>
            </a:r>
            <a:r>
              <a:rPr lang="" altLang="en-US" sz="2000"/>
              <a:t>ῷ</a:t>
            </a:r>
            <a:r>
              <a:rPr lang="en-US" altLang="en-US" sz="2000"/>
              <a:t> νικ</a:t>
            </a:r>
            <a:r>
              <a:rPr lang="" altLang="en-US" sz="2000"/>
              <a:t>ῶ</a:t>
            </a:r>
            <a:r>
              <a:rPr lang="en-US" altLang="en-US" sz="2000"/>
              <a:t>ντι δ</a:t>
            </a:r>
            <a:r>
              <a:rPr lang="" altLang="en-US" sz="2000"/>
              <a:t>ώ</a:t>
            </a:r>
            <a:r>
              <a:rPr lang="en-US" altLang="en-US" sz="2000"/>
              <a:t>σω α</a:t>
            </a:r>
            <a:r>
              <a:rPr lang="" altLang="en-US" sz="2000"/>
              <a:t>ὐ</a:t>
            </a:r>
            <a:r>
              <a:rPr lang="en-US" altLang="en-US" sz="2000"/>
              <a:t>τ</a:t>
            </a:r>
            <a:r>
              <a:rPr lang="" altLang="en-US" sz="2000"/>
              <a:t>ῷ</a:t>
            </a:r>
            <a:r>
              <a:rPr lang="en-US" altLang="en-US" sz="2000"/>
              <a:t> το</a:t>
            </a:r>
            <a:r>
              <a:rPr lang="" altLang="en-US" sz="2000"/>
              <a:t>ῦ</a:t>
            </a:r>
            <a:r>
              <a:rPr lang="en-US" altLang="en-US" sz="2000"/>
              <a:t> µ</a:t>
            </a:r>
            <a:r>
              <a:rPr lang="" altLang="en-US" sz="2000"/>
              <a:t>ά</a:t>
            </a:r>
            <a:r>
              <a:rPr lang="en-US" altLang="en-US" sz="2000"/>
              <a:t>ννα το</a:t>
            </a:r>
            <a:r>
              <a:rPr lang="" altLang="en-US" sz="2000"/>
              <a:t>ῦ</a:t>
            </a:r>
            <a:r>
              <a:rPr lang="en-US" altLang="en-US" sz="2000"/>
              <a:t> κεκρυµµ</a:t>
            </a:r>
            <a:r>
              <a:rPr lang="" altLang="en-US" sz="2000"/>
              <a:t>έ</a:t>
            </a:r>
            <a:r>
              <a:rPr lang="en-US" altLang="en-US" sz="2000"/>
              <a:t>νου, κα</a:t>
            </a:r>
            <a:r>
              <a:rPr lang="" altLang="en-US" sz="2000"/>
              <a:t>ὶ</a:t>
            </a:r>
            <a:r>
              <a:rPr lang="en-US" altLang="en-US" sz="2000"/>
              <a:t> δ</a:t>
            </a:r>
            <a:r>
              <a:rPr lang="" altLang="en-US" sz="2000"/>
              <a:t>ώ</a:t>
            </a:r>
            <a:r>
              <a:rPr lang="en-US" altLang="en-US" sz="2000"/>
              <a:t>σω α</a:t>
            </a:r>
            <a:r>
              <a:rPr lang="" altLang="en-US" sz="2000"/>
              <a:t>ὐ</a:t>
            </a:r>
            <a:r>
              <a:rPr lang="en-US" altLang="en-US" sz="2000"/>
              <a:t>τ</a:t>
            </a:r>
            <a:r>
              <a:rPr lang="" altLang="en-US" sz="2000"/>
              <a:t>ῷ</a:t>
            </a:r>
            <a:r>
              <a:rPr lang="en-US" altLang="en-US" sz="2000"/>
              <a:t> ψ</a:t>
            </a:r>
            <a:r>
              <a:rPr lang="" altLang="en-US" sz="2000"/>
              <a:t>ῆ</a:t>
            </a:r>
            <a:r>
              <a:rPr lang="en-US" altLang="en-US" sz="2000"/>
              <a:t>φον λευκ</a:t>
            </a:r>
            <a:r>
              <a:rPr lang="" altLang="en-US" sz="2000"/>
              <a:t>ὴ</a:t>
            </a:r>
            <a:r>
              <a:rPr lang="en-US" altLang="en-US" sz="2000"/>
              <a:t>ν κα</a:t>
            </a:r>
            <a:r>
              <a:rPr lang="" altLang="en-US" sz="2000"/>
              <a:t>ὶ</a:t>
            </a:r>
            <a:r>
              <a:rPr lang="en-US" altLang="en-US" sz="2000"/>
              <a:t> </a:t>
            </a:r>
            <a:r>
              <a:rPr lang="" altLang="en-US" sz="2000"/>
              <a:t>ἐ</a:t>
            </a:r>
            <a:r>
              <a:rPr lang="en-US" altLang="en-US" sz="2000"/>
              <a:t>π</a:t>
            </a:r>
            <a:r>
              <a:rPr lang="" altLang="en-US" sz="2000"/>
              <a:t>ὶ</a:t>
            </a:r>
            <a:r>
              <a:rPr lang="en-US" altLang="en-US" sz="2000"/>
              <a:t> τ</a:t>
            </a:r>
            <a:r>
              <a:rPr lang="" altLang="en-US" sz="2000"/>
              <a:t>ὴ</a:t>
            </a:r>
            <a:r>
              <a:rPr lang="en-US" altLang="en-US" sz="2000"/>
              <a:t>ν ψ</a:t>
            </a:r>
            <a:r>
              <a:rPr lang="" altLang="en-US" sz="2000"/>
              <a:t>ῆ</a:t>
            </a:r>
            <a:r>
              <a:rPr lang="en-US" altLang="en-US" sz="2000"/>
              <a:t>φον </a:t>
            </a:r>
            <a:r>
              <a:rPr lang="" altLang="en-US" sz="2000"/>
              <a:t>ὄ</a:t>
            </a:r>
            <a:r>
              <a:rPr lang="en-US" altLang="en-US" sz="2000"/>
              <a:t>νοµα καιν</a:t>
            </a:r>
            <a:r>
              <a:rPr lang="" altLang="en-US" sz="2000"/>
              <a:t>ὸ</a:t>
            </a:r>
            <a:r>
              <a:rPr lang="en-US" altLang="en-US" sz="2000"/>
              <a:t>ν γεγραµµ</a:t>
            </a:r>
            <a:r>
              <a:rPr lang="" altLang="en-US" sz="2000"/>
              <a:t>έ</a:t>
            </a:r>
            <a:r>
              <a:rPr lang="en-US" altLang="en-US" sz="2000"/>
              <a:t>νον </a:t>
            </a:r>
            <a:r>
              <a:rPr lang="" altLang="en-US" sz="2000"/>
              <a:t>ὃ</a:t>
            </a:r>
            <a:r>
              <a:rPr lang="en-US" altLang="en-US" sz="2000"/>
              <a:t> ο</a:t>
            </a:r>
            <a:r>
              <a:rPr lang="" altLang="en-US" sz="2000"/>
              <a:t>ὐ</a:t>
            </a:r>
            <a:r>
              <a:rPr lang="en-US" altLang="en-US" sz="2000"/>
              <a:t>δε</a:t>
            </a:r>
            <a:r>
              <a:rPr lang="" altLang="en-US" sz="2000"/>
              <a:t>ὶ</a:t>
            </a:r>
            <a:r>
              <a:rPr lang="en-US" altLang="en-US" sz="2000"/>
              <a:t>ς ο</a:t>
            </a:r>
            <a:r>
              <a:rPr lang="" altLang="en-US" sz="2000"/>
              <a:t>ἶ</a:t>
            </a:r>
            <a:r>
              <a:rPr lang="en-US" altLang="en-US" sz="2000"/>
              <a:t>δεν ε</a:t>
            </a:r>
            <a:r>
              <a:rPr lang="" altLang="en-US" sz="2000"/>
              <a:t>ἰ</a:t>
            </a:r>
            <a:r>
              <a:rPr lang="en-US" altLang="en-US" sz="2000"/>
              <a:t> µ</a:t>
            </a:r>
            <a:r>
              <a:rPr lang="" altLang="en-US" sz="2000"/>
              <a:t>ὴ</a:t>
            </a:r>
            <a:r>
              <a:rPr lang="en-US" altLang="en-US" sz="2000"/>
              <a:t> </a:t>
            </a:r>
            <a:r>
              <a:rPr lang="" altLang="en-US" sz="2000"/>
              <a:t>ὁ</a:t>
            </a:r>
            <a:r>
              <a:rPr lang="en-US" altLang="en-US" sz="2000"/>
              <a:t> λαµβ</a:t>
            </a:r>
            <a:r>
              <a:rPr lang="" altLang="en-US" sz="2000"/>
              <a:t>ά</a:t>
            </a:r>
            <a:r>
              <a:rPr lang="en-US" altLang="en-US" sz="2000"/>
              <a:t>νων.</a:t>
            </a:r>
            <a:endParaRPr lang="en-US" altLang="en-US" sz="2000"/>
          </a:p>
          <a:p>
            <a:pPr marL="0" indent="0">
              <a:buNone/>
            </a:pPr>
            <a:endParaRPr lang="en-US" altLang="en-US" sz="2285"/>
          </a:p>
          <a:p>
            <a:pPr marL="0" indent="0">
              <a:buNone/>
            </a:pPr>
            <a:r>
              <a:rPr lang="th-TH" altLang="en-US" sz="3600"/>
              <a:t>วิวรณ์</a:t>
            </a:r>
            <a:r>
              <a:rPr lang="en-US" altLang="en-US" sz="3600"/>
              <a:t> 2:17</a:t>
            </a:r>
            <a:r>
              <a:rPr lang="" altLang="en-US" sz="3600"/>
              <a:t> </a:t>
            </a:r>
            <a:r>
              <a:rPr lang="en-US" altLang="en-US" sz="3600"/>
              <a:t> </a:t>
            </a:r>
            <a:r>
              <a:rPr lang="th-TH" altLang="en-US" sz="3600"/>
              <a:t>ใครมีหูก็ให้ฟังข้อความซึ่งพระวิญญาณตรัสไว้แก่คริสตจักรทั้งหลาย</a:t>
            </a:r>
            <a:r>
              <a:rPr lang="en-US" altLang="en-US" sz="3600"/>
              <a:t> </a:t>
            </a:r>
            <a:r>
              <a:rPr lang="th-TH" altLang="en-US" sz="3600"/>
              <a:t>ผู้ที่มีชัยชนะ</a:t>
            </a:r>
            <a:r>
              <a:rPr lang="en-US" altLang="en-US" sz="3600"/>
              <a:t> </a:t>
            </a:r>
            <a:r>
              <a:rPr lang="th-TH" altLang="en-US" sz="3600"/>
              <a:t>เราจะให้ผู้นั้นกินมานาที่ซ่อนอยู่</a:t>
            </a:r>
            <a:r>
              <a:rPr lang="en-US" altLang="en-US" sz="3600"/>
              <a:t> </a:t>
            </a:r>
            <a:r>
              <a:rPr lang="th-TH" altLang="en-US" sz="3600"/>
              <a:t>และจะให้หินขาวแก่ผู้นั้นด้วย</a:t>
            </a:r>
            <a:r>
              <a:rPr lang="en-US" altLang="en-US" sz="3600"/>
              <a:t> </a:t>
            </a:r>
            <a:r>
              <a:rPr lang="th-TH" altLang="en-US" sz="3600"/>
              <a:t>ที่หินนั้นมีชื่อใหม่จารึกไว้ซึ่งไม่มีผู้ใดรู้เลยนอกจากผู้ที่รับเท่านั้น</a:t>
            </a:r>
            <a:r>
              <a:rPr lang="en-US" altLang="en-US" sz="3600"/>
              <a:t>'</a:t>
            </a:r>
            <a:r>
              <a:rPr lang="" altLang="en-US" sz="3600"/>
              <a:t> </a:t>
            </a:r>
            <a:endParaRPr lang="" altLang="en-US"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a:bodyPr>
          <a:p>
            <a:pPr marL="0" indent="0">
              <a:buNone/>
            </a:pPr>
            <a:endParaRPr lang="en-US" altLang="en-US"/>
          </a:p>
          <a:p>
            <a:pPr marL="0" indent="0">
              <a:buNone/>
            </a:pPr>
            <a:r>
              <a:rPr lang="en-US" altLang="en-US" sz="3000"/>
              <a:t>Ears become the analogy to the supernatural perceptive system our Lord has established for learning Bible doctrine, and from learning that Bible doctrine to grow in grace. The ears become the illustration for volition and motivation in learning. </a:t>
            </a:r>
            <a:endParaRPr lang="en-US" altLang="en-US" sz="3000"/>
          </a:p>
          <a:p>
            <a:pPr marL="0" indent="0">
              <a:buNone/>
            </a:pPr>
            <a:endParaRPr lang="en-US" altLang="en-US" sz="3000"/>
          </a:p>
          <a:p>
            <a:pPr marL="0" indent="0">
              <a:buNone/>
            </a:pPr>
            <a:r>
              <a:rPr lang="en-US" altLang="en-US" sz="3000"/>
              <a:t>R.B.Thieme: “Ear gate” and “Eye gate” are the entry ways for perception of academic information.</a:t>
            </a:r>
            <a:endParaRPr lang="en-US" altLang="en-US"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p:sp>
        <p:nvSpPr>
          <p:cNvPr id="5" name="Text Box 4"/>
          <p:cNvSpPr txBox="1"/>
          <p:nvPr/>
        </p:nvSpPr>
        <p:spPr>
          <a:xfrm>
            <a:off x="1037590" y="941070"/>
            <a:ext cx="10116820" cy="5377180"/>
          </a:xfrm>
          <a:prstGeom prst="rect">
            <a:avLst/>
          </a:prstGeom>
        </p:spPr>
        <p:txBody>
          <a:bodyPr>
            <a:noAutofit/>
          </a:bodyPr>
          <a:p>
            <a:pPr algn="just" defTabSz="266700">
              <a:lnSpc>
                <a:spcPct val="100000"/>
              </a:lnSpc>
              <a:spcBef>
                <a:spcPts val="500"/>
              </a:spcBef>
              <a:spcAft>
                <a:spcPts val="500"/>
              </a:spcAft>
            </a:pPr>
            <a:r>
              <a:rPr sz="2000" b="1">
                <a:solidFill>
                  <a:srgbClr val="001320"/>
                </a:solidFill>
                <a:latin typeface="Times New Roman" panose="02020603050405020304"/>
                <a:ea typeface="Times New Roman" panose="02020603050405020304"/>
              </a:rPr>
              <a:t>2:</a:t>
            </a:r>
            <a:r>
              <a:rPr lang="en-US" sz="2000" b="1">
                <a:solidFill>
                  <a:srgbClr val="001320"/>
                </a:solidFill>
                <a:latin typeface="Times New Roman" panose="02020603050405020304"/>
                <a:ea typeface="Times New Roman" panose="02020603050405020304"/>
              </a:rPr>
              <a:t>12-</a:t>
            </a:r>
            <a:r>
              <a:rPr sz="2000" b="1">
                <a:solidFill>
                  <a:srgbClr val="001320"/>
                </a:solidFill>
                <a:latin typeface="Times New Roman" panose="02020603050405020304"/>
                <a:ea typeface="Times New Roman" panose="02020603050405020304"/>
              </a:rPr>
              <a:t>13. </a:t>
            </a:r>
            <a:r>
              <a:rPr lang="en-US" altLang="en-US" sz="2000" b="1">
                <a:solidFill>
                  <a:srgbClr val="001320"/>
                </a:solidFill>
                <a:latin typeface="Times New Roman" panose="02020603050405020304"/>
                <a:ea typeface="Times New Roman" panose="02020603050405020304"/>
              </a:rPr>
              <a:t>“And to the messenger [the pastor] of the church in Pergamum write: The One who has the sharp two-edged sword [Rhomphaia] says this: </a:t>
            </a:r>
            <a:r>
              <a:rPr sz="2000" b="1">
                <a:solidFill>
                  <a:srgbClr val="001320"/>
                </a:solidFill>
                <a:latin typeface="Times New Roman" panose="02020603050405020304"/>
                <a:ea typeface="Times New Roman" panose="02020603050405020304"/>
              </a:rPr>
              <a:t>I know where you dwell, where Satan’s throne is </a:t>
            </a:r>
            <a:r>
              <a:rPr sz="2000">
                <a:solidFill>
                  <a:srgbClr val="001320"/>
                </a:solidFill>
                <a:latin typeface="Times New Roman" panose="02020603050405020304"/>
                <a:ea typeface="Times New Roman" panose="02020603050405020304"/>
              </a:rPr>
              <a:t>[possibly related to the altar of Zeus]</a:t>
            </a:r>
            <a:r>
              <a:rPr sz="2000" b="1">
                <a:solidFill>
                  <a:srgbClr val="001320"/>
                </a:solidFill>
                <a:latin typeface="Times New Roman" panose="02020603050405020304"/>
                <a:ea typeface="Times New Roman" panose="02020603050405020304"/>
              </a:rPr>
              <a:t>; and you hold fast My name and did not deny My doctrine even in the days of Antipas </a:t>
            </a:r>
            <a:r>
              <a:rPr sz="2000">
                <a:solidFill>
                  <a:srgbClr val="001320"/>
                </a:solidFill>
                <a:latin typeface="Times New Roman" panose="02020603050405020304"/>
                <a:ea typeface="Times New Roman" panose="02020603050405020304"/>
              </a:rPr>
              <a:t>[during the reign of Domitian]</a:t>
            </a:r>
            <a:r>
              <a:rPr sz="2000" b="1">
                <a:solidFill>
                  <a:srgbClr val="001320"/>
                </a:solidFill>
                <a:latin typeface="Times New Roman" panose="02020603050405020304"/>
                <a:ea typeface="Times New Roman" panose="02020603050405020304"/>
              </a:rPr>
              <a:t>, My witness </a:t>
            </a:r>
            <a:r>
              <a:rPr sz="2000">
                <a:solidFill>
                  <a:srgbClr val="001320"/>
                </a:solidFill>
                <a:latin typeface="Times New Roman" panose="02020603050405020304"/>
                <a:ea typeface="Times New Roman" panose="02020603050405020304"/>
              </a:rPr>
              <a:t>[in the Angelic Appeal Trial]</a:t>
            </a:r>
            <a:r>
              <a:rPr sz="2000" b="1">
                <a:solidFill>
                  <a:srgbClr val="001320"/>
                </a:solidFill>
                <a:latin typeface="Times New Roman" panose="02020603050405020304"/>
                <a:ea typeface="Times New Roman" panose="02020603050405020304"/>
              </a:rPr>
              <a:t>, My faithful one </a:t>
            </a:r>
            <a:r>
              <a:rPr sz="2000">
                <a:solidFill>
                  <a:srgbClr val="001320"/>
                </a:solidFill>
                <a:latin typeface="Times New Roman" panose="02020603050405020304"/>
                <a:ea typeface="Times New Roman" panose="02020603050405020304"/>
              </a:rPr>
              <a:t>[he remained faithful in his martyrdom] </a:t>
            </a:r>
            <a:r>
              <a:rPr sz="2000" b="1">
                <a:solidFill>
                  <a:srgbClr val="001320"/>
                </a:solidFill>
                <a:latin typeface="Times New Roman" panose="02020603050405020304"/>
                <a:ea typeface="Times New Roman" panose="02020603050405020304"/>
              </a:rPr>
              <a:t>who was murdered among you, where Satan dwells. </a:t>
            </a:r>
            <a:endParaRPr sz="2000" b="1">
              <a:solidFill>
                <a:srgbClr val="001320"/>
              </a:solidFill>
              <a:latin typeface="Times New Roman" panose="02020603050405020304"/>
              <a:ea typeface="Times New Roman" panose="02020603050405020304"/>
            </a:endParaRPr>
          </a:p>
          <a:p>
            <a:pPr algn="just" defTabSz="266700">
              <a:lnSpc>
                <a:spcPct val="100000"/>
              </a:lnSpc>
              <a:spcBef>
                <a:spcPts val="500"/>
              </a:spcBef>
              <a:spcAft>
                <a:spcPts val="500"/>
              </a:spcAft>
            </a:pPr>
            <a:endParaRPr sz="2000">
              <a:latin typeface="Times New Roman" panose="02020603050405020304"/>
              <a:ea typeface="Batang"/>
            </a:endParaRPr>
          </a:p>
          <a:p>
            <a:pPr algn="just" defTabSz="266700">
              <a:lnSpc>
                <a:spcPct val="100000"/>
              </a:lnSpc>
              <a:spcBef>
                <a:spcPts val="500"/>
              </a:spcBef>
              <a:spcAft>
                <a:spcPts val="500"/>
              </a:spcAft>
            </a:pPr>
            <a:r>
              <a:rPr lang="th-TH" altLang="en-US" sz="3400">
                <a:latin typeface="Cordia New" panose="020B0304020202020204" charset="0"/>
                <a:ea typeface="Batang"/>
                <a:cs typeface="Cordia New" panose="020B0304020202020204" charset="0"/>
              </a:rPr>
              <a:t>วิวรณ์ </a:t>
            </a:r>
            <a:r>
              <a:rPr lang="en-US" altLang="en-US" sz="3400">
                <a:latin typeface="Cordia New" panose="020B0304020202020204" charset="0"/>
                <a:ea typeface="Batang"/>
                <a:cs typeface="Cordia New" panose="020B0304020202020204" charset="0"/>
              </a:rPr>
              <a:t>2:12-13</a:t>
            </a:r>
            <a:r>
              <a:rPr lang="en-US" altLang="en-US" sz="3400">
                <a:latin typeface="Cordia New" panose="020B0304020202020204" charset="0"/>
                <a:ea typeface="Batang"/>
                <a:cs typeface="Cordia New" panose="020B0304020202020204" charset="0"/>
              </a:rPr>
              <a:t> </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จงเขียนถึงทูตสวรรค์แห่งคริสตจักรที่เมืองเปอร์กามัมว่า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พระองค์ผู้ทรงถือดาบสองคมที่คมกริบตรัสดังนี้ว่า</a:t>
            </a:r>
            <a:r>
              <a:rPr lang=""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เรารู้จักแนวการกระทำของเจ้า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เรารู้จักที่อยู่ของเจ้าคือเป็นที่นั่งของซาตาน</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เจ้ายึดนามของเราไว้มั่น</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และไม่ปฏิเสธความเชื่อในเรา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แม้ในเวลาที่อันทีพาผู้เป็นพยานที่สัตย์ซื่อของเรา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ต้องถูกฆ่าในท่ามกลางพวกเจ้าในที่ซึ่งซาตานอยู่</a:t>
            </a:r>
            <a:r>
              <a:rPr lang="en-US" altLang="en-US" sz="2400">
                <a:latin typeface="Times New Roman" panose="02020603050405020304"/>
                <a:ea typeface="Batang"/>
              </a:rPr>
              <a:t> </a:t>
            </a:r>
            <a:endParaRPr lang="en-US" altLang="en-US" sz="2400">
              <a:latin typeface="Times New Roman" panose="02020603050405020304"/>
              <a:ea typeface="Batang"/>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59000"/>
          </a:schemeClr>
        </a:solidFill>
        <a:effectLst/>
      </p:bgPr>
    </p:bg>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r>
              <a:rPr lang="en-US" altLang="en-US" sz="3000"/>
              <a:t>1. Demonism is always associated with idolatry and Pergamos was saturated with idolatry. So, Satan made his headquarters there. Satan, like all creatures, can only be at one place at one time.</a:t>
            </a:r>
            <a:endParaRPr lang="en-US" altLang="en-US" sz="3000"/>
          </a:p>
          <a:p>
            <a:endParaRPr lang="en-US" altLang="en-US" sz="3000"/>
          </a:p>
          <a:p>
            <a:r>
              <a:rPr lang="en-US" altLang="en-US" sz="3000"/>
              <a:t>2. Pergamos was a center for the phallic cult, as illustrated by the presence of the Nicolaitans, a cult which involved demon possession.  </a:t>
            </a:r>
            <a:endParaRPr lang="en-US" altLang="en-US" sz="3000"/>
          </a:p>
          <a:p>
            <a:endParaRPr lang="en-US" altLang="en-US" sz="3000"/>
          </a:p>
          <a:p>
            <a:r>
              <a:rPr lang="en-US" altLang="en-US" sz="3000"/>
              <a:t>3. Furthermore, Satan worship or serpent worship was conducted in the Temple of Aesculapius.</a:t>
            </a:r>
            <a:endParaRPr lang="en-US" altLang="en-US" sz="3000"/>
          </a:p>
          <a:p>
            <a:endParaRPr lang="en-US" altLang="en-US" sz="3000"/>
          </a:p>
          <a:p>
            <a:endParaRPr lang="en-US" altLang="en-US"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p:sp>
        <p:nvSpPr>
          <p:cNvPr id="4" name="Text Placeholder 3"/>
          <p:cNvSpPr>
            <a:spLocks noGrp="1"/>
          </p:cNvSpPr>
          <p:nvPr>
            <p:ph type="body" sz="half" idx="2"/>
          </p:nvPr>
        </p:nvSpPr>
        <p:spPr>
          <a:xfrm>
            <a:off x="1073785" y="899160"/>
            <a:ext cx="9975215" cy="4133215"/>
          </a:xfrm>
        </p:spPr>
        <p:txBody>
          <a:bodyPr>
            <a:noAutofit/>
          </a:bodyPr>
          <a:p>
            <a:r>
              <a:rPr lang="en-US" altLang="en-US" sz="3000">
                <a:sym typeface="+mn-ea"/>
              </a:rPr>
              <a:t>4. Demon-motivated persecution of believers will be noted in the context.</a:t>
            </a:r>
            <a:endParaRPr lang="en-US" altLang="en-US" sz="3000"/>
          </a:p>
          <a:p>
            <a:r>
              <a:rPr lang="en-US" altLang="en-US" sz="3000">
                <a:sym typeface="+mn-ea"/>
              </a:rPr>
              <a:t>5. Even so, most believers were safe in Pergamos, the headquarters of Satan. So, living in a dangerous place is not necessarily dangerous. What is dangerous for the believer is living in the cosmic system.  </a:t>
            </a:r>
            <a:endParaRPr lang="en-US" altLang="en-US" sz="3000"/>
          </a:p>
          <a:p>
            <a:r>
              <a:rPr lang="en-US" altLang="en-US" sz="3000">
                <a:sym typeface="+mn-ea"/>
              </a:rPr>
              <a:t>6. Believers were not only living under Satan’s nose but were advancing to maturity, right there. That gives us some idea of the tremendous power of God regarding His provision of logistical grace. </a:t>
            </a:r>
            <a:endParaRPr lang="en-US" altLang="en-US" sz="3000"/>
          </a:p>
          <a:p>
            <a:endParaRPr lang="en-US" altLang="en-US" sz="3000"/>
          </a:p>
          <a:p>
            <a:endParaRPr lang="en-US" altLang="en-US"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endParaRPr lang="en-US" altLang="en-US" sz="3000">
              <a:sym typeface="+mn-ea"/>
            </a:endParaRPr>
          </a:p>
          <a:p>
            <a:r>
              <a:rPr lang="en-US" altLang="en-US" sz="2400">
                <a:sym typeface="+mn-ea"/>
              </a:rPr>
              <a:t>Antipas is a nickname for Antipater and refers here to a former pastor of Pergamos before John took over as the non-resident pastor. The reason John had to take over as the non-resident pastor of Pergamos is because Antipas was martyred. </a:t>
            </a:r>
            <a:endParaRPr lang="en-US" altLang="en-US" sz="2400">
              <a:sym typeface="+mn-ea"/>
            </a:endParaRPr>
          </a:p>
          <a:p>
            <a:r>
              <a:rPr lang="en-US" altLang="en-US" sz="2400">
                <a:sym typeface="+mn-ea"/>
              </a:rPr>
              <a:t>The priests of the Temple of Aesculapius became antagonistic toward Antipas, and under the cover of the Domitian persecution they seized him and put him inside of a brass bull which they heated up and roasted him to death (92 A.D).</a:t>
            </a:r>
            <a:endParaRPr lang="en-US" altLang="en-US" sz="2400">
              <a:sym typeface="+mn-ea"/>
            </a:endParaRPr>
          </a:p>
          <a:p>
            <a:r>
              <a:rPr lang="en-US" altLang="en-US" sz="2400">
                <a:sym typeface="+mn-ea"/>
              </a:rPr>
              <a:t> At the same time there were other believers in the church who were also murdered but only Antipas is mentioned here because he is the one who died so honorably. </a:t>
            </a:r>
            <a:endParaRPr lang="en-US" altLang="en-US" sz="2400">
              <a:sym typeface="+mn-ea"/>
            </a:endParaRPr>
          </a:p>
          <a:p>
            <a:r>
              <a:rPr lang="en-US" altLang="en-US" sz="2400">
                <a:sym typeface="+mn-ea"/>
              </a:rPr>
              <a:t>Bible doctrine was so important and so real to him that the excruciating pain and the torture which he endured was completely set aside by the reality of the Word of God in his own soul. </a:t>
            </a:r>
            <a:endParaRPr lang="en-US" altLang="en-US" sz="2400"/>
          </a:p>
          <a:p>
            <a:endParaRPr lang="en-US" altLang="en-US" sz="2400"/>
          </a:p>
          <a:p>
            <a:endParaRPr lang="en-US"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575310" y="381635"/>
            <a:ext cx="10774045" cy="1231265"/>
          </a:xfrm>
          <a:prstGeom prst="rect">
            <a:avLst/>
          </a:prstGeom>
        </p:spPr>
        <p:txBody>
          <a:bodyPr>
            <a:noAutofit/>
          </a:bodyPr>
          <a:p>
            <a:r>
              <a:rPr lang="en-US" sz="1600"/>
              <a:t>From Wikipedia:  </a:t>
            </a:r>
            <a:r>
              <a:rPr sz="1600"/>
              <a:t>The traditional accounts go on to say Antipas was </a:t>
            </a:r>
            <a:r>
              <a:rPr sz="1600">
                <a:hlinkClick r:id="rId1" tooltip="Martyr"/>
              </a:rPr>
              <a:t>martyred</a:t>
            </a:r>
            <a:r>
              <a:rPr sz="1600"/>
              <a:t> during the reign of </a:t>
            </a:r>
            <a:r>
              <a:rPr sz="1600">
                <a:hlinkClick r:id="rId2" tooltip="Nero"/>
              </a:rPr>
              <a:t>Nero</a:t>
            </a:r>
            <a:r>
              <a:rPr sz="1600"/>
              <a:t> (54-68) or </a:t>
            </a:r>
            <a:r>
              <a:rPr sz="1600">
                <a:hlinkClick r:id="rId3" tooltip="Domitian"/>
              </a:rPr>
              <a:t>Domitian</a:t>
            </a:r>
            <a:r>
              <a:rPr sz="1600"/>
              <a:t>, by burning in a </a:t>
            </a:r>
            <a:r>
              <a:rPr sz="1600">
                <a:hlinkClick r:id="rId4" tooltip="Brazen bull"/>
              </a:rPr>
              <a:t>brazen bull-shaped altar</a:t>
            </a:r>
            <a:r>
              <a:rPr sz="1600"/>
              <a:t> for casting</a:t>
            </a:r>
            <a:r>
              <a:rPr lang="en-US" sz="1600"/>
              <a:t> out </a:t>
            </a:r>
            <a:r>
              <a:rPr sz="1600"/>
              <a:t>demons worshipped by the local population. </a:t>
            </a:r>
            <a:r>
              <a:rPr lang="en-US" sz="1600"/>
              <a:t>For Catholics: “</a:t>
            </a:r>
            <a:r>
              <a:rPr lang="en-US" altLang="en-US" sz="1600"/>
              <a:t>Saint Antipas is invoked for relief from toothache, and diseases of the teeth. On the calendars of Eastern Christianity, the feast day of Antipas is April 11”</a:t>
            </a:r>
            <a:endParaRPr lang="en-US" altLang="en-US" sz="1600"/>
          </a:p>
        </p:txBody>
      </p:sp>
      <p:pic>
        <p:nvPicPr>
          <p:cNvPr id="6" name="Content Placeholder 5"/>
          <p:cNvPicPr>
            <a:picLocks noChangeAspect="1"/>
          </p:cNvPicPr>
          <p:nvPr>
            <p:ph sz="half" idx="1"/>
          </p:nvPr>
        </p:nvPicPr>
        <p:blipFill>
          <a:blip r:embed="rId5"/>
          <a:stretch>
            <a:fillRect/>
          </a:stretch>
        </p:blipFill>
        <p:spPr>
          <a:xfrm>
            <a:off x="933450" y="1612900"/>
            <a:ext cx="3328035" cy="4878705"/>
          </a:xfrm>
          <a:prstGeom prst="rect">
            <a:avLst/>
          </a:prstGeom>
        </p:spPr>
      </p:pic>
      <p:pic>
        <p:nvPicPr>
          <p:cNvPr id="11" name="Content Placeholder 10"/>
          <p:cNvPicPr>
            <a:picLocks noChangeAspect="1"/>
          </p:cNvPicPr>
          <p:nvPr>
            <p:ph sz="half" idx="2"/>
          </p:nvPr>
        </p:nvPicPr>
        <p:blipFill>
          <a:blip r:embed="rId6"/>
          <a:stretch>
            <a:fillRect/>
          </a:stretch>
        </p:blipFill>
        <p:spPr>
          <a:xfrm>
            <a:off x="4874895" y="1612900"/>
            <a:ext cx="6693535" cy="4641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normAutofit/>
          </a:bodyPr>
          <a:p>
            <a:r>
              <a:rPr lang="en-US" sz="3335"/>
              <a:t>Stained glass window in the Church of Notre Dame, Paris, France.</a:t>
            </a:r>
            <a:endParaRPr lang="en-US" sz="3335"/>
          </a:p>
        </p:txBody>
      </p:sp>
      <p:sp>
        <p:nvSpPr>
          <p:cNvPr id="7" name="Content Placeholder 6"/>
          <p:cNvSpPr>
            <a:spLocks noGrp="1"/>
          </p:cNvSpPr>
          <p:nvPr>
            <p:ph sz="half" idx="2"/>
          </p:nvPr>
        </p:nvSpPr>
        <p:spPr/>
        <p:txBody>
          <a:bodyPr/>
          <a:p>
            <a:endParaRPr lang="en-US"/>
          </a:p>
        </p:txBody>
      </p:sp>
      <p:pic>
        <p:nvPicPr>
          <p:cNvPr id="5" name="Content Placeholder 4" descr="1"/>
          <p:cNvPicPr>
            <a:picLocks noChangeAspect="1"/>
          </p:cNvPicPr>
          <p:nvPr>
            <p:ph sz="half" idx="1"/>
          </p:nvPr>
        </p:nvPicPr>
        <p:blipFill>
          <a:blip r:embed="rId1"/>
          <a:stretch>
            <a:fillRect/>
          </a:stretch>
        </p:blipFill>
        <p:spPr>
          <a:xfrm>
            <a:off x="2460625" y="1292225"/>
            <a:ext cx="7270750" cy="50888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p:sp>
        <p:nvSpPr>
          <p:cNvPr id="2" name="Title 1"/>
          <p:cNvSpPr>
            <a:spLocks noGrp="1"/>
          </p:cNvSpPr>
          <p:nvPr>
            <p:ph type="title"/>
          </p:nvPr>
        </p:nvSpPr>
        <p:spPr>
          <a:xfrm>
            <a:off x="984250" y="2689860"/>
            <a:ext cx="10515600" cy="1325563"/>
          </a:xfrm>
        </p:spPr>
        <p:txBody>
          <a:bodyPr>
            <a:normAutofit fontScale="90000"/>
          </a:bodyPr>
          <a:p>
            <a:r>
              <a:rPr lang="en-US" altLang="en-US" sz="3335"/>
              <a:t>Obviously, this was a Satan-inspired function to break the back of the church in Pergamos and at the same time to test Antipas as he did Job. The phrase “where Satan resides” implies that Satan took Antipas as a personal challenge.  Not only that, but the Lord permitted Antipas to be tested by excruciating torture and ultimately death, again implying Evidence Testing. </a:t>
            </a:r>
            <a:br>
              <a:rPr lang="en-US" altLang="en-US" sz="3335"/>
            </a:br>
            <a:br>
              <a:rPr lang="en-US" altLang="en-US" sz="3335"/>
            </a:br>
            <a:r>
              <a:rPr lang="en-US" altLang="en-US" sz="3335"/>
              <a:t>The death of Antipas did not, however, intimidate believers whose </a:t>
            </a:r>
            <a:r>
              <a:rPr lang="en-US" altLang="en-US" sz="3335" b="1" u="sng"/>
              <a:t>scale of values</a:t>
            </a:r>
            <a:r>
              <a:rPr lang="en-US" altLang="en-US" sz="3335"/>
              <a:t> placed Bible doctrine as number one. They continued faithful to the Word of God in spite of persecution. Some even followed Antipas to martyr’s graves for their spiritual integrity was stronger than the pain of torture and death. </a:t>
            </a:r>
            <a:endParaRPr lang="en-US" altLang="en-US" sz="3335"/>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10436</Words>
  <Application>WPS Presentation</Application>
  <PresentationFormat>Widescreen</PresentationFormat>
  <Paragraphs>104</Paragraphs>
  <Slides>23</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Arial</vt:lpstr>
      <vt:lpstr>宋体</vt:lpstr>
      <vt:lpstr>Wingdings</vt:lpstr>
      <vt:lpstr>Cordia New</vt:lpstr>
      <vt:lpstr>Calibri</vt:lpstr>
      <vt:lpstr>Times New Roman</vt:lpstr>
      <vt:lpstr>Batang</vt:lpstr>
      <vt:lpstr>Constantia</vt:lpstr>
      <vt:lpstr>Angsana New</vt:lpstr>
      <vt:lpstr>微软雅黑</vt:lpstr>
      <vt:lpstr>Arial Unicode MS</vt:lpstr>
      <vt:lpstr>Calibri Light</vt:lpstr>
      <vt:lpstr>ËÎÌå Western</vt:lpstr>
      <vt:lpstr>Ezra SIL</vt:lpstr>
      <vt:lpstr>Bahnschrift SemiCondensed</vt:lpstr>
      <vt:lpstr>Times New Roman</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Stained glass window in the Church of Notre Dame, Paris, France.</vt:lpstr>
      <vt:lpstr>Obviously, this was a Satan-inspired function to break the back of the church in Pergamos and at the same time to test Antipas as he did Job. The phrase “where Satan resides” implies that Satan took Antipas as a personal challenge.  Not only that, but the Lord permitted Antipas to be tested by excruciating torture and ultimately death, again implying Evidence Testing.   The death of Antipas did not, however, intimidate believers whose scale of values placed Bible doctrine as number one. They continued faithful to the Word of God in spite of persecution. Some even followed Antipas to martyr’s graves for their spiritual integrity was stronger than the pain of torture and death. </vt:lpstr>
      <vt:lpstr>This assassination undoubtedly worried Satan. He realized that throughout history he must do everything he can to distract believers so that they will never accumulate the doctrine which Antipas accumulated in his soul for the Christian with that amount of doctrine cannot even be shaken by the power of Satan.</vt:lpstr>
      <vt:lpstr>PowerPoint 演示文稿</vt:lpstr>
      <vt:lpstr>PowerPoint 演示文稿</vt:lpstr>
      <vt:lpstr>PowerPoint 演示文稿</vt:lpstr>
      <vt:lpstr>2:14. ‘But I have a few things against you, because you have there some who hold the teaching of Balaam, who kept teaching Balak to put a stumbling block before the sons of Israel, to eat things sacrificed to idols [while worshipping them] and to commit acts of sexual immorality.  ἀλλí ἔχω κατὰ σοῦ ὀλίγα, ὅτι ἔχεις ἐκεῖ κρατοῦντας τὴν διδαχὴν Βαλαάµ, ὃς ἐδίδασκεν τῷ Βαλὰκ βαλεῖν σκάνδαλον ἐνώπιον τῶν υἱῶν Ἰσραήλ, φαγεῖν εἰδωλόθυτα καὶ πορνεῦσαι·   แต่เรามีข้อที่จะต่อว่าเจ้าบ้างเล็กน้อย คือพวกเจ้าบางคนถือตามคำสอนของ บาลาอัม ซึ่งสอนบาลาคให้ก่อเหตุเพื่อให้ชนชาติอิสราเอลสะดุด คือให้เขากินของที่ได้บูชาแก่รูปเคารพแล้วและให้เขาล่วงประเวณี</vt:lpstr>
      <vt:lpstr>PowerPoint 演示文稿</vt:lpstr>
      <vt:lpstr>PowerPoint 演示文稿</vt:lpstr>
      <vt:lpstr>Commonwealth Games, Birmingham, England, 2022</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111</cp:revision>
  <dcterms:created xsi:type="dcterms:W3CDTF">2024-07-01T03:51:00Z</dcterms:created>
  <dcterms:modified xsi:type="dcterms:W3CDTF">2025-06-23T10:54:30Z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1033-12.2.0.21546</vt:lpwstr>
  </property>
</Properties>
</file>