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827" r:id="rId4"/>
    <p:sldId id="703" r:id="rId5"/>
    <p:sldId id="829" r:id="rId6"/>
    <p:sldId id="825" r:id="rId7"/>
    <p:sldId id="826" r:id="rId8"/>
    <p:sldId id="803" r:id="rId9"/>
    <p:sldId id="784" r:id="rId10"/>
    <p:sldId id="785" r:id="rId11"/>
    <p:sldId id="769" r:id="rId12"/>
    <p:sldId id="770" r:id="rId13"/>
    <p:sldId id="771" r:id="rId14"/>
    <p:sldId id="772" r:id="rId15"/>
    <p:sldId id="773" r:id="rId16"/>
    <p:sldId id="774" r:id="rId17"/>
    <p:sldId id="775" r:id="rId18"/>
    <p:sldId id="776" r:id="rId19"/>
    <p:sldId id="830" r:id="rId20"/>
    <p:sldId id="777" r:id="rId21"/>
    <p:sldId id="778" r:id="rId22"/>
    <p:sldId id="779" r:id="rId23"/>
    <p:sldId id="660" r:id="rId24"/>
    <p:sldId id="657" r:id="rId25"/>
    <p:sldId id="658" r:id="rId26"/>
    <p:sldId id="6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3724477" name="sawokproductions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velation Cov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7195" y="1207770"/>
            <a:ext cx="8682355" cy="5650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5550" y="177165"/>
            <a:ext cx="9144000" cy="1133475"/>
          </a:xfrm>
        </p:spPr>
        <p:txBody>
          <a:bodyPr>
            <a:normAutofit/>
          </a:bodyPr>
          <a:lstStyle/>
          <a:p>
            <a:r>
              <a:rPr lang="th-TH" sz="4000" b="1" dirty="0"/>
              <a:t>การวิเคราะห์พระธรรมวิวรณ์</a:t>
            </a:r>
            <a:br>
              <a:rPr lang="th-TH" sz="3335" b="1" dirty="0"/>
            </a:b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สอนโดย อ.</a:t>
            </a:r>
            <a:r>
              <a:rPr lang="en-US" altLang="th-TH" sz="2400" dirty="0">
                <a:latin typeface="Cordia New" panose="020B0304020202020204" charset="0"/>
                <a:cs typeface="Cordia New" panose="020B0304020202020204" charset="0"/>
              </a:rPr>
              <a:t>Tim</a:t>
            </a: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 จากคำบันทึกของ อ. </a:t>
            </a:r>
            <a:r>
              <a:rPr lang="en-US" sz="2400" dirty="0">
                <a:latin typeface="Cordia New" panose="020B0304020202020204" charset="0"/>
                <a:cs typeface="Cordia New" panose="020B0304020202020204" charset="0"/>
              </a:rPr>
              <a:t>Max Klein</a:t>
            </a:r>
            <a:endParaRPr lang="en-US" sz="2400" dirty="0">
              <a:latin typeface="Cordia New" panose="020B0304020202020204" charset="0"/>
              <a:cs typeface="Cordia New" panose="020B0304020202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222615" y="1388745"/>
            <a:ext cx="1781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REVELATION 034</a:t>
            </a:r>
            <a:endParaRPr lang="en-US"/>
          </a:p>
          <a:p>
            <a:r>
              <a:rPr lang="en-US"/>
              <a:t>2025 01 21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605" y="1659890"/>
            <a:ext cx="9919970" cy="498157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/>
              <a:t>Evil is Satan’s policy and function as the ruler of this world. Evil is Satan’s system by which he administers the rulership of this world, </a:t>
            </a:r>
            <a:r>
              <a:rPr lang="en-US" b="1"/>
              <a:t>attempting to neutralize free will and centralize power</a:t>
            </a:r>
            <a:r>
              <a:rPr lang="en-US"/>
              <a:t> and so gain complete control (Dan. 7; Rev. 13; 17). 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Though Satan would like to bring in a world government under his authority, a rule sponsoring world peace and prosperity, he neither has the integrity nor the ability to accomplish this goal.  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145" y="1343025"/>
            <a:ext cx="10515600" cy="4351338"/>
          </a:xfrm>
        </p:spPr>
        <p:txBody>
          <a:bodyPr/>
          <a:p>
            <a:r>
              <a:rPr lang="th-TH" altLang="en-US" sz="4000"/>
              <a:t>เป้าหมายของคริสเตียนคือ</a:t>
            </a:r>
            <a:r>
              <a:rPr lang="en-US" altLang="en-US" sz="4000"/>
              <a:t> </a:t>
            </a:r>
            <a:r>
              <a:rPr lang="th-TH" altLang="en-US" sz="4000"/>
              <a:t>เรียนรู้ถึงพระประสงค์ของพระเจ้า</a:t>
            </a:r>
            <a:r>
              <a:rPr lang="en-US" altLang="en-US" sz="4000"/>
              <a:t> </a:t>
            </a:r>
            <a:r>
              <a:rPr lang="th-TH" altLang="en-US" sz="4000"/>
              <a:t>เรียนรู้ที่จะควบคุมธรรมชาติบาปและอารมณ์ของตน</a:t>
            </a:r>
            <a:r>
              <a:rPr lang="en-US" altLang="en-US" sz="4000"/>
              <a:t> </a:t>
            </a:r>
            <a:r>
              <a:rPr lang="th-TH" altLang="en-US" sz="4000"/>
              <a:t>ไม่ให้ถูกหลอกด้วยกลอุบายของซาตาน</a:t>
            </a:r>
            <a:r>
              <a:rPr lang="en-US" altLang="en-US" sz="4000"/>
              <a:t> </a:t>
            </a:r>
            <a:r>
              <a:rPr lang="th-TH" altLang="en-US" sz="4000"/>
              <a:t>และมุ่งหน้าไปถึงเป้าหมายที่พระเจ้าทรงตั้งไว้</a:t>
            </a:r>
            <a:endParaRPr lang="th-TH" altLang="en-US" sz="4000"/>
          </a:p>
          <a:p>
            <a:endParaRPr lang="th-TH" altLang="en-US" sz="4000"/>
          </a:p>
          <a:p>
            <a:r>
              <a:rPr lang="th-TH" altLang="en-US" sz="4000"/>
              <a:t>คริสเตียนก็จะเติบโตขึ้น</a:t>
            </a:r>
            <a:r>
              <a:rPr lang="en-US" altLang="en-US" sz="4000"/>
              <a:t> </a:t>
            </a:r>
            <a:r>
              <a:rPr lang="th-TH" altLang="en-US" sz="4000"/>
              <a:t>ผ่านการตีสอน</a:t>
            </a:r>
            <a:r>
              <a:rPr lang="en-US" altLang="en-US" sz="4000"/>
              <a:t> </a:t>
            </a:r>
            <a:r>
              <a:rPr lang="th-TH" altLang="en-US" sz="4000"/>
              <a:t>ความกดดัน</a:t>
            </a:r>
            <a:r>
              <a:rPr lang="en-US" altLang="en-US" sz="4000"/>
              <a:t> </a:t>
            </a:r>
            <a:r>
              <a:rPr lang="th-TH" altLang="en-US" sz="4000"/>
              <a:t>ความยากลำบากและการทดสอบในยามเจริญ</a:t>
            </a:r>
            <a:endParaRPr lang="th-TH" altLang="en-US"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89505"/>
          </a:xfrm>
        </p:spPr>
        <p:txBody>
          <a:bodyPr/>
          <a:p>
            <a:r>
              <a:rPr lang="en-US"/>
              <a:t>James 1:2-4, 12</a:t>
            </a:r>
            <a:endParaRPr lang="en-US"/>
          </a:p>
          <a:p>
            <a:r>
              <a:rPr lang="en-US"/>
              <a:t>Romans 5:3-4</a:t>
            </a:r>
            <a:endParaRPr lang="en-US"/>
          </a:p>
          <a:p>
            <a:r>
              <a:rPr lang="en-US"/>
              <a:t>Philippians 1:29</a:t>
            </a:r>
            <a:endParaRPr lang="en-US"/>
          </a:p>
          <a:p>
            <a:r>
              <a:rPr lang="en-US"/>
              <a:t>Psalms 34:19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51865" y="561975"/>
            <a:ext cx="10678160" cy="55911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2300" y="393700"/>
            <a:ext cx="11358880" cy="50819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/>
        </p:nvSpPr>
        <p:spPr>
          <a:xfrm>
            <a:off x="520700" y="5393690"/>
            <a:ext cx="11275695" cy="2389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“dokimion” - testing. </a:t>
            </a:r>
            <a:endParaRPr lang="en-US" sz="2400"/>
          </a:p>
          <a:p>
            <a:r>
              <a:rPr lang="en-US" sz="2400"/>
              <a:t>“of faith” (Bible doctrine Rom. 10:17) The Word of God, the thinking of God, is on trial, and we are to present it as truth: “alive and powerful”</a:t>
            </a:r>
            <a:endParaRPr 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8700" y="457200"/>
            <a:ext cx="10495280" cy="52254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8025" y="688340"/>
            <a:ext cx="11025505" cy="53924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Romans 5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2115" y="342900"/>
            <a:ext cx="11488420" cy="64439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8340" y="776605"/>
            <a:ext cx="11018520" cy="55581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Romans 5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3685" y="287020"/>
            <a:ext cx="11644630" cy="62845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14650" y="247650"/>
            <a:ext cx="6362700" cy="6362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Content Placeholder 2" descr="12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2450" y="502285"/>
            <a:ext cx="11464290" cy="58299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Jer 29 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7165" y="100330"/>
            <a:ext cx="11837670" cy="64719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8005" y="314325"/>
            <a:ext cx="11095355" cy="62287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210" y="833120"/>
            <a:ext cx="3702685" cy="4351655"/>
          </a:xfrm>
        </p:spPr>
        <p:txBody>
          <a:bodyPr/>
          <a:p>
            <a:r>
              <a:rPr lang="en-US" sz="2400"/>
              <a:t>They endured under testing; first they passed Providential Preventive Suffering with its three tests namely people, thought and system testing. </a:t>
            </a:r>
            <a:endParaRPr lang="en-US" sz="2400"/>
          </a:p>
          <a:p>
            <a:r>
              <a:rPr lang="en-US" sz="2400"/>
              <a:t>These tests are a warm-up for the different Momentum Tests. </a:t>
            </a:r>
            <a:endParaRPr lang="en-US" sz="24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394200" y="157480"/>
            <a:ext cx="7445375" cy="64357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35755" y="5608955"/>
            <a:ext cx="4660265" cy="1325880"/>
          </a:xfrm>
        </p:spPr>
        <p:txBody>
          <a:bodyPr/>
          <a:p>
            <a:r>
              <a:rPr lang="en-US" sz="4000" b="1">
                <a:latin typeface="Cordia New" panose="020B0304020202020204" charset="0"/>
                <a:cs typeface="Cordia New" panose="020B0304020202020204" charset="0"/>
              </a:rPr>
              <a:t>2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คร. 12</a:t>
            </a: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:9-10;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ฟป. </a:t>
            </a: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4:11-13</a:t>
            </a:r>
            <a:endParaRPr lang="en-US" altLang="en-US" sz="4000" b="1">
              <a:latin typeface="Cordia New" panose="020B0304020202020204" charset="0"/>
              <a:cs typeface="Cordia New" panose="020B03040202020202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61315" y="271145"/>
            <a:ext cx="5793740" cy="5648960"/>
          </a:xfrm>
          <a:prstGeom prst="rect">
            <a:avLst/>
          </a:prstGeom>
        </p:spPr>
      </p:pic>
      <p:pic>
        <p:nvPicPr>
          <p:cNvPr id="6" name="Content Placeholder 5" descr="Testing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6880" y="271145"/>
            <a:ext cx="5179060" cy="51822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61860" y="5742305"/>
            <a:ext cx="4446905" cy="908685"/>
          </a:xfrm>
        </p:spPr>
        <p:txBody>
          <a:bodyPr>
            <a:normAutofit/>
          </a:bodyPr>
          <a:p>
            <a:r>
              <a:rPr lang="th-TH" sz="2600"/>
              <a:t>จากหนังสือ การทนทกุข์ของคริสเตียน หน้าที่ 3</a:t>
            </a:r>
            <a:r>
              <a:rPr lang="th-TH"/>
              <a:t> </a:t>
            </a:r>
            <a:endParaRPr lang="th-TH"/>
          </a:p>
        </p:txBody>
      </p:sp>
      <p:pic>
        <p:nvPicPr>
          <p:cNvPr id="9" name="Content Placeholder 8" descr="Pressure for advance CS page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8375" y="262255"/>
            <a:ext cx="10088245" cy="5558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Revelation 2:4. ‘But I hold [aoristic present is very Koine] this against you, that you have abandoned [deserted] your most important [first in degree] love [their love for God the Father and the Lord Jesus Christ].</a:t>
            </a:r>
            <a:endParaRPr lang="en-US"/>
          </a:p>
          <a:p>
            <a:pPr marL="0" indent="0">
              <a:buNone/>
            </a:pPr>
            <a:r>
              <a:rPr lang="en-US"/>
              <a:t>ἀλλὰ ἔχω κατὰ σοῦ ὅτι τὴν ἀγάπην σου τὴν πρώτην ἀφῆκες.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 sz="4000"/>
              <a:t>แต่เรามีข้อที่จะต่อว่าเจ้าบ้าง คือว่าเจ้าละทิ้งความรักดั้งเดิมของเจ้า</a:t>
            </a:r>
            <a:endParaRPr lang="en-US"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3615"/>
            <a:ext cx="10515600" cy="5874385"/>
          </a:xfrm>
        </p:spPr>
        <p:txBody>
          <a:bodyPr>
            <a:noAutofit/>
          </a:bodyPr>
          <a:p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Rev 2:5</a:t>
            </a:r>
            <a:r>
              <a:rPr lang="" altLang="en-US" sz="4000">
                <a:latin typeface="Cordia New" panose="020B0304020202020204" charset="0"/>
                <a:cs typeface="Cordia New" panose="020B0304020202020204" charset="0"/>
              </a:rPr>
              <a:t> 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เหตุฉะนั้น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จงระลึกถึงสภาพเดิมที่เจ้าได้หล่นจากมาแล้วนั้น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จงกลับใจเสียใหม่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และประพฤติตามอย่างเดิม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มิฉะนั้นเราจะรีบมาหาเจ้า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และจะยกคันประทีปของเจ้าออกจากที่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เว้นไว้แต่เจ้าจะกลับใจใหม่</a:t>
            </a:r>
            <a:r>
              <a:rPr lang="" altLang="en-US" sz="4000">
                <a:latin typeface="Cordia New" panose="020B0304020202020204" charset="0"/>
                <a:cs typeface="Cordia New" panose="020B0304020202020204" charset="0"/>
              </a:rPr>
              <a:t> </a:t>
            </a:r>
            <a:endParaRPr lang="" altLang="en-US" sz="4000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Rev 2:6</a:t>
            </a:r>
            <a:r>
              <a:rPr lang="" altLang="en-US" sz="4000">
                <a:latin typeface="Cordia New" panose="020B0304020202020204" charset="0"/>
                <a:cs typeface="Cordia New" panose="020B0304020202020204" charset="0"/>
              </a:rPr>
              <a:t> 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แต่ว่าพวกเจ้ายังมีความดีอยู่บ้าง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คือว่าเจ้าเกลียดชังกิจการของพวกนิโคเลาส์นิยมที่เราเองก็เกลียดชังเช่นกัน</a:t>
            </a:r>
            <a:r>
              <a:rPr lang="" altLang="en-US" sz="4000">
                <a:latin typeface="Cordia New" panose="020B0304020202020204" charset="0"/>
                <a:cs typeface="Cordia New" panose="020B0304020202020204" charset="0"/>
              </a:rPr>
              <a:t> </a:t>
            </a:r>
            <a:endParaRPr lang="" altLang="en-US" sz="4000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Rev 2:7</a:t>
            </a:r>
            <a:r>
              <a:rPr lang="" altLang="en-US" sz="4000">
                <a:latin typeface="Cordia New" panose="020B0304020202020204" charset="0"/>
                <a:cs typeface="Cordia New" panose="020B0304020202020204" charset="0"/>
              </a:rPr>
              <a:t> 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ใครมีหูก็ให้ฟังข้อความซึ่งพระวิญญาณตรัสไว้แก่คริสตจักรทั้งหลาย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ผู้ใดมีชัยชนะ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เราจะให้ผู้นั้นกินผลจากต้นไม้แห่งชีวิต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ที่อยู่ในท่ามกลางอุทยานสวรรค์ของพระเจ้า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'</a:t>
            </a:r>
            <a:r>
              <a:rPr lang="" altLang="en-US" sz="4000">
                <a:latin typeface="Cordia New" panose="020B0304020202020204" charset="0"/>
                <a:cs typeface="Cordia New" panose="020B0304020202020204" charset="0"/>
              </a:rPr>
              <a:t> </a:t>
            </a:r>
            <a:endParaRPr lang="" altLang="en-US" sz="4000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4525"/>
            <a:ext cx="10515600" cy="4351338"/>
          </a:xfrm>
        </p:spPr>
        <p:txBody>
          <a:bodyPr/>
          <a:p>
            <a:pPr marL="0" indent="0">
              <a:buNone/>
            </a:pPr>
            <a:r>
              <a:rPr lang="en-US"/>
              <a:t>Correction from yesterday: re: Christian service/good deeds without love for God is meaningless “outhen/ouden”</a:t>
            </a:r>
            <a:endParaRPr lang="en-US"/>
          </a:p>
          <a:p>
            <a:pPr marL="0" indent="0">
              <a:buNone/>
            </a:pPr>
            <a:r>
              <a:rPr lang="en-US"/>
              <a:t>Refer:  1 Cor. 13:1-3, not 1 Cor. 3</a:t>
            </a:r>
            <a:endParaRPr lang="en-US"/>
          </a:p>
          <a:p>
            <a:endParaRPr lang="en-US"/>
          </a:p>
          <a:p>
            <a:r>
              <a:rPr lang="en-US" altLang="en-US"/>
              <a:t>https://www.maxkleinbibleministries.org/copy-of-fwg1-chap-3-system-of-thinking</a:t>
            </a:r>
            <a:endParaRPr lang="en-US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4565" y="2193925"/>
            <a:ext cx="4750435" cy="1325880"/>
          </a:xfrm>
        </p:spPr>
        <p:txBody>
          <a:bodyPr>
            <a:normAutofit fontScale="90000"/>
          </a:bodyPr>
          <a:p>
            <a:r>
              <a:rPr lang="en-US" sz="2780"/>
              <a:t>1. Spiritual growth should be constant over time.</a:t>
            </a:r>
            <a:br>
              <a:rPr lang="en-US" sz="2780"/>
            </a:br>
            <a:br>
              <a:rPr lang="en-US" sz="2780"/>
            </a:br>
            <a:r>
              <a:rPr lang="en-US" sz="2780"/>
              <a:t>2. There is an ultimate goal(s): Spiritual maturity, love for God, occupation with Christ, passing of evidence testing (telos/telios)</a:t>
            </a:r>
            <a:br>
              <a:rPr lang="en-US" sz="2780"/>
            </a:br>
            <a:br>
              <a:rPr lang="en-US" sz="2780"/>
            </a:br>
            <a:r>
              <a:rPr lang="en-US" sz="2780"/>
              <a:t>3. If studying and applying every day, every new day should be an improvement on the previous day regardless of circumstances.</a:t>
            </a:r>
            <a:endParaRPr lang="en-US" sz="278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7555" y="250825"/>
            <a:ext cx="6231890" cy="58172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304155"/>
          </a:xfrm>
        </p:spPr>
        <p:txBody>
          <a:bodyPr/>
          <a:p>
            <a:r>
              <a:rPr lang="en-US"/>
              <a:t>Distractions:</a:t>
            </a:r>
            <a:endParaRPr lang="en-US"/>
          </a:p>
          <a:p>
            <a:r>
              <a:rPr lang="en-US"/>
              <a:t>Religion : “Satan’s ace trump” (see next slide for explanation)</a:t>
            </a:r>
            <a:endParaRPr lang="en-US"/>
          </a:p>
          <a:p>
            <a:r>
              <a:rPr lang="en-US"/>
              <a:t>Materialism</a:t>
            </a:r>
            <a:endParaRPr lang="en-US"/>
          </a:p>
          <a:p>
            <a:r>
              <a:rPr lang="en-US"/>
              <a:t>Liberalism, leading not to freedom but totalitarian control</a:t>
            </a:r>
            <a:endParaRPr lang="en-US"/>
          </a:p>
          <a:p>
            <a:r>
              <a:rPr lang="en-US"/>
              <a:t>Promotion of lust (monetary, power, approbation, sex, drugs, entertainment etc.)</a:t>
            </a:r>
            <a:endParaRPr lang="en-US"/>
          </a:p>
          <a:p>
            <a:r>
              <a:rPr lang="en-US"/>
              <a:t>Socialism / Globalism / Environmentalism</a:t>
            </a:r>
            <a:endParaRPr lang="en-US"/>
          </a:p>
          <a:p>
            <a:r>
              <a:rPr lang="en-US"/>
              <a:t>Anti-semitism</a:t>
            </a:r>
            <a:endParaRPr lang="en-US"/>
          </a:p>
          <a:p>
            <a:r>
              <a:rPr lang="en-US"/>
              <a:t>“Emotional revolt of the soul” - </a:t>
            </a:r>
            <a:r>
              <a:rPr lang="en-US" i="1"/>
              <a:t>incl. Society (social life, time-wasting friendships or relationships)</a:t>
            </a:r>
            <a:endParaRPr lang="en-US" i="1"/>
          </a:p>
          <a:p>
            <a:endParaRPr lang="en-US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From Max Klein, Revelation, Lesson 109, minute 31</a:t>
            </a:r>
            <a:endParaRPr lang="en-US"/>
          </a:p>
          <a:p>
            <a:endParaRPr lang="en-US"/>
          </a:p>
          <a:p>
            <a:r>
              <a:rPr lang="en-US"/>
              <a:t>“Emotions are designed to help us enjoy our lives, not run our lives.”</a:t>
            </a:r>
            <a:endParaRPr lang="en-US"/>
          </a:p>
          <a:p>
            <a:endParaRPr lang="en-US"/>
          </a:p>
          <a:p>
            <a:r>
              <a:rPr lang="en-US"/>
              <a:t>And then....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 marL="0" indent="0">
              <a:buNone/>
            </a:pPr>
            <a:r>
              <a:rPr lang="en-US"/>
              <a:t>...he says: “...just like in marriage. A wife is supposed to enjoy the marriage, not run the marriage.”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Psychologists and psychiatrists generally agree that women are more emotional in their decision making, whereas men are more analytical/rational.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3391</Words>
  <Application>WPS Presentation</Application>
  <PresentationFormat>Widescreen</PresentationFormat>
  <Paragraphs>68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Cordia New</vt:lpstr>
      <vt:lpstr>Angsana New</vt:lpstr>
      <vt:lpstr>Calibri</vt:lpstr>
      <vt:lpstr>微软雅黑</vt:lpstr>
      <vt:lpstr>Arial Unicode MS</vt:lpstr>
      <vt:lpstr>Calibri Light</vt:lpstr>
      <vt:lpstr>Office Theme</vt:lpstr>
      <vt:lpstr>การวิเคราะห์พระธรรมวิวรณ์ สอนโดย อ.Tim จากคำบันทึกของ อ. Max Klein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 คร. 12:9-10; ฟป. 4:11-13</vt:lpstr>
      <vt:lpstr>จากหนังสือ การทนทกุข์ของคริสเตียน หน้าที่ 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sawokproductions</cp:lastModifiedBy>
  <cp:revision>76</cp:revision>
  <dcterms:created xsi:type="dcterms:W3CDTF">2024-07-01T03:51:00Z</dcterms:created>
  <dcterms:modified xsi:type="dcterms:W3CDTF">2025-01-21T10:52:37Z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0C3E7FBCB8F842EEBCCFADAA6D5B26F3_13</vt:lpwstr>
  </property>
  <property fmtid="{D5CDD505-2E9C-101B-9397-08002B2CF9AE}" pid="3" name="KSOProductBuildVer">
    <vt:lpwstr>1033-12.2.0.19805</vt:lpwstr>
  </property>
</Properties>
</file>