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726" r:id="rId4"/>
    <p:sldId id="727" r:id="rId5"/>
    <p:sldId id="585" r:id="rId6"/>
    <p:sldId id="681" r:id="rId7"/>
    <p:sldId id="703" r:id="rId8"/>
    <p:sldId id="663" r:id="rId9"/>
    <p:sldId id="668" r:id="rId10"/>
    <p:sldId id="752" r:id="rId11"/>
    <p:sldId id="670" r:id="rId12"/>
    <p:sldId id="673" r:id="rId13"/>
    <p:sldId id="669" r:id="rId14"/>
    <p:sldId id="672" r:id="rId15"/>
    <p:sldId id="582" r:id="rId16"/>
    <p:sldId id="746" r:id="rId17"/>
    <p:sldId id="747" r:id="rId18"/>
    <p:sldId id="749" r:id="rId19"/>
    <p:sldId id="751" r:id="rId20"/>
    <p:sldId id="744" r:id="rId21"/>
    <p:sldId id="5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195" y="1207770"/>
            <a:ext cx="8682355" cy="5650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550" y="177165"/>
            <a:ext cx="9144000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222615" y="1388745"/>
            <a:ext cx="178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REVELATION 031</a:t>
            </a:r>
            <a:endParaRPr lang="en-US"/>
          </a:p>
          <a:p>
            <a:r>
              <a:rPr lang="en-US"/>
              <a:t>2025 01 13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8275" y="608330"/>
            <a:ext cx="8601075" cy="6005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7400" y="1172845"/>
            <a:ext cx="7941310" cy="4538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8630" y="1391285"/>
            <a:ext cx="11254105" cy="4538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780" y="216535"/>
            <a:ext cx="9740900" cy="55225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“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My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 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emotions 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[kilyah] 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will rejoice when your lips speak what is right,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” (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  <a:sym typeface="+mn-ea"/>
              </a:rPr>
              <a:t>Proverbs 23:16 [context = earthly father speaking to his son cf. v. 23:22])</a:t>
            </a:r>
            <a:endParaRPr lang="en-US" sz="3600">
              <a:latin typeface="Cordia New" panose="020B0304020202020204" charset="0"/>
              <a:cs typeface="Cordia New" panose="020B0304020202020204" charset="0"/>
              <a:sym typeface="+mn-ea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เออ </a:t>
            </a:r>
            <a:r>
              <a:rPr lang="en-US" sz="3600" strike="sngStrike">
                <a:latin typeface="Cordia New" panose="020B0304020202020204" charset="0"/>
                <a:cs typeface="Cordia New" panose="020B0304020202020204" charset="0"/>
              </a:rPr>
              <a:t>วิญญาณ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sz="3600">
                <a:latin typeface="Cordia New" panose="020B0304020202020204" charset="0"/>
                <a:cs typeface="Cordia New" panose="020B0304020202020204" charset="0"/>
              </a:rPr>
              <a:t>อารมณ์ (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kilyah) ของเราจะเปรมปรีดิ์ เมื่อริมฝีปากของเจ้าพูดสิ่งที่ถูกต้อง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Psalms 7:9 “Let the evil within wicked people come to an end, but make the righteous person secure, O righteous God who examines thoughts and emotions [kilyah]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 โอ ขอให้ความชั่วร้ายของคนชั่วจงมาถึงที่สิ้นสุด แต่ขอทรงสถาปนาคนชอบธรรมขึ้น เพราะพระเจ้าผู้ทรงชอบธรรมทรงทดลองความคิดและ</a:t>
            </a:r>
            <a:r>
              <a:rPr lang="th-TH" sz="3600">
                <a:latin typeface="Cordia New" panose="020B0304020202020204" charset="0"/>
                <a:cs typeface="Cordia New" panose="020B0304020202020204" charset="0"/>
              </a:rPr>
              <a:t>อารมณ์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ทั้งหลาย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4525"/>
            <a:ext cx="10515600" cy="5697855"/>
          </a:xfrm>
        </p:spPr>
        <p:txBody>
          <a:bodyPr/>
          <a:p>
            <a:r>
              <a:rPr lang="en-US"/>
              <a:t>8. Satan’s attempt to blind the minds of unbelievers through religion, 2 Corinthians 4:4, “In whose case, the god of this world [Satan] has blinded the minds of the unbelieving so that they might not see the light of the gospel of the glory of Christ who is the image of God.”   </a:t>
            </a:r>
            <a:r>
              <a:rPr lang="en-US" sz="3600"/>
              <a:t>ส่วนคนที่ไม่เชื่อนั้น พระของยุคนี้ได้กระทำใจของเขาให้มืดไป เพื่อไม่ให้ความสว่างของข่าวประเสริฐอันมีสง่าราศีของพระคริสต์ ผู้เป็นพระฉายของพระเจ้า ส่องแสงถึงพวกเขา </a:t>
            </a:r>
            <a:endParaRPr lang="en-US" sz="3600"/>
          </a:p>
          <a:p>
            <a:r>
              <a:rPr lang="en-US"/>
              <a:t>The luring of Christians away from the execution of the spiritual life through legalism and emotion is part of Satan’s plan of evil as per 2 Corinthians 2:11, “so that no advantage would be taken of us by Satan for we are not ignorant of his schemes.” </a:t>
            </a:r>
            <a:r>
              <a:rPr lang="en-US" sz="3600"/>
              <a:t> เพื่อไม่ให้ซาตานมีชัยเหนือเรา เพราะเรารู้กลอุบายของมันแล้ว</a:t>
            </a:r>
            <a:endParaRPr lang="en-US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5355" y="462280"/>
            <a:ext cx="10687050" cy="62477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23340" y="697865"/>
            <a:ext cx="9737725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7345" y="882015"/>
            <a:ext cx="928687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1930" y="1146810"/>
            <a:ext cx="5993130" cy="5088255"/>
          </a:xfrm>
          <a:prstGeom prst="rect">
            <a:avLst/>
          </a:prstGeom>
        </p:spPr>
      </p:pic>
      <p:pic>
        <p:nvPicPr>
          <p:cNvPr id="8" name="Content Placeholder 7" descr="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897255"/>
            <a:ext cx="5212715" cy="5470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8985" cy="4351655"/>
          </a:xfrm>
        </p:spPr>
        <p:txBody>
          <a:bodyPr/>
          <a:p>
            <a:r>
              <a:rPr lang="en-US" altLang="en-US" sz="2000"/>
              <a:t>https://www.prageru.com/video/why-is-california-burning?utm_source=app&amp;utm_medium=share</a:t>
            </a:r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315" y="523240"/>
            <a:ext cx="10515600" cy="6003925"/>
          </a:xfrm>
        </p:spPr>
        <p:txBody>
          <a:bodyPr>
            <a:normAutofit lnSpcReduction="20000"/>
          </a:bodyPr>
          <a:p>
            <a:endParaRPr lang="en-US"/>
          </a:p>
          <a:p>
            <a:pPr marL="0" indent="0" algn="ctr">
              <a:buNone/>
            </a:pP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  <a:sym typeface="+mn-ea"/>
              </a:rPr>
              <a:t>วิวรณ์ </a:t>
            </a:r>
            <a:r>
              <a:rPr lang="en-US" sz="4000" b="1">
                <a:latin typeface="Cordia New" panose="020B0304020202020204" charset="0"/>
                <a:cs typeface="Cordia New" panose="020B0304020202020204" charset="0"/>
                <a:sym typeface="+mn-ea"/>
              </a:rPr>
              <a:t>2:1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  <a:sym typeface="+mn-ea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“To the messenger [the pastor] of the church in Ephesus write: The One who has empowered [given authority to] the seven stars [pastors of the seven churches] in His right hand [hand of authority and judgment, cf. John 5:22], the One who keeps walking [through-out the Church Age] in the midst of the seven golden lampstands [the Lord’s support of the seven local churches of Asian Minor], communicates these things: 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Τῷ ἀγγέλῳ τῆς ἐν Ἐφέσῳ ἐκκλησίας γράψον· Τάδε λέγει ὁ κρατῶν τοὺς ἑπτὰ ἀστέρας ἐν τῇ δεξιᾷ αὐτοῦ, ὁ περιπατῶν ἐν µέσῳ τῶν ἑπτὰ λυχνιῶν τῶν χρυσῶν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·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"จงเขียนถึงทูตสวรรค์แห่งคริสตจักรที่เมืองเอเฟซัสว่า `พระองค์ผู้ทรงถือดาวทั้งเจ็ดไว้ในพระหัตถ์เบื้องขวาของพระองค์ และดำเนินอยู่ท่ามกลางคันประทีปทองคำทั้งเจ็ดนั้นตรัสดังนี้ว่า</a:t>
            </a: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  <a:p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605" y="1409700"/>
            <a:ext cx="10515600" cy="533717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Evil is the adverse trend of society which leads to the malfunction of society, </a:t>
            </a:r>
            <a:r>
              <a:rPr lang="en-US" b="1"/>
              <a:t>the removal of the legitimate authority</a:t>
            </a:r>
            <a:r>
              <a:rPr lang="en-US"/>
              <a:t> and ultimately the destruction of society.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Evil is Satan’s policy and function as the ruler of this world. Evil is Satan’s system by which he administers the rulership of this world, </a:t>
            </a:r>
            <a:r>
              <a:rPr lang="en-US" b="1"/>
              <a:t>attempting to neutralize free will and centralize power</a:t>
            </a:r>
            <a:r>
              <a:rPr lang="en-US"/>
              <a:t> and so gain complete control (Dan. 7; Rev. 13; 17). 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Though Satan would like to bring in a world government under his authority, a rule sponsoring world peace and prosperity, he neither has the integrity nor the ability to accomplish this goal. 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250" y="762000"/>
            <a:ext cx="10323195" cy="5716905"/>
          </a:xfrm>
        </p:spPr>
        <p:txBody>
          <a:bodyPr>
            <a:normAutofit fontScale="90000"/>
          </a:bodyPr>
          <a:p>
            <a:pPr marL="0" indent="0" algn="ctr">
              <a:buNone/>
            </a:pPr>
            <a:r>
              <a:rPr lang="th-TH" sz="3750" b="1">
                <a:latin typeface="Cordia New" panose="020B0304020202020204" charset="0"/>
                <a:cs typeface="Cordia New" panose="020B0304020202020204" charset="0"/>
                <a:sym typeface="+mn-ea"/>
              </a:rPr>
              <a:t>วิวรณ์ </a:t>
            </a:r>
            <a:r>
              <a:rPr lang="en-US" altLang="th-TH" sz="3750" b="1">
                <a:latin typeface="Cordia New" panose="020B0304020202020204" charset="0"/>
                <a:cs typeface="Cordia New" panose="020B0304020202020204" charset="0"/>
                <a:sym typeface="+mn-ea"/>
              </a:rPr>
              <a:t>2</a:t>
            </a:r>
            <a:r>
              <a:rPr lang="en-US" sz="3750" b="1">
                <a:latin typeface="Cordia New" panose="020B0304020202020204" charset="0"/>
                <a:cs typeface="Cordia New" panose="020B0304020202020204" charset="0"/>
                <a:sym typeface="+mn-ea"/>
              </a:rPr>
              <a:t>:2</a:t>
            </a:r>
            <a:endParaRPr lang="th-TH" altLang="en-US" sz="3750" b="1">
              <a:latin typeface="Cordia New" panose="020B0304020202020204" charset="0"/>
              <a:cs typeface="Cordia New" panose="020B0304020202020204" charset="0"/>
              <a:sym typeface="+mn-ea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b="1"/>
              <a:t>Revelation 2:2. </a:t>
            </a:r>
            <a:r>
              <a:rPr lang="en-US" sz="2400"/>
              <a:t>‘I [deity of Christ] have known [omniscience; foreknowledge] your modus operandi and vivendi both your strenuous effort [hardship, difficulty, pressure] and your perseverance [applying under the pressure of undeserved suffering], furthermore, you are not able to tolerate evil men, and you have tested those who call themselves apostles [the Gnostics], and they are not, and you found [via investigation and observation] them to be false; 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Οἶδα τὰ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ἔργα σου καὶ τὸν κόπον καὶ τὴν ὑποµονήν σου, καὶ ὅτι οὐ δύνῃ βαστάσαι κακούς, καὶ ἐπείρασας τοὺς λέγοντας ἑαυ</a:t>
            </a:r>
            <a:r>
              <a:rPr lang="en-US" sz="2400"/>
              <a:t>τοὺς ἀποστόλους καὶ οὐκ εἰσίν, καὶ εὗρες αὐτοὺς ψευδεῖς·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เรารู้จักแนวการกระทำของเจ้า รู้ความเหนื่อยยากและความอดทนของเจ้า และรู้ว่าเจ้าไม่สามารถทนต่อทุรชนได้ เจ้าได้ลองใจคนเหล่านั้นที่กล่าวว่าเขาเป็นอัครสาวก และหาได้เป็นไม่ และเจ้าก็เห็นว่าเขาเป็นคนมุสา</a:t>
            </a:r>
            <a:endParaRPr lang="en-U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335"/>
            <a:ext cx="10748645" cy="5429250"/>
          </a:xfrm>
        </p:spPr>
        <p:txBody>
          <a:bodyPr/>
          <a:p>
            <a:pPr marL="0" indent="0" algn="ctr">
              <a:buNone/>
            </a:pP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วิวรณ์ 2:3. </a:t>
            </a:r>
            <a:endParaRPr lang="en-US" sz="3600" b="1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2400"/>
              <a:t>Furthermore, you keep having </a:t>
            </a:r>
            <a:r>
              <a:rPr lang="en-US" sz="2400" b="1"/>
              <a:t>perseverance</a:t>
            </a:r>
            <a:r>
              <a:rPr lang="en-US" sz="2400"/>
              <a:t> [learning and applying under undeserved suffering from the time of Paul in 54 AD until the writing of John in 96 A.D.] and </a:t>
            </a:r>
            <a:r>
              <a:rPr lang="en-US" sz="2400" b="1"/>
              <a:t>have endured</a:t>
            </a:r>
            <a:r>
              <a:rPr lang="en-US" sz="2400"/>
              <a:t> [have passed most, if not all of the undeserved suffering tests] because of My name’s sake and have not fainted [in their souls] under pressure [have not grown weary].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καὶ </a:t>
            </a:r>
            <a:r>
              <a:rPr lang="en-US" sz="2400" b="1"/>
              <a:t>ὑποµονὴν</a:t>
            </a:r>
            <a:r>
              <a:rPr lang="en-US" sz="2400"/>
              <a:t> ἔχεις, καὶ ἐβάστασας διὰ τὸ ὄνοµά µου, καὶ οὐ κεκοπίακες.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3600"/>
              <a:t>เรารู้ว่าพวกเจ้าได้</a:t>
            </a:r>
            <a:r>
              <a:rPr lang="en-US" sz="3600" b="1"/>
              <a:t>ทน</a:t>
            </a:r>
            <a:r>
              <a:rPr lang="en-US" sz="3600"/>
              <a:t>และมี</a:t>
            </a:r>
            <a:r>
              <a:rPr lang="en-US" sz="3600" b="1" u="sng"/>
              <a:t>ความเพียร</a:t>
            </a:r>
            <a:r>
              <a:rPr lang="en-US" sz="3600" u="sng"/>
              <a:t> </a:t>
            </a:r>
            <a:r>
              <a:rPr lang="en-US" sz="3600" b="1" u="sng"/>
              <a:t>และเหนื่อยยาก</a:t>
            </a:r>
            <a:r>
              <a:rPr lang="en-US" sz="3600"/>
              <a:t>เพราะเห็นแก่นามของเรา และมิได้อ่อนระอาไป</a:t>
            </a:r>
            <a:endParaRPr lang="en-US" sz="3600"/>
          </a:p>
          <a:p>
            <a:pPr marL="0" indent="0">
              <a:buNone/>
            </a:pPr>
            <a:endParaRPr lang="en-US" sz="3600"/>
          </a:p>
          <a:p>
            <a:endParaRPr 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0995" y="488315"/>
            <a:ext cx="11510010" cy="5881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Revelation 2:4. ‘But I hold [aoristic present is very Koine] this against you, that you have abandoned [deserted] your most important [first in degree] love [their love for God the Father and the Lord Jesus Christ].</a:t>
            </a:r>
            <a:endParaRPr lang="en-US"/>
          </a:p>
          <a:p>
            <a:pPr marL="0" indent="0">
              <a:buNone/>
            </a:pPr>
            <a:r>
              <a:rPr lang="en-US"/>
              <a:t>ἀλλὰ ἔχω κατὰ σοῦ ὅτι τὴν ἀγάπην σου τὴν πρώτην ἀφῆκες.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3600"/>
              <a:t>แต่เรามีข้อที่จะต่อว่าเจ้าบ้าง คือว่าเจ้าละทิ้งความรักดั้งเดิมของเจ้า</a:t>
            </a:r>
            <a:endParaRPr 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Evil policies promote collectivism (grouping people together) which influences a loss of personal responsibility, and accountability to God.</a:t>
            </a:r>
            <a:endParaRPr lang="en-US"/>
          </a:p>
          <a:p>
            <a:r>
              <a:rPr lang="en-US"/>
              <a:t>This happens in schools which don’t promote individual abilities</a:t>
            </a:r>
            <a:endParaRPr lang="en-US"/>
          </a:p>
          <a:p>
            <a:r>
              <a:rPr lang="en-US"/>
              <a:t>This happens in organizations (businesses and government) that promote DEI policies (Diversity; Equity; Inclusion).</a:t>
            </a:r>
            <a:endParaRPr lang="en-US"/>
          </a:p>
          <a:p>
            <a:r>
              <a:rPr lang="en-US"/>
              <a:t>God’s system is based on free-will thinking, not the color of your skin, sex, race or other physical traits.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959485"/>
            <a:ext cx="10815955" cy="4779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" y="1825625"/>
            <a:ext cx="11197590" cy="4351655"/>
          </a:xfrm>
        </p:spPr>
        <p:txBody>
          <a:bodyPr/>
          <a:p>
            <a:r>
              <a:rPr lang="en-US" sz="3600"/>
              <a:t>Satan promotes emotion as the basis of decision making.</a:t>
            </a:r>
            <a:endParaRPr lang="en-US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4975</Words>
  <Application>WPS Presentation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Cordia New</vt:lpstr>
      <vt:lpstr>Times New Roman</vt:lpstr>
      <vt:lpstr>Angsana New</vt:lpstr>
      <vt:lpstr>Calibri</vt:lpstr>
      <vt:lpstr>微软雅黑</vt:lpstr>
      <vt:lpstr>Arial Unicode MS</vt:lpstr>
      <vt:lpstr>Calibri Light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69</cp:revision>
  <dcterms:created xsi:type="dcterms:W3CDTF">2024-07-01T03:51:00Z</dcterms:created>
  <dcterms:modified xsi:type="dcterms:W3CDTF">2025-01-13T14:45:23Z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57393150626B48BCB59B098F92B783C4_13</vt:lpwstr>
  </property>
  <property fmtid="{D5CDD505-2E9C-101B-9397-08002B2CF9AE}" pid="3" name="KSOProductBuildVer">
    <vt:lpwstr>1033-12.2.0.19307</vt:lpwstr>
  </property>
</Properties>
</file>