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67" r:id="rId4"/>
    <p:sldId id="264" r:id="rId5"/>
    <p:sldId id="328" r:id="rId6"/>
    <p:sldId id="302" r:id="rId7"/>
    <p:sldId id="324" r:id="rId8"/>
    <p:sldId id="321" r:id="rId9"/>
    <p:sldId id="319" r:id="rId10"/>
    <p:sldId id="320" r:id="rId11"/>
    <p:sldId id="322" r:id="rId12"/>
    <p:sldId id="329" r:id="rId13"/>
    <p:sldId id="301" r:id="rId14"/>
    <p:sldId id="347" r:id="rId15"/>
    <p:sldId id="333" r:id="rId16"/>
    <p:sldId id="334" r:id="rId17"/>
    <p:sldId id="336" r:id="rId18"/>
    <p:sldId id="335" r:id="rId19"/>
    <p:sldId id="339" r:id="rId20"/>
    <p:sldId id="342" r:id="rId21"/>
    <p:sldId id="337" r:id="rId22"/>
    <p:sldId id="343" r:id="rId23"/>
    <p:sldId id="345" r:id="rId24"/>
    <p:sldId id="344" r:id="rId25"/>
    <p:sldId id="340" r:id="rId26"/>
    <p:sldId id="34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89" y="-91"/>
      </p:cViewPr>
      <p:guideLst>
        <p:guide orient="horz" pos="2160"/>
        <p:guide pos="2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400" b="1" dirty="0"/>
              <a:t>神的道是活泼的、是有功效的、比一切两刃的剑更快、</a:t>
            </a:r>
            <a:br>
              <a:rPr lang="zh-CN" altLang="en-US" sz="2400" b="1" dirty="0"/>
            </a:br>
            <a:r>
              <a:rPr lang="zh-CN" altLang="en-US" sz="2400" b="1" dirty="0"/>
              <a:t>甚至魂与灵、骨节与骨髓、都能刺入剖开、</a:t>
            </a:r>
            <a:br>
              <a:rPr lang="zh-CN" altLang="en-US" sz="2400" b="1" dirty="0"/>
            </a:br>
            <a:r>
              <a:rPr lang="zh-CN" altLang="en-US" sz="2400" b="1" dirty="0"/>
              <a:t>连心中的思念和主意、都能辨明。</a:t>
            </a:r>
            <a:br>
              <a:rPr lang="zh-CN" altLang="en-US" sz="2400" b="1" dirty="0"/>
            </a:br>
            <a:r>
              <a:rPr lang="zh-CN" altLang="en-US" sz="2400" b="1" dirty="0"/>
              <a:t>（希伯来书 </a:t>
            </a:r>
            <a:r>
              <a:rPr lang="en-US" altLang="zh-CN" sz="2400" b="1" dirty="0"/>
              <a:t>4:12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圣经都是神所默示的、（或作凡神所默示的圣经）於教训、</a:t>
            </a:r>
            <a:br>
              <a:rPr lang="zh-CN" altLang="en-US" sz="2400" b="1" dirty="0"/>
            </a:br>
            <a:r>
              <a:rPr lang="zh-CN" altLang="en-US" sz="2400" b="1" dirty="0"/>
              <a:t>督责、使人归正、教导人学义、都是有益的。</a:t>
            </a:r>
            <a:br>
              <a:rPr lang="zh-CN" altLang="en-US" sz="2400" b="1" dirty="0"/>
            </a:br>
            <a:r>
              <a:rPr lang="zh-CN" altLang="en-US" sz="2400" b="1" dirty="0"/>
              <a:t>叫属神的人得以完全、豫备行各样的善事。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3:16-17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你当竭力、在神面前得蒙喜悦、作无愧的工人、</a:t>
            </a:r>
            <a:br>
              <a:rPr lang="zh-CN" altLang="en-US" sz="2400" b="1" dirty="0"/>
            </a:br>
            <a:r>
              <a:rPr lang="zh-CN" altLang="en-US" sz="2400" b="1" dirty="0"/>
              <a:t>按着正意分解真理的道。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2:15</a:t>
            </a:r>
            <a:r>
              <a:rPr lang="zh-CN" altLang="en-US" sz="2400" b="1" dirty="0"/>
              <a:t>）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rcRect t="3461"/>
          <a:stretch>
            <a:fillRect/>
          </a:stretch>
        </p:blipFill>
        <p:spPr>
          <a:xfrm>
            <a:off x="152400" y="609600"/>
            <a:ext cx="8786495" cy="212534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785860" cy="33712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609600"/>
            <a:ext cx="7788910" cy="195135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67000"/>
            <a:ext cx="7697470" cy="1857375"/>
          </a:xfrm>
          <a:prstGeom prst="rect">
            <a:avLst/>
          </a:prstGeom>
        </p:spPr>
      </p:pic>
      <p:pic>
        <p:nvPicPr>
          <p:cNvPr id="4" name="Picture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24400"/>
            <a:ext cx="8537575" cy="1678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4571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477000" y="2109690"/>
            <a:ext cx="2186610" cy="78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Knowledge of God </a:t>
            </a:r>
            <a:endParaRPr lang="en-US" sz="1400" dirty="0" smtClean="0"/>
          </a:p>
          <a:p>
            <a:r>
              <a:rPr lang="en-US" sz="1400" dirty="0" smtClean="0"/>
              <a:t>and His Plan</a:t>
            </a:r>
            <a:endParaRPr lang="en-US" sz="1400" dirty="0" smtClean="0"/>
          </a:p>
          <a:p>
            <a:r>
              <a:rPr lang="en-US" sz="1400" dirty="0" smtClean="0"/>
              <a:t> (e.g. The 40 Absolutes / 10 Problem Solving Devices etc.)</a:t>
            </a:r>
            <a:endParaRPr lang="en-US" sz="14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3352800"/>
            <a:ext cx="899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705600" y="3048000"/>
            <a:ext cx="1749288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40 Absolutes received at Salvation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44831"/>
            <a:ext cx="3581400" cy="493369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Life’s Important Decisions</a:t>
            </a:r>
            <a:endParaRPr lang="en-US" sz="2400" b="1" dirty="0"/>
          </a:p>
        </p:txBody>
      </p:sp>
      <p:sp>
        <p:nvSpPr>
          <p:cNvPr id="9" name="Up Arrow 8"/>
          <p:cNvSpPr/>
          <p:nvPr/>
        </p:nvSpPr>
        <p:spPr>
          <a:xfrm>
            <a:off x="4343400" y="5433606"/>
            <a:ext cx="304800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590800" y="48736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God Consciousness </a:t>
            </a:r>
            <a:endParaRPr lang="en-US" sz="1600" b="1" dirty="0" smtClean="0"/>
          </a:p>
          <a:p>
            <a:r>
              <a:rPr lang="en-US" sz="1400" dirty="0" smtClean="0"/>
              <a:t>(Jer</a:t>
            </a:r>
            <a:r>
              <a:rPr lang="en-US" sz="1400" dirty="0"/>
              <a:t>. </a:t>
            </a:r>
            <a:r>
              <a:rPr lang="en-US" sz="1400" dirty="0" smtClean="0"/>
              <a:t>33:3; Ps</a:t>
            </a:r>
            <a:r>
              <a:rPr lang="en-US" sz="1400" dirty="0"/>
              <a:t>. </a:t>
            </a:r>
            <a:r>
              <a:rPr lang="en-US" sz="1400" dirty="0" smtClean="0"/>
              <a:t>14:1; Rom. 1:18-23; Acts 17:27)</a:t>
            </a:r>
            <a:endParaRPr lang="en-US" sz="1400" dirty="0"/>
          </a:p>
        </p:txBody>
      </p:sp>
      <p:sp>
        <p:nvSpPr>
          <p:cNvPr id="3" name="Curved Right Arrow 2"/>
          <p:cNvSpPr/>
          <p:nvPr/>
        </p:nvSpPr>
        <p:spPr>
          <a:xfrm>
            <a:off x="2743200" y="4648201"/>
            <a:ext cx="762000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334001" y="3886199"/>
            <a:ext cx="1371599" cy="830339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514600" y="2663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Study of Doctrine</a:t>
            </a:r>
            <a:endParaRPr lang="en-US" sz="1600" b="1" dirty="0" smtClean="0"/>
          </a:p>
          <a:p>
            <a:r>
              <a:rPr lang="en-US" sz="1400" dirty="0" smtClean="0"/>
              <a:t>(Rom 12:2; 2 Tim. 2:15)</a:t>
            </a:r>
            <a:endParaRPr lang="en-US" sz="1400" dirty="0"/>
          </a:p>
        </p:txBody>
      </p:sp>
      <p:sp>
        <p:nvSpPr>
          <p:cNvPr id="21" name="Title 1"/>
          <p:cNvSpPr txBox="1"/>
          <p:nvPr/>
        </p:nvSpPr>
        <p:spPr>
          <a:xfrm>
            <a:off x="2590800" y="3806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Gospel Hearing</a:t>
            </a:r>
            <a:endParaRPr lang="en-US" sz="1600" b="1" dirty="0" smtClean="0"/>
          </a:p>
          <a:p>
            <a:r>
              <a:rPr lang="en-US" sz="1400" dirty="0" smtClean="0"/>
              <a:t>(John 3:16; Mar. 1:15; Acts 16:31)</a:t>
            </a:r>
            <a:endParaRPr lang="en-US" sz="1400" dirty="0"/>
          </a:p>
        </p:txBody>
      </p:sp>
      <p:sp>
        <p:nvSpPr>
          <p:cNvPr id="22" name="Title 1"/>
          <p:cNvSpPr txBox="1"/>
          <p:nvPr/>
        </p:nvSpPr>
        <p:spPr>
          <a:xfrm>
            <a:off x="2514600" y="15970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Application of Doctrine </a:t>
            </a:r>
            <a:endParaRPr lang="en-US" sz="1600" b="1" dirty="0" smtClean="0"/>
          </a:p>
          <a:p>
            <a:r>
              <a:rPr lang="en-US" sz="1400" b="1" dirty="0" smtClean="0"/>
              <a:t>to Life and Circumstances</a:t>
            </a:r>
            <a:endParaRPr lang="en-US" sz="1400" b="1" dirty="0" smtClean="0"/>
          </a:p>
          <a:p>
            <a:r>
              <a:rPr lang="en-US" sz="1400" dirty="0" smtClean="0"/>
              <a:t>(James 3:18; 2:20-22)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943600"/>
            <a:ext cx="1828799" cy="5386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Condemnation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(John 3:18/Rom. 3:23)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333999" y="2895602"/>
            <a:ext cx="1600200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-76200" y="3124200"/>
            <a:ext cx="20574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 </a:t>
            </a:r>
            <a:r>
              <a:rPr lang="en-US" sz="1400" i="1" dirty="0" smtClean="0"/>
              <a:t>Unregenerate: Unsaved</a:t>
            </a:r>
            <a:endParaRPr lang="en-US" sz="1400" i="1" dirty="0"/>
          </a:p>
        </p:txBody>
      </p:sp>
      <p:sp>
        <p:nvSpPr>
          <p:cNvPr id="29" name="Title 1"/>
          <p:cNvSpPr txBox="1"/>
          <p:nvPr/>
        </p:nvSpPr>
        <p:spPr>
          <a:xfrm>
            <a:off x="-762000" y="28924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Regenerate: Eternal Security</a:t>
            </a:r>
            <a:endParaRPr lang="en-US" sz="1400" i="1" dirty="0"/>
          </a:p>
        </p:txBody>
      </p:sp>
      <p:sp>
        <p:nvSpPr>
          <p:cNvPr id="37" name="Title 1"/>
          <p:cNvSpPr txBox="1"/>
          <p:nvPr/>
        </p:nvSpPr>
        <p:spPr>
          <a:xfrm>
            <a:off x="6347790" y="929383"/>
            <a:ext cx="2415210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Glorification of God</a:t>
            </a:r>
            <a:endParaRPr lang="en-US" sz="1600" b="1" dirty="0" smtClean="0"/>
          </a:p>
          <a:p>
            <a:r>
              <a:rPr lang="en-US" sz="1400" dirty="0" smtClean="0"/>
              <a:t>Escrow Blessings in                      Time and Eternity</a:t>
            </a:r>
            <a:endParaRPr lang="en-US" sz="1400" dirty="0" smtClean="0"/>
          </a:p>
          <a:p>
            <a:r>
              <a:rPr lang="en-US" sz="1400" dirty="0" smtClean="0"/>
              <a:t>(1 Cor. 3:12-14 /James 1:12)</a:t>
            </a:r>
            <a:endParaRPr lang="en-US" sz="1400" dirty="0"/>
          </a:p>
        </p:txBody>
      </p:sp>
      <p:sp>
        <p:nvSpPr>
          <p:cNvPr id="38" name="Title 1"/>
          <p:cNvSpPr txBox="1"/>
          <p:nvPr/>
        </p:nvSpPr>
        <p:spPr>
          <a:xfrm>
            <a:off x="304800" y="914400"/>
            <a:ext cx="2362200" cy="106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00" i="1" dirty="0" smtClean="0"/>
              <a:t>      Knowledge</a:t>
            </a:r>
            <a:r>
              <a:rPr lang="en-US" sz="1300" dirty="0" smtClean="0"/>
              <a:t> of God’s plan </a:t>
            </a:r>
            <a:endParaRPr lang="en-US" sz="1300" dirty="0" smtClean="0"/>
          </a:p>
          <a:p>
            <a:pPr algn="l"/>
            <a:r>
              <a:rPr lang="en-US" sz="1300" dirty="0" smtClean="0"/>
              <a:t>  + (Greater) Arrogance </a:t>
            </a:r>
            <a:endParaRPr lang="en-US" sz="1300" dirty="0" smtClean="0"/>
          </a:p>
          <a:p>
            <a:pPr algn="l"/>
            <a:r>
              <a:rPr lang="en-US" sz="1000" dirty="0" smtClean="0"/>
              <a:t>                   (i.e. refusal to apply)</a:t>
            </a:r>
            <a:endParaRPr lang="en-US" sz="1000" dirty="0" smtClean="0"/>
          </a:p>
          <a:p>
            <a:pPr algn="l"/>
            <a:r>
              <a:rPr lang="en-US" sz="1300" dirty="0" smtClean="0"/>
              <a:t>  = (Greater) Self Induced Misery   </a:t>
            </a:r>
            <a:endParaRPr lang="en-US" sz="1300" dirty="0" smtClean="0"/>
          </a:p>
          <a:p>
            <a:pPr algn="l"/>
            <a:r>
              <a:rPr lang="en-US" sz="1300" dirty="0"/>
              <a:t> </a:t>
            </a:r>
            <a:r>
              <a:rPr lang="en-US" sz="1300" dirty="0" smtClean="0"/>
              <a:t>     and Divine Discipline</a:t>
            </a:r>
            <a:endParaRPr lang="en-US" sz="1300" dirty="0"/>
          </a:p>
        </p:txBody>
      </p:sp>
      <p:sp>
        <p:nvSpPr>
          <p:cNvPr id="40" name="Title 1"/>
          <p:cNvSpPr txBox="1"/>
          <p:nvPr/>
        </p:nvSpPr>
        <p:spPr>
          <a:xfrm>
            <a:off x="304800" y="2282825"/>
            <a:ext cx="2362200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     Ignorance of God’s plan </a:t>
            </a:r>
            <a:endParaRPr lang="en-US" sz="1400" dirty="0"/>
          </a:p>
          <a:p>
            <a:pPr algn="l"/>
            <a:r>
              <a:rPr lang="en-US" sz="1400" dirty="0" smtClean="0"/>
              <a:t>  + Arrogance</a:t>
            </a:r>
            <a:endParaRPr lang="en-US" sz="1400" dirty="0" smtClean="0"/>
          </a:p>
          <a:p>
            <a:pPr algn="l"/>
            <a:r>
              <a:rPr lang="en-US" sz="1400" dirty="0" smtClean="0"/>
              <a:t>  = Self Induced Misery</a:t>
            </a:r>
            <a:endParaRPr lang="en-US" sz="1400" dirty="0" smtClean="0"/>
          </a:p>
          <a:p>
            <a:pPr algn="l"/>
            <a:r>
              <a:rPr lang="en-US" sz="1400" smtClean="0"/>
              <a:t>     and </a:t>
            </a:r>
            <a:r>
              <a:rPr lang="en-US" sz="1400" dirty="0" smtClean="0"/>
              <a:t>Divine Discipline</a:t>
            </a:r>
            <a:endParaRPr lang="en-US" sz="1400" dirty="0"/>
          </a:p>
        </p:txBody>
      </p:sp>
      <p:sp>
        <p:nvSpPr>
          <p:cNvPr id="41" name="Left Arrow 40"/>
          <p:cNvSpPr/>
          <p:nvPr/>
        </p:nvSpPr>
        <p:spPr>
          <a:xfrm flipH="1">
            <a:off x="5334000" y="1219200"/>
            <a:ext cx="1143000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705600" y="5638800"/>
            <a:ext cx="213360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The Great White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Throne Judgment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ast into the lake of fire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(Matt. 25:41; Rev. 20:15)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438400" y="2362200"/>
            <a:ext cx="106680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438400" y="1219200"/>
            <a:ext cx="10668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438400" y="3581400"/>
            <a:ext cx="1066800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97823"/>
            <a:ext cx="21336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www.ibdoctrine.org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438401" y="2892424"/>
            <a:ext cx="104013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438401" y="1752601"/>
            <a:ext cx="9906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86399" y="5908104"/>
            <a:ext cx="1219199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603146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Physical Death / </a:t>
            </a: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Torments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333997" y="1752599"/>
            <a:ext cx="1371599" cy="750045"/>
          </a:xfrm>
          <a:prstGeom prst="curvedRightArrow">
            <a:avLst>
              <a:gd name="adj1" fmla="val 14913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16764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“-V” = “Negative Volition”</a:t>
            </a:r>
            <a:endParaRPr lang="en-US" sz="1100" dirty="0" smtClean="0"/>
          </a:p>
          <a:p>
            <a:r>
              <a:rPr lang="en-US" sz="1100" dirty="0" smtClean="0"/>
              <a:t>“V+” = “Positive Volition”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4495801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3514573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2362202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330462" y="2109690"/>
            <a:ext cx="2180490" cy="865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认识神和神的计划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（例如：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个绝对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/10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个问题解决方法等）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031" y="3352800"/>
            <a:ext cx="8299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541477" y="3048000"/>
            <a:ext cx="1614727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在得救时所得的</a:t>
            </a:r>
            <a:b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四十个绝对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565" y="312512"/>
            <a:ext cx="4031315" cy="711986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人生中的重要决定</a:t>
            </a:r>
            <a:endParaRPr 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360985" y="5509806"/>
            <a:ext cx="281354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743200" y="48768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等线" panose="02010600030101010101" pitchFamily="2" charset="-122"/>
                <a:ea typeface="等线" panose="02010600030101010101" pitchFamily="2" charset="-122"/>
              </a:rPr>
              <a:t>认识到神存在的那一刻</a:t>
            </a:r>
            <a:endParaRPr lang="en-US" altLang="zh-CN" sz="15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（耶利米书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33:3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；诗篇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14:1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endParaRPr lang="en-US" altLang="zh-CN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罗马书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1:18-23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17:27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883877" y="4572000"/>
            <a:ext cx="703385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275386" y="3962399"/>
            <a:ext cx="1266091" cy="685800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1219202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672862" y="2667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学习教义</a:t>
            </a:r>
            <a:endParaRPr lang="en-US" altLang="zh-CN" sz="1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（罗马书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12:2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；提摩太后书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2:15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813538" y="3733801"/>
            <a:ext cx="3367368" cy="798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听见福音</a:t>
            </a:r>
            <a:endParaRPr lang="en-US" altLang="zh-CN" sz="1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（约翰福音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3:16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；马太福音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1:15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16:31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2681739" y="1524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将教义应用到生活和景况中</a:t>
            </a:r>
            <a:endParaRPr lang="en-US" altLang="zh-CN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（雅各书 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3:18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2:20-22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1" y="5943601"/>
            <a:ext cx="1688122" cy="561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定罪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（约翰福音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3:18/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罗马书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3:23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275384" y="2895602"/>
            <a:ext cx="1477108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0" y="3124202"/>
            <a:ext cx="316217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未重生：未得救</a:t>
            </a:r>
            <a:r>
              <a:rPr 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-37575" y="2900714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重生：永恒的保障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6211191" y="929385"/>
            <a:ext cx="2510778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荣耀神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在世和在永恒中的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暂存的祝福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（哥林多前书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3:12-14/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雅各书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1:12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527540" y="988761"/>
            <a:ext cx="2176052" cy="102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了解神的计划 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（更严重的）骄傲</a:t>
            </a:r>
            <a:b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（更严重的）自我导致的痛苦和神的管教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540" y="2300075"/>
            <a:ext cx="2180492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对神的计划一无所知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骄傲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" name="Left Arrow 40"/>
          <p:cNvSpPr/>
          <p:nvPr/>
        </p:nvSpPr>
        <p:spPr>
          <a:xfrm flipH="1">
            <a:off x="5275385" y="1219202"/>
            <a:ext cx="1055077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11817" y="5943600"/>
            <a:ext cx="2321168" cy="5616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白色大宝座的审判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被扔在火湖里</a:t>
            </a:r>
            <a:endParaRPr lang="en-US" altLang="zh-CN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（马太福音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25:42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；启示录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20:15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602525" y="2362202"/>
            <a:ext cx="984739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602523" y="1219202"/>
            <a:ext cx="984738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602523" y="3581402"/>
            <a:ext cx="984738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08" y="6397825"/>
            <a:ext cx="196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www.ibdoctrine.</a:t>
            </a:r>
            <a:r>
              <a:rPr lang="en-US" altLang="zh-CN" sz="1400"/>
              <a:t>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602525" y="2892426"/>
            <a:ext cx="96012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602524" y="1752602"/>
            <a:ext cx="9144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16062" y="5908104"/>
            <a:ext cx="1125414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5725" y="603146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肉体死亡</a:t>
            </a:r>
            <a:r>
              <a:rPr lang="en-US" altLang="zh-CN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endParaRPr lang="en-US" altLang="zh-CN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阴间</a:t>
            </a:r>
            <a:endParaRPr lang="en-US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275385" y="1752600"/>
            <a:ext cx="1266091" cy="838200"/>
          </a:xfrm>
          <a:prstGeom prst="curvedRightArrow">
            <a:avLst>
              <a:gd name="adj1" fmla="val 9684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97" y="5172756"/>
            <a:ext cx="154744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“-V” = “Negative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-V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“消极意志”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100" dirty="0"/>
              <a:t>“V+” = “Positive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V+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“积极意志”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9125" y="3505200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zh-CN" altLang="en-US" sz="2000" dirty="0"/>
            </a:br>
            <a:r>
              <a:rPr lang="zh-CN" altLang="en-US" sz="2000" i="1" dirty="0"/>
              <a:t> </a:t>
            </a:r>
            <a:br>
              <a:rPr lang="zh-CN" altLang="en-US" sz="2000" dirty="0"/>
            </a:br>
            <a:br>
              <a:rPr lang="en-US" altLang="zh-CN" sz="2000" dirty="0"/>
            </a:br>
            <a:br>
              <a:rPr lang="en-US" sz="2000" dirty="0"/>
            </a:br>
            <a:r>
              <a:rPr lang="en-US" sz="2000" b="1" i="1" dirty="0"/>
              <a:t> </a:t>
            </a:r>
            <a:br>
              <a:rPr lang="en-US" sz="2000" b="1" dirty="0"/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1.      Salvation / 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救恩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2.      Eternal Security 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永恒的保障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3.      Rebound/Naming of Sins in order to maintain your relationship with God 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反弹</a:t>
            </a:r>
            <a:r>
              <a:rPr lang="en-US" altLang="zh-CN" sz="3200" b="1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认罪以求保持你与神的关系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>4.      The Goal of the Christian Life</a:t>
            </a:r>
            <a:r>
              <a:rPr lang="zh-CN" altLang="en-US" sz="3200" b="1" i="1" dirty="0">
                <a:solidFill>
                  <a:srgbClr val="FF0000"/>
                </a:solidFill>
              </a:rPr>
              <a:t>基督徒生命的目标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5.      The 10 Problem Solving Devices 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十个问题解决方法</a:t>
            </a:r>
            <a:br>
              <a:rPr lang="en-US" altLang="zh-CN" sz="3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3200" b="1" i="1" dirty="0">
                <a:solidFill>
                  <a:schemeClr val="accent1">
                    <a:lumMod val="50000"/>
                  </a:schemeClr>
                </a:solidFill>
              </a:rPr>
              <a:t>6.  The 40 Absolutes / </a:t>
            </a:r>
            <a:r>
              <a:rPr lang="zh-CN" altLang="en-US" sz="3200" b="1" i="1" dirty="0"/>
              <a:t>四十个绝对</a:t>
            </a:r>
            <a:br>
              <a:rPr lang="en-US" altLang="zh-CN" sz="3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3200" b="1" i="1" dirty="0">
                <a:solidFill>
                  <a:schemeClr val="accent1">
                    <a:lumMod val="50000"/>
                  </a:schemeClr>
                </a:solidFill>
              </a:rPr>
              <a:t>7. The 10 Characteristics of God / </a:t>
            </a:r>
            <a:r>
              <a:rPr lang="zh-CN" altLang="en-US" sz="2800" b="1" i="1" dirty="0"/>
              <a:t>神的十个品性</a:t>
            </a:r>
            <a:br>
              <a:rPr lang="zh-CN" altLang="en-US" sz="2000" dirty="0"/>
            </a:br>
            <a:br>
              <a:rPr 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00" y="685800"/>
            <a:ext cx="7080885" cy="58508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9800" y="762000"/>
            <a:ext cx="4450715" cy="56749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Spiritual Life and Growt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4400" y="838200"/>
            <a:ext cx="7568565" cy="5635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30" y="1063625"/>
            <a:ext cx="8182610" cy="4787265"/>
          </a:xfrm>
        </p:spPr>
        <p:txBody>
          <a:bodyPr>
            <a:normAutofit fontScale="90000" lnSpcReduction="10000"/>
          </a:bodyPr>
          <a:p>
            <a:pPr marL="0" indent="0" algn="ctr">
              <a:buNone/>
            </a:pPr>
            <a:r>
              <a:rPr lang="en-US" altLang="en-US" sz="2100" b="1"/>
              <a:t>The doctrine of the Judgment Seat of Christ:</a:t>
            </a:r>
            <a:endParaRPr lang="en-US" altLang="en-US" sz="2100" b="1"/>
          </a:p>
          <a:p>
            <a:pPr marL="0" indent="0" algn="ctr">
              <a:buNone/>
            </a:pPr>
            <a:endParaRPr lang="en-US" altLang="en-US" sz="2100" b="1"/>
          </a:p>
          <a:p>
            <a:r>
              <a:rPr lang="en-US" altLang="en-US" sz="2100"/>
              <a:t>The judgment seat of Christ or the evaluation of believers occurs at the termination of the Church Age. It follows the receiving of a resurrection body. (Whether a believer succeeds or fails he will have a resurrection body)</a:t>
            </a:r>
            <a:endParaRPr lang="en-US" altLang="en-US" sz="2100"/>
          </a:p>
          <a:p>
            <a:endParaRPr lang="en-US" altLang="en-US" sz="2100"/>
          </a:p>
          <a:p>
            <a:r>
              <a:rPr lang="en-US" altLang="en-US" sz="2100"/>
              <a:t>If the believer lives his life inside the cosmic system what he accomplishes is worthless or evil or both. </a:t>
            </a:r>
            <a:endParaRPr lang="en-US" altLang="en-US" sz="2100"/>
          </a:p>
          <a:p>
            <a:r>
              <a:rPr lang="en-US" altLang="en-US" sz="2100"/>
              <a:t>On the other hand, if the believer lives his Christian life under the omnipotence of God namely:  </a:t>
            </a:r>
            <a:endParaRPr lang="en-US" altLang="en-US" sz="2100"/>
          </a:p>
          <a:p>
            <a:pPr marL="0" indent="0">
              <a:buNone/>
            </a:pPr>
            <a:r>
              <a:rPr lang="en-US" altLang="en-US" sz="2100"/>
              <a:t>             1. The Word of God in his soul </a:t>
            </a:r>
            <a:endParaRPr lang="en-US" altLang="en-US" sz="2100"/>
          </a:p>
          <a:p>
            <a:pPr marL="0" indent="0">
              <a:buNone/>
            </a:pPr>
            <a:r>
              <a:rPr lang="en-US" altLang="en-US" sz="2100"/>
              <a:t>             2. The Filling of the Holy Spirit </a:t>
            </a:r>
            <a:endParaRPr lang="en-US" altLang="en-US" sz="2100"/>
          </a:p>
          <a:p>
            <a:pPr marL="0" indent="0">
              <a:buNone/>
            </a:pPr>
            <a:endParaRPr lang="en-US" altLang="en-US" sz="2100"/>
          </a:p>
          <a:p>
            <a:pPr marL="0" indent="0">
              <a:buNone/>
            </a:pPr>
            <a:r>
              <a:rPr lang="en-US" altLang="en-US" sz="2100"/>
              <a:t>     ...then what he does is </a:t>
            </a:r>
            <a:r>
              <a:rPr lang="en-US" altLang="en-US" sz="2100" b="1"/>
              <a:t>divine good / spiritual fruit</a:t>
            </a:r>
            <a:r>
              <a:rPr lang="en-US" altLang="en-US" sz="2100"/>
              <a:t> and is rewardable at the Judgment Seat of Christ [aka. the bema throne].</a:t>
            </a:r>
            <a:endParaRPr lang="en-US" altLang="en-US"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3400" y="1853565"/>
            <a:ext cx="8285480" cy="43630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26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i="1" dirty="0"/>
              <a:t>系列：属灵生命概</a:t>
            </a:r>
            <a:r>
              <a:rPr lang="zh-CN" altLang="en-US" b="1" i="1" dirty="0" smtClean="0"/>
              <a:t>论</a:t>
            </a:r>
            <a:br>
              <a:rPr lang="en-US" altLang="zh-CN" b="1" i="1" dirty="0" smtClean="0"/>
            </a:br>
            <a:br>
              <a:rPr lang="en-US" altLang="zh-CN" b="1" i="1" dirty="0"/>
            </a:br>
            <a:r>
              <a:rPr lang="en-US" b="1" dirty="0" smtClean="0"/>
              <a:t>Series</a:t>
            </a:r>
            <a:r>
              <a:rPr lang="en-US" b="1" dirty="0"/>
              <a:t>: </a:t>
            </a:r>
            <a:br>
              <a:rPr lang="en-US" b="1" dirty="0" smtClean="0"/>
            </a:br>
            <a:r>
              <a:rPr lang="en-US" b="1" dirty="0" smtClean="0"/>
              <a:t>Outline of</a:t>
            </a:r>
            <a:r>
              <a:rPr lang="en-US" b="1" dirty="0"/>
              <a:t> the Spiritual </a:t>
            </a:r>
            <a:r>
              <a:rPr lang="en-US" b="1" dirty="0" smtClean="0"/>
              <a:t>Life</a:t>
            </a:r>
            <a:br>
              <a:rPr lang="en-US" b="1" dirty="0" smtClean="0"/>
            </a:br>
            <a:br>
              <a:rPr lang="en-US" b="1" dirty="0" smtClean="0"/>
            </a:br>
            <a:br>
              <a:rPr lang="en-US" b="1" dirty="0" smtClean="0"/>
            </a:br>
            <a:r>
              <a:rPr lang="en-US" sz="2665" b="1" dirty="0" smtClean="0"/>
              <a:t>10 / 2025 06 12</a:t>
            </a:r>
            <a:br>
              <a:rPr lang="en-US" sz="3335" b="1" dirty="0" smtClean="0"/>
            </a:br>
            <a:br>
              <a:rPr lang="en-US" sz="3335" b="1" dirty="0" smtClean="0"/>
            </a:br>
            <a:r>
              <a:rPr lang="en-US" sz="3335" b="1" dirty="0" smtClean="0"/>
              <a:t>www.ibdoctrine.org</a:t>
            </a:r>
            <a:br>
              <a:rPr lang="en-US" sz="3335" b="1" dirty="0" smtClean="0"/>
            </a:br>
            <a:br>
              <a:rPr lang="en-US" b="1" dirty="0"/>
            </a:br>
            <a:br>
              <a:rPr lang="en-US" b="1" dirty="0"/>
            </a:br>
            <a:br>
              <a:rPr lang="zh-CN" altLang="en-US" b="1" dirty="0"/>
            </a:br>
            <a:r>
              <a:rPr lang="zh-CN" altLang="en-US" i="1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0" y="685800"/>
            <a:ext cx="8749030" cy="57600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13651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500" b="1">
                <a:sym typeface="+mn-ea"/>
              </a:rPr>
              <a:t>The gain or loss of reward and blessing above and beyond the resurrection body is determined by your personal volition in time (1 Corinthians 3:11-15)</a:t>
            </a:r>
            <a:endParaRPr lang="en-US" altLang="en-US" sz="1500" b="1">
              <a:sym typeface="+mn-ea"/>
            </a:endParaRPr>
          </a:p>
          <a:p>
            <a:pPr marL="0" indent="0">
              <a:buNone/>
            </a:pPr>
            <a:r>
              <a:rPr lang="en-US" altLang="en-US" sz="1800"/>
              <a:t>1Co 3:10</a:t>
            </a:r>
            <a:r>
              <a:rPr lang="" altLang="en-US" sz="1800"/>
              <a:t> </a:t>
            </a:r>
            <a:r>
              <a:rPr lang="en-US" altLang="en-US" sz="1800"/>
              <a:t> According to the grace of God which was given to me, like a wise master builder I laid a foundation, and another is building on it. But each man must be careful how he builds on it.</a:t>
            </a:r>
            <a:r>
              <a:rPr lang="" altLang="en-US" sz="1800"/>
              <a:t> </a:t>
            </a:r>
            <a:endParaRPr lang="" altLang="en-US" sz="1800"/>
          </a:p>
          <a:p>
            <a:pPr marL="0" indent="0">
              <a:buNone/>
            </a:pPr>
            <a:r>
              <a:rPr lang="en-US" altLang="en-US" sz="1800"/>
              <a:t>1Co 3:11</a:t>
            </a:r>
            <a:r>
              <a:rPr lang="" altLang="en-US" sz="1800"/>
              <a:t> </a:t>
            </a:r>
            <a:r>
              <a:rPr lang="en-US" altLang="en-US" sz="1800"/>
              <a:t> For no man can lay a foundation other than the one which is laid, which is Jesus Christ.</a:t>
            </a:r>
            <a:r>
              <a:rPr lang="" altLang="en-US" sz="1800"/>
              <a:t> </a:t>
            </a:r>
            <a:endParaRPr lang="" altLang="en-US" sz="1800"/>
          </a:p>
          <a:p>
            <a:pPr marL="0" indent="0">
              <a:buNone/>
            </a:pPr>
            <a:r>
              <a:rPr lang="en-US" altLang="en-US" sz="1800"/>
              <a:t>1Co 3:12</a:t>
            </a:r>
            <a:r>
              <a:rPr lang="" altLang="en-US" sz="1800"/>
              <a:t> </a:t>
            </a:r>
            <a:r>
              <a:rPr lang="en-US" altLang="en-US" sz="1800"/>
              <a:t> Now if any man builds on the foundation with gold, silver, precious stones, wood, hay, straw,</a:t>
            </a:r>
            <a:r>
              <a:rPr lang="" altLang="en-US" sz="1800"/>
              <a:t> </a:t>
            </a:r>
            <a:endParaRPr lang="" altLang="en-US" sz="1800"/>
          </a:p>
          <a:p>
            <a:pPr marL="0" indent="0">
              <a:buNone/>
            </a:pPr>
            <a:r>
              <a:rPr lang="en-US" altLang="en-US" sz="1800"/>
              <a:t>1Co 3:13</a:t>
            </a:r>
            <a:r>
              <a:rPr lang="" altLang="en-US" sz="1800"/>
              <a:t> </a:t>
            </a:r>
            <a:r>
              <a:rPr lang="en-US" altLang="en-US" sz="1800"/>
              <a:t> each man's work will become evident; for the day will show it because it is to be revealed with fire, and the fire itself will test the quality of each man's work.</a:t>
            </a:r>
            <a:r>
              <a:rPr lang="" altLang="en-US" sz="1800"/>
              <a:t> </a:t>
            </a:r>
            <a:endParaRPr lang="" altLang="en-US" sz="1800"/>
          </a:p>
          <a:p>
            <a:pPr marL="0" indent="0">
              <a:buNone/>
            </a:pPr>
            <a:r>
              <a:rPr lang="en-US" altLang="en-US" sz="1800"/>
              <a:t>1Co 3:11</a:t>
            </a:r>
            <a:r>
              <a:rPr lang="" altLang="en-US" sz="1800"/>
              <a:t> </a:t>
            </a:r>
            <a:r>
              <a:rPr lang="en-US" altLang="en-US" sz="1800"/>
              <a:t> </a:t>
            </a:r>
            <a:r>
              <a:rPr lang="zh-CN" altLang="en-US" sz="1800"/>
              <a:t>因为那已经立好的根基就是耶稣基督，此外没有人能立别的根基。</a:t>
            </a:r>
            <a:r>
              <a:rPr lang="" altLang="en-US" sz="1800"/>
              <a:t> </a:t>
            </a:r>
            <a:endParaRPr lang="" altLang="en-US" sz="1800"/>
          </a:p>
          <a:p>
            <a:pPr marL="0" indent="0">
              <a:buNone/>
            </a:pPr>
            <a:r>
              <a:rPr lang="en-US" altLang="en-US" sz="1800"/>
              <a:t>1Co 3:12</a:t>
            </a:r>
            <a:r>
              <a:rPr lang="" altLang="en-US" sz="1800"/>
              <a:t> </a:t>
            </a:r>
            <a:r>
              <a:rPr lang="en-US" altLang="en-US" sz="1800"/>
              <a:t> </a:t>
            </a:r>
            <a:r>
              <a:rPr lang="zh-CN" altLang="en-US" sz="1800"/>
              <a:t>若有人用金、银、宝石、草木，禾楷在这根基上建造，</a:t>
            </a:r>
            <a:r>
              <a:rPr lang="" altLang="en-US" sz="1800"/>
              <a:t> </a:t>
            </a:r>
            <a:endParaRPr lang="" altLang="en-US" sz="1800"/>
          </a:p>
          <a:p>
            <a:pPr marL="0" indent="0">
              <a:buNone/>
            </a:pPr>
            <a:r>
              <a:rPr lang="en-US" altLang="en-US" sz="1800"/>
              <a:t>1Co 3:13</a:t>
            </a:r>
            <a:r>
              <a:rPr lang="" altLang="en-US" sz="1800"/>
              <a:t> </a:t>
            </a:r>
            <a:r>
              <a:rPr lang="en-US" altLang="en-US" sz="1800"/>
              <a:t> </a:t>
            </a:r>
            <a:r>
              <a:rPr lang="zh-CN" altLang="en-US" sz="1800"/>
              <a:t>各人的工程必然显露，因为那日子要将他表明出来，有火发现；这火要试验各人的工程怎样。</a:t>
            </a:r>
            <a:r>
              <a:rPr lang="" altLang="en-US" sz="1800"/>
              <a:t> </a:t>
            </a:r>
            <a:endParaRPr lang="" altLang="en-US" sz="1800"/>
          </a:p>
          <a:p>
            <a:pPr marL="0" indent="0">
              <a:buNone/>
            </a:pPr>
            <a:endParaRPr lang="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13651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500" b="1">
                <a:sym typeface="+mn-ea"/>
              </a:rPr>
              <a:t>The gain or loss of reward and blessing above and beyond the resurrection body is determined by your personal volition in time (1 Corinthians 3:11-15)</a:t>
            </a:r>
            <a:endParaRPr lang="en-US" altLang="en-US" sz="1500" b="1">
              <a:sym typeface="+mn-ea"/>
            </a:endParaRPr>
          </a:p>
          <a:p>
            <a:pPr marL="0" indent="0">
              <a:buNone/>
            </a:pPr>
            <a:endParaRPr lang="en-US" altLang="en-US" sz="1500"/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1Co 3:14</a:t>
            </a:r>
            <a:r>
              <a:rPr lang="en-US" altLang="en-US" sz="2000"/>
              <a:t>  If any man's work which he has built on it remains, he will receive a reward.</a:t>
            </a:r>
            <a:r>
              <a:rPr lang="en-US" altLang="en-US" sz="2000"/>
              <a:t> 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1Co 3:15</a:t>
            </a:r>
            <a:r>
              <a:rPr lang="en-US" altLang="en-US" sz="2000"/>
              <a:t>  If any man's work is burned up, he will suffer loss; but he himself will be saved, yet so as </a:t>
            </a:r>
            <a:endParaRPr lang="en-US" altLang="en-US" sz="2000"/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1Co 3:14</a:t>
            </a:r>
            <a:r>
              <a:rPr lang="en-US" altLang="en-US" sz="2000"/>
              <a:t>  </a:t>
            </a:r>
            <a:r>
              <a:rPr lang="zh-CN" altLang="en-US" sz="2000"/>
              <a:t>人在那根基上所建造的工程若存得住，他就要得赏赐。</a:t>
            </a:r>
            <a:r>
              <a:rPr lang="en-US" altLang="en-US" sz="2000"/>
              <a:t> 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1Co 3:15</a:t>
            </a:r>
            <a:r>
              <a:rPr lang="en-US" altLang="en-US" sz="2000"/>
              <a:t>  </a:t>
            </a:r>
            <a:r>
              <a:rPr lang="zh-CN" altLang="en-US" sz="2000"/>
              <a:t>人的工程若被烧了，他就要受亏损，自己却要得救；虽然得救，乃像从火里经过的一样。</a:t>
            </a:r>
            <a:r>
              <a:rPr lang="en-US" altLang="en-US" sz="2000"/>
              <a:t> </a:t>
            </a:r>
            <a:endParaRPr lang="en-US" altLang="en-US" sz="2000"/>
          </a:p>
          <a:p>
            <a:pPr marL="0" indent="0"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231130"/>
          </a:xfrm>
        </p:spPr>
        <p:txBody>
          <a:bodyPr>
            <a:normAutofit fontScale="50000"/>
          </a:bodyPr>
          <a:p>
            <a:pPr marL="0" indent="0">
              <a:buNone/>
            </a:pPr>
            <a:endParaRPr lang="en-US" altLang="en-US" b="1">
              <a:sym typeface="+mn-ea"/>
            </a:endParaRPr>
          </a:p>
          <a:p>
            <a:pPr marL="0" indent="0">
              <a:buNone/>
            </a:pPr>
            <a:r>
              <a:rPr lang="en-US" altLang="en-US" b="1">
                <a:sym typeface="+mn-ea"/>
              </a:rPr>
              <a:t>Loss of reward at the Judgment Seat of Christ does not imply loss of salvation, </a:t>
            </a:r>
            <a:endParaRPr lang="en-US" altLang="en-US" b="1"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ym typeface="+mn-ea"/>
              </a:rPr>
              <a:t>2 Timothy 2:11-13:</a:t>
            </a:r>
            <a:endParaRPr lang="en-US" altLang="en-US"/>
          </a:p>
          <a:p>
            <a:pPr marL="0" indent="0">
              <a:buNone/>
            </a:pPr>
            <a:r>
              <a:rPr lang="en-US" altLang="en-US" sz="4000">
                <a:sym typeface="+mn-ea"/>
              </a:rPr>
              <a:t>“Faithful is the Word. If we died with him and we have [retroactive and current positional sanctification], we will live with him.</a:t>
            </a:r>
            <a:endParaRPr lang="en-US" altLang="en-US" sz="4000">
              <a:sym typeface="+mn-ea"/>
            </a:endParaRPr>
          </a:p>
          <a:p>
            <a:pPr marL="0" indent="0">
              <a:buNone/>
            </a:pPr>
            <a:r>
              <a:rPr lang="en-US" altLang="en-US" sz="4000">
                <a:sym typeface="+mn-ea"/>
              </a:rPr>
              <a:t> (12). If we endure [keep advancing spiritually through the pressures of life], we will rule with him [in the millennium].  If we deny him [reject the thinking of Christ as found in the Word], he will deny us [rewards in eternity]. </a:t>
            </a:r>
            <a:endParaRPr lang="en-US" altLang="en-US" sz="4000">
              <a:sym typeface="+mn-ea"/>
            </a:endParaRPr>
          </a:p>
          <a:p>
            <a:pPr marL="0" indent="0">
              <a:buNone/>
            </a:pPr>
            <a:r>
              <a:rPr lang="en-US" altLang="en-US" sz="4000">
                <a:sym typeface="+mn-ea"/>
              </a:rPr>
              <a:t>(13) If we are unfaithful [no integrity], he remains faithful for he cannot deny himself [our being in union with him; he cannot deny His integrity].”</a:t>
            </a:r>
            <a:endParaRPr lang="en-US" altLang="en-US" sz="4000">
              <a:sym typeface="+mn-ea"/>
            </a:endParaRPr>
          </a:p>
          <a:p>
            <a:pPr marL="0" indent="0">
              <a:buNone/>
            </a:pPr>
            <a:r>
              <a:rPr lang="en-US" altLang="en-US" sz="4000">
                <a:sym typeface="+mn-ea"/>
              </a:rPr>
              <a:t>2Ti 2:11  </a:t>
            </a:r>
            <a:r>
              <a:rPr lang="zh-CN" altLang="en-US" sz="4000">
                <a:sym typeface="+mn-ea"/>
              </a:rPr>
              <a:t>有可信的话说：我们若与基督同死，也必与他同活；</a:t>
            </a:r>
            <a:r>
              <a:rPr lang="en-US" altLang="en-US" sz="4000">
                <a:sym typeface="+mn-ea"/>
              </a:rPr>
              <a:t> </a:t>
            </a:r>
            <a:endParaRPr lang="en-US" altLang="en-US" sz="4000">
              <a:sym typeface="+mn-ea"/>
            </a:endParaRPr>
          </a:p>
          <a:p>
            <a:pPr marL="0" indent="0">
              <a:buNone/>
            </a:pPr>
            <a:r>
              <a:rPr lang="en-US" altLang="en-US" sz="4000">
                <a:sym typeface="+mn-ea"/>
              </a:rPr>
              <a:t>2Ti 2:12  </a:t>
            </a:r>
            <a:r>
              <a:rPr lang="zh-CN" altLang="en-US" sz="4000">
                <a:sym typeface="+mn-ea"/>
              </a:rPr>
              <a:t>我们若能忍耐，也必和他一同作王；我们若不认他，他也必不认我们；</a:t>
            </a:r>
            <a:r>
              <a:rPr lang="en-US" altLang="en-US" sz="4000">
                <a:sym typeface="+mn-ea"/>
              </a:rPr>
              <a:t> </a:t>
            </a:r>
            <a:endParaRPr lang="en-US" altLang="en-US" sz="4000">
              <a:sym typeface="+mn-ea"/>
            </a:endParaRPr>
          </a:p>
          <a:p>
            <a:pPr marL="0" indent="0">
              <a:buNone/>
            </a:pPr>
            <a:r>
              <a:rPr lang="en-US" altLang="en-US" sz="4000">
                <a:sym typeface="+mn-ea"/>
              </a:rPr>
              <a:t>2Ti 2:13  </a:t>
            </a:r>
            <a:r>
              <a:rPr lang="zh-CN" altLang="en-US" sz="4000">
                <a:sym typeface="+mn-ea"/>
              </a:rPr>
              <a:t>我们纵然失信，他仍是可信的，因为他不能背乎自己。</a:t>
            </a:r>
            <a:r>
              <a:rPr lang="en-US" altLang="en-US" sz="4000">
                <a:sym typeface="+mn-ea"/>
              </a:rPr>
              <a:t> </a:t>
            </a:r>
            <a:endParaRPr lang="en-US" altLang="en-US" sz="4000">
              <a:sym typeface="+mn-ea"/>
            </a:endParaRPr>
          </a:p>
          <a:p>
            <a:endParaRPr lang="en-US"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00" y="1066800"/>
            <a:ext cx="7794625" cy="50501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00" y="476885"/>
            <a:ext cx="8701405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24000"/>
            <a:ext cx="7467600" cy="353943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2800" b="1" dirty="0"/>
              <a:t>约翰一书</a:t>
            </a:r>
            <a:r>
              <a:rPr lang="en-US" sz="2800" b="1" dirty="0"/>
              <a:t>  1</a:t>
            </a:r>
            <a:r>
              <a:rPr lang="zh-CN" altLang="en-US" sz="2800" b="1" dirty="0"/>
              <a:t>：</a:t>
            </a:r>
            <a:r>
              <a:rPr lang="en-US" sz="2800" b="1" dirty="0"/>
              <a:t>9 / 1 John 1:9 </a:t>
            </a:r>
            <a:endParaRPr lang="en-US" sz="2800" b="1" dirty="0"/>
          </a:p>
          <a:p>
            <a:endParaRPr lang="en-US" sz="2800" dirty="0"/>
          </a:p>
          <a:p>
            <a:r>
              <a:rPr lang="zh-CN" altLang="en-US" sz="2800" b="1" dirty="0"/>
              <a:t>我们若认自己的罪，神是信实的，是公义的，因此必要赦免我们的罪，洗净我们一切的不义。</a:t>
            </a:r>
            <a:endParaRPr lang="en-US" altLang="zh-CN" sz="2800" b="1" dirty="0"/>
          </a:p>
          <a:p>
            <a:endParaRPr lang="en-US" sz="2800" b="1" dirty="0"/>
          </a:p>
          <a:p>
            <a:r>
              <a:rPr lang="en-US" sz="2800" b="1" dirty="0"/>
              <a:t>If we name our sins, He is faithful and just to forgive us our sins, and to cleanse us from all unrighteousness.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1"/>
          <p:cNvSpPr/>
          <p:nvPr/>
        </p:nvSpPr>
        <p:spPr>
          <a:xfrm>
            <a:off x="685800" y="1219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sz="2400" dirty="0"/>
            </a:br>
            <a:endParaRPr lang="en-US" sz="2400" dirty="0"/>
          </a:p>
        </p:txBody>
      </p:sp>
      <p:sp>
        <p:nvSpPr>
          <p:cNvPr id="1048652" name="Rectangle 2"/>
          <p:cNvSpPr/>
          <p:nvPr/>
        </p:nvSpPr>
        <p:spPr>
          <a:xfrm>
            <a:off x="609600" y="612844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Salvation does not and cannot result from the Spiritual Life.</a:t>
            </a:r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 An unregenerate (unsaved) person cannot even begin to live the Spiritual Life, only the believer in Jesus Christ has the assets necessary (for example: A human spirit; filling of the Holy Spirit; the priesthood of all Church Age believers) to have a relationship with God and therefore learn about and live the spiritual life.</a:t>
            </a:r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zh-CN" altLang="en-US" sz="2400" b="1" dirty="0"/>
              <a:t>救恩不是也不能从属灵生活而来。</a:t>
            </a:r>
            <a:endParaRPr lang="en-US" altLang="zh-CN" sz="2400" b="1" dirty="0"/>
          </a:p>
          <a:p>
            <a:pPr lvl="0"/>
            <a:endParaRPr lang="en-US" altLang="zh-CN" sz="2400" b="1" dirty="0"/>
          </a:p>
          <a:p>
            <a:pPr lvl="0"/>
            <a:r>
              <a:rPr lang="zh-CN" altLang="en-US" sz="2400" b="1" dirty="0"/>
              <a:t>没有重生（得救）的人不能过属灵生活，只有相信耶稣基督的信徒具备所需的资产（如：人的灵、圣灵的充满、教会时代所有信徒的祭司职分）来与神建立关系，然后才能了解属灵生活并且过属灵的生活。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458" y="2037953"/>
          <a:ext cx="8077200" cy="343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635"/>
                <a:gridCol w="1504576"/>
                <a:gridCol w="2929965"/>
                <a:gridCol w="2534024"/>
              </a:tblGrid>
              <a:tr h="2834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Attained and Maintained by: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Salvation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 of a second (approx. time to make a ‘metanoeo’ decision)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Faith </a:t>
                      </a:r>
                      <a:r>
                        <a:rPr lang="en-US" sz="1600" dirty="0">
                          <a:effectLst/>
                        </a:rPr>
                        <a:t>Alone in Christ Alone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Spiritual </a:t>
                      </a:r>
                      <a:r>
                        <a:rPr lang="en-US" sz="1600" dirty="0">
                          <a:effectLst/>
                        </a:rPr>
                        <a:t>Life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From </a:t>
                      </a:r>
                      <a:r>
                        <a:rPr lang="en-US" sz="1600" dirty="0">
                          <a:effectLst/>
                        </a:rPr>
                        <a:t>the moment of salvation to physical death or Rapture of Church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Consistent </a:t>
                      </a:r>
                      <a:r>
                        <a:rPr lang="en-US" sz="1600" dirty="0">
                          <a:effectLst/>
                        </a:rPr>
                        <a:t>study and application of Bible doctrine under the power of the Holy Spirit.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Eternity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Begins at the time of physical death or Rapture, continues forever.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Soul is first transferred into interim body then eternal body at Rapture.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399" y="762000"/>
            <a:ext cx="495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Three Phases of the Christian Life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152399" y="2110264"/>
          <a:ext cx="8839200" cy="3213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224"/>
                <a:gridCol w="1152238"/>
                <a:gridCol w="3502324"/>
                <a:gridCol w="2971414"/>
              </a:tblGrid>
              <a:tr h="283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阶段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持续时间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通过什么来得到并保持：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ordia New" panose="020B0304020202020204"/>
                        </a:rPr>
                        <a:t>得救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effectLst/>
                        </a:rPr>
                        <a:t>0.7</a:t>
                      </a:r>
                      <a:r>
                        <a:rPr lang="zh-CN" altLang="en-US" sz="2000" b="1" dirty="0">
                          <a:effectLst/>
                        </a:rPr>
                        <a:t>秒（大约需要</a:t>
                      </a:r>
                      <a:r>
                        <a:rPr lang="en-US" altLang="zh-CN" sz="2000" b="1" dirty="0">
                          <a:effectLst/>
                        </a:rPr>
                        <a:t>0.7</a:t>
                      </a:r>
                      <a:r>
                        <a:rPr lang="zh-CN" altLang="en-US" sz="2000" b="1" dirty="0">
                          <a:effectLst/>
                        </a:rPr>
                        <a:t>秒来做决定）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单单信基督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属灵生活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从得救那一刻起直到肉体死亡或教会被提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在圣灵的力量之下，持续不断地学习和应用圣经教义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永生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从肉体死亡或教会被提一直到永远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魂首先进入过渡的身体，然后在教会被提时进入永恒的身体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8646" name="Rectangle 4"/>
          <p:cNvSpPr/>
          <p:nvPr/>
        </p:nvSpPr>
        <p:spPr>
          <a:xfrm>
            <a:off x="2095500" y="685800"/>
            <a:ext cx="4952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基督徒生命的三个阶段</a:t>
            </a:r>
            <a:endParaRPr lang="en-US" altLang="zh-CN" sz="2600" b="1" dirty="0"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The Three Phases of the Christian Life</a:t>
            </a:r>
            <a:endParaRPr lang="en-US" sz="1600" b="1" dirty="0"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042910" cy="40297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We must make a clear distinction between being a [newborn, immature] “child of God” and a [mature, fully grown] “son of God.</a:t>
            </a:r>
            <a:endParaRPr lang="en-US" sz="3200" b="1" dirty="0" smtClean="0"/>
          </a:p>
          <a:p>
            <a:pPr algn="ctr"/>
            <a:endParaRPr lang="en-US" altLang="en-US" sz="3200" b="1" dirty="0" smtClean="0"/>
          </a:p>
          <a:p>
            <a:pPr algn="ctr"/>
            <a:r>
              <a:rPr lang="en-US" sz="3200" b="1" dirty="0" smtClean="0"/>
              <a:t>child: young, immature, natural offspring:</a:t>
            </a:r>
            <a:endParaRPr lang="en-US" sz="3200" b="1" dirty="0" smtClean="0"/>
          </a:p>
          <a:p>
            <a:pPr algn="ctr"/>
            <a:r>
              <a:rPr lang="en-US" altLang="zh-CN" sz="3200" b="1" dirty="0"/>
              <a:t>teknon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son: mature, </a:t>
            </a:r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14400"/>
            <a:ext cx="8615680" cy="5377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990600"/>
            <a:ext cx="8900795" cy="5117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6344</Words>
  <Application>WPS Presentation</Application>
  <PresentationFormat>On-screen Show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Wingdings 3</vt:lpstr>
      <vt:lpstr>Arial</vt:lpstr>
      <vt:lpstr>Calibri</vt:lpstr>
      <vt:lpstr>Cordia New</vt:lpstr>
      <vt:lpstr>Calibri</vt:lpstr>
      <vt:lpstr>Cordia New</vt:lpstr>
      <vt:lpstr>微软雅黑</vt:lpstr>
      <vt:lpstr>Arial Unicode MS</vt:lpstr>
      <vt:lpstr>等线</vt:lpstr>
      <vt:lpstr>Angsana New</vt:lpstr>
      <vt:lpstr>Century Gothic</vt:lpstr>
      <vt:lpstr>Cordia New</vt:lpstr>
      <vt:lpstr>Office Theme</vt:lpstr>
      <vt:lpstr>神的道是活泼的、是有功效的、比一切两刃的剑更快、 甚至魂与灵、骨节与骨髓、都能刺入剖开、 连心中的思念和主意、都能辨明。 （希伯来书 4:12） ​ 圣经都是神所默示的、（或作凡神所默示的圣经）於教训、 督责、使人归正、教导人学义、都是有益的。 叫属神的人得以完全、豫备行各样的善事。 （提摩太后书 3:16-17） ​ 你当竭力、在神面前得蒙喜悦、作无愧的工人、 按着正意分解真理的道。 （提摩太后书 2:15）</vt:lpstr>
      <vt:lpstr>系列：属灵生命概论  Series:  Outline of the Spiritual Life   09 / 2025 06 11  www.ibdoctrine.org    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Life’s Important Decisions</vt:lpstr>
      <vt:lpstr>人生中的重要决定</vt:lpstr>
      <vt:lpstr>       1.      Salvation / 救恩 2.      Eternal Security /永恒的保障 3.      Rebound/Naming of Sins in order to maintain your relationship with God /反弹/认罪以求保持你与神的关系 4.      The Goal of the Christian Life基督徒生命的目标 5.      The 10 Problem Solving Devices /十个问题解决方法 6.  The 40 Absolutes / 四十个绝对 7. The 10 Characteristics of God / 神的十个品性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sawokproductions</cp:lastModifiedBy>
  <cp:revision>52</cp:revision>
  <dcterms:created xsi:type="dcterms:W3CDTF">2017-10-22T05:01:00Z</dcterms:created>
  <dcterms:modified xsi:type="dcterms:W3CDTF">2025-06-15T01:51:47Z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D56DE81CDF214DF487F13082923FA7E9_13</vt:lpwstr>
  </property>
  <property fmtid="{D5CDD505-2E9C-101B-9397-08002B2CF9AE}" pid="3" name="KSOProductBuildVer">
    <vt:lpwstr>1033-12.2.0.21179</vt:lpwstr>
  </property>
</Properties>
</file>