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6.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1104" r:id="rId4"/>
    <p:sldId id="1117" r:id="rId5"/>
    <p:sldId id="1092" r:id="rId6"/>
    <p:sldId id="1097" r:id="rId7"/>
    <p:sldId id="1094" r:id="rId8"/>
    <p:sldId id="1112" r:id="rId9"/>
    <p:sldId id="1113" r:id="rId10"/>
    <p:sldId id="1116" r:id="rId11"/>
    <p:sldId id="1114" r:id="rId12"/>
    <p:sldId id="1095" r:id="rId13"/>
    <p:sldId id="1096" r:id="rId14"/>
    <p:sldId id="1105" r:id="rId15"/>
    <p:sldId id="1106" r:id="rId16"/>
    <p:sldId id="1115" r:id="rId17"/>
    <p:sldId id="1118" r:id="rId18"/>
    <p:sldId id="112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33724477" name="sawokproductions" initials="s" lastIdx="1" clrIdx="0"/>
  <p:cmAuthor id="2" name="Admin"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elation Cover"/>
          <p:cNvPicPr>
            <a:picLocks noChangeAspect="1"/>
          </p:cNvPicPr>
          <p:nvPr/>
        </p:nvPicPr>
        <p:blipFill>
          <a:blip r:embed="rId1"/>
          <a:stretch>
            <a:fillRect/>
          </a:stretch>
        </p:blipFill>
        <p:spPr>
          <a:xfrm>
            <a:off x="1745615" y="1189990"/>
            <a:ext cx="8709025" cy="5668010"/>
          </a:xfrm>
          <a:prstGeom prst="rect">
            <a:avLst/>
          </a:prstGeom>
        </p:spPr>
      </p:pic>
      <p:sp>
        <p:nvSpPr>
          <p:cNvPr id="2" name="Title 1"/>
          <p:cNvSpPr>
            <a:spLocks noGrp="1"/>
          </p:cNvSpPr>
          <p:nvPr>
            <p:ph type="ctrTitle"/>
          </p:nvPr>
        </p:nvSpPr>
        <p:spPr>
          <a:xfrm>
            <a:off x="2536190" y="114935"/>
            <a:ext cx="7355205" cy="1133475"/>
          </a:xfrm>
        </p:spPr>
        <p:txBody>
          <a:bodyPr>
            <a:normAutofit/>
          </a:bodyPr>
          <a:lstStyle/>
          <a:p>
            <a:r>
              <a:rPr lang="th-TH" sz="4000" b="1" dirty="0"/>
              <a:t>การวิเคราะห์พระธรรมวิวรณ์</a:t>
            </a:r>
            <a:br>
              <a:rPr lang="th-TH" sz="3335" b="1" dirty="0"/>
            </a:br>
            <a:r>
              <a:rPr lang="th-TH" sz="2400" dirty="0">
                <a:latin typeface="Cordia New" panose="020B0304020202020204" charset="0"/>
                <a:cs typeface="Cordia New" panose="020B0304020202020204" charset="0"/>
              </a:rPr>
              <a:t>สอนโดย อ.</a:t>
            </a:r>
            <a:r>
              <a:rPr lang="en-US" altLang="th-TH" sz="2400" dirty="0">
                <a:latin typeface="Cordia New" panose="020B0304020202020204" charset="0"/>
                <a:cs typeface="Cordia New" panose="020B0304020202020204" charset="0"/>
              </a:rPr>
              <a:t>Tim</a:t>
            </a:r>
            <a:r>
              <a:rPr lang="th-TH" sz="2400" dirty="0">
                <a:latin typeface="Cordia New" panose="020B0304020202020204" charset="0"/>
                <a:cs typeface="Cordia New" panose="020B0304020202020204" charset="0"/>
              </a:rPr>
              <a:t> จากคำบันทึกของ อ. </a:t>
            </a:r>
            <a:r>
              <a:rPr lang="en-US" sz="2400" dirty="0">
                <a:latin typeface="Cordia New" panose="020B0304020202020204" charset="0"/>
                <a:cs typeface="Cordia New" panose="020B0304020202020204" charset="0"/>
              </a:rPr>
              <a:t>Max Klein</a:t>
            </a:r>
            <a:endParaRPr lang="en-US" sz="2400" dirty="0">
              <a:latin typeface="Cordia New" panose="020B0304020202020204" charset="0"/>
              <a:cs typeface="Cordia New" panose="020B0304020202020204" charset="0"/>
            </a:endParaRPr>
          </a:p>
        </p:txBody>
      </p:sp>
      <p:sp>
        <p:nvSpPr>
          <p:cNvPr id="4" name="Text Box 3"/>
          <p:cNvSpPr txBox="1"/>
          <p:nvPr/>
        </p:nvSpPr>
        <p:spPr>
          <a:xfrm>
            <a:off x="8342630" y="1356360"/>
            <a:ext cx="2112010" cy="829945"/>
          </a:xfrm>
          <a:prstGeom prst="rect">
            <a:avLst/>
          </a:prstGeom>
          <a:noFill/>
        </p:spPr>
        <p:txBody>
          <a:bodyPr wrap="square" rtlCol="0">
            <a:spAutoFit/>
          </a:bodyPr>
          <a:p>
            <a:r>
              <a:rPr lang="en-US" sz="2400" b="1">
                <a:latin typeface="Cordia New" panose="020B0304020202020204" charset="0"/>
                <a:cs typeface="Cordia New" panose="020B0304020202020204" charset="0"/>
              </a:rPr>
              <a:t>REVELATIO</a:t>
            </a:r>
            <a:r>
              <a:rPr lang="en-US" altLang="en-US" sz="2400" b="1">
                <a:latin typeface="Cordia New" panose="020B0304020202020204" charset="0"/>
                <a:cs typeface="Cordia New" panose="020B0304020202020204" charset="0"/>
              </a:rPr>
              <a:t>N 69</a:t>
            </a:r>
            <a:endParaRPr lang="en-US" sz="2400" b="1">
              <a:latin typeface="Cordia New" panose="020B0304020202020204" charset="0"/>
              <a:cs typeface="Cordia New" panose="020B0304020202020204" charset="0"/>
            </a:endParaRPr>
          </a:p>
          <a:p>
            <a:r>
              <a:rPr lang="en-US" sz="2400" b="1">
                <a:latin typeface="Cordia New" panose="020B0304020202020204" charset="0"/>
                <a:cs typeface="Cordia New" panose="020B0304020202020204" charset="0"/>
              </a:rPr>
              <a:t> 2025 10 21</a:t>
            </a:r>
            <a:endParaRPr lang="en-US" altLang="zh-CN" sz="2400" b="1">
              <a:latin typeface="Cordia New" panose="020B0304020202020204" charset="0"/>
              <a:cs typeface="Cordia New" panose="020B03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838200" y="927100"/>
            <a:ext cx="10739755" cy="5250180"/>
          </a:xfrm>
        </p:spPr>
        <p:txBody>
          <a:bodyPr/>
          <a:p>
            <a:pPr marL="0" indent="0">
              <a:buNone/>
            </a:pPr>
            <a:r>
              <a:rPr lang="en-US" altLang="en-US" sz="3400" b="1">
                <a:latin typeface="Cordia New" panose="020B0304020202020204" charset="0"/>
                <a:cs typeface="Cordia New" panose="020B0304020202020204" charset="0"/>
              </a:rPr>
              <a:t>1Pe 5:6</a:t>
            </a:r>
            <a:r>
              <a:rPr lang="en-US" altLang="en-US" sz="3400" b="1">
                <a:latin typeface="Cordia New" panose="020B0304020202020204" charset="0"/>
                <a:cs typeface="Cordia New" panose="020B0304020202020204" charset="0"/>
              </a:rPr>
              <a:t> </a:t>
            </a:r>
            <a:r>
              <a:rPr lang="en-US" altLang="en-US" sz="3400" b="1">
                <a:latin typeface="Cordia New" panose="020B0304020202020204" charset="0"/>
                <a:cs typeface="Cordia New" panose="020B0304020202020204" charset="0"/>
              </a:rPr>
              <a:t> Therefore humble yourselves under the mighty hand of God, that He may exalt you at the proper time,</a:t>
            </a:r>
            <a:r>
              <a:rPr lang="en-US" altLang="en-US" sz="3400" b="1">
                <a:latin typeface="Cordia New" panose="020B0304020202020204" charset="0"/>
                <a:cs typeface="Cordia New" panose="020B0304020202020204" charset="0"/>
              </a:rPr>
              <a:t> </a:t>
            </a:r>
            <a:endParaRPr lang="en-US" altLang="en-US" sz="3400" b="1">
              <a:latin typeface="Cordia New" panose="020B0304020202020204" charset="0"/>
              <a:cs typeface="Cordia New" panose="020B0304020202020204" charset="0"/>
            </a:endParaRPr>
          </a:p>
          <a:p>
            <a:pPr marL="0" indent="0">
              <a:buNone/>
            </a:pPr>
            <a:r>
              <a:rPr lang="th-TH" altLang="en-US" sz="3400" b="1">
                <a:latin typeface="Cordia New" panose="020B0304020202020204" charset="0"/>
                <a:cs typeface="Cordia New" panose="020B0304020202020204" charset="0"/>
              </a:rPr>
              <a:t>เหตุฉะนั้น</a:t>
            </a:r>
            <a:r>
              <a:rPr lang="en-US" altLang="en-US" sz="3400" b="1">
                <a:latin typeface="Cordia New" panose="020B0304020202020204" charset="0"/>
                <a:cs typeface="Cordia New" panose="020B0304020202020204" charset="0"/>
              </a:rPr>
              <a:t> </a:t>
            </a:r>
            <a:r>
              <a:rPr lang="th-TH" altLang="en-US" sz="3400" b="1">
                <a:latin typeface="Cordia New" panose="020B0304020202020204" charset="0"/>
                <a:cs typeface="Cordia New" panose="020B0304020202020204" charset="0"/>
              </a:rPr>
              <a:t>ท่านทั้งหลายจงถ่อมใจลงภายใต้พระหัตถ์อันทรงฤทธิ์ของพระเจ้า</a:t>
            </a:r>
            <a:r>
              <a:rPr lang="en-US" altLang="en-US" sz="3400" b="1">
                <a:latin typeface="Cordia New" panose="020B0304020202020204" charset="0"/>
                <a:cs typeface="Cordia New" panose="020B0304020202020204" charset="0"/>
              </a:rPr>
              <a:t> </a:t>
            </a:r>
            <a:r>
              <a:rPr lang="th-TH" altLang="en-US" sz="3400" b="1">
                <a:latin typeface="Cordia New" panose="020B0304020202020204" charset="0"/>
                <a:cs typeface="Cordia New" panose="020B0304020202020204" charset="0"/>
              </a:rPr>
              <a:t>เพื่อพระองค์จะได้ทรงยกท่านขึ้นเมื่อถึงเวลาอันควร</a:t>
            </a:r>
            <a:r>
              <a:rPr lang="en-US" altLang="en-US" sz="3400" b="1">
                <a:latin typeface="Cordia New" panose="020B0304020202020204" charset="0"/>
                <a:cs typeface="Cordia New" panose="020B0304020202020204" charset="0"/>
              </a:rPr>
              <a:t> </a:t>
            </a:r>
            <a:endParaRPr lang="en-US" altLang="en-US" sz="3400" b="1">
              <a:latin typeface="Cordia New" panose="020B0304020202020204" charset="0"/>
              <a:cs typeface="Cordia New" panose="020B0304020202020204" charset="0"/>
            </a:endParaRPr>
          </a:p>
          <a:p>
            <a:pPr marL="0" indent="0">
              <a:buNone/>
            </a:pPr>
            <a:r>
              <a:rPr lang="en-US" altLang="en-US" sz="3400" b="1">
                <a:latin typeface="Cordia New" panose="020B0304020202020204" charset="0"/>
                <a:cs typeface="Cordia New" panose="020B0304020202020204" charset="0"/>
                <a:sym typeface="+mn-ea"/>
              </a:rPr>
              <a:t>1Pe 5:7  casting all your anxiety on Him, because He cares for you.  </a:t>
            </a:r>
            <a:endParaRPr lang="en-US" altLang="en-US" sz="3400" b="1">
              <a:latin typeface="Cordia New" panose="020B0304020202020204" charset="0"/>
              <a:cs typeface="Cordia New" panose="020B0304020202020204" charset="0"/>
            </a:endParaRPr>
          </a:p>
          <a:p>
            <a:pPr marL="0" indent="0">
              <a:buNone/>
            </a:pPr>
            <a:r>
              <a:rPr lang="th-TH" altLang="en-US" sz="3400" b="1">
                <a:latin typeface="Cordia New" panose="020B0304020202020204" charset="0"/>
                <a:cs typeface="Cordia New" panose="020B0304020202020204" charset="0"/>
              </a:rPr>
              <a:t>จงละบรรดาความกระวนกระวายของท่านไว้กับพระองค์</a:t>
            </a:r>
            <a:r>
              <a:rPr lang="en-US" altLang="en-US" sz="3400" b="1">
                <a:latin typeface="Cordia New" panose="020B0304020202020204" charset="0"/>
                <a:cs typeface="Cordia New" panose="020B0304020202020204" charset="0"/>
              </a:rPr>
              <a:t> </a:t>
            </a:r>
            <a:r>
              <a:rPr lang="th-TH" altLang="en-US" sz="3400" b="1">
                <a:latin typeface="Cordia New" panose="020B0304020202020204" charset="0"/>
                <a:cs typeface="Cordia New" panose="020B0304020202020204" charset="0"/>
              </a:rPr>
              <a:t>เพราะว่าพระองค์ทรงห่วงใยท่านทั้งหลาย</a:t>
            </a:r>
            <a:r>
              <a:rPr lang="en-US" altLang="en-US" sz="3400" b="1">
                <a:latin typeface="Cordia New" panose="020B0304020202020204" charset="0"/>
                <a:cs typeface="Cordia New" panose="020B0304020202020204" charset="0"/>
              </a:rPr>
              <a:t> </a:t>
            </a:r>
            <a:endParaRPr lang="en-US" altLang="en-US" sz="3400" b="1">
              <a:latin typeface="Cordia New" panose="020B0304020202020204" charset="0"/>
              <a:cs typeface="Cordia New" panose="020B03040202020202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067435" y="710565"/>
            <a:ext cx="8229600" cy="669925"/>
          </a:xfrm>
        </p:spPr>
        <p:txBody>
          <a:bodyPr>
            <a:normAutofit/>
          </a:bodyPr>
          <a:p>
            <a:r>
              <a:rPr lang="en-US" sz="2665"/>
              <a:t>Grace concepts:</a:t>
            </a:r>
            <a:endParaRPr lang="en-US" sz="2665"/>
          </a:p>
        </p:txBody>
      </p:sp>
      <p:sp>
        <p:nvSpPr>
          <p:cNvPr id="3" name="Content Placeholder 2"/>
          <p:cNvSpPr>
            <a:spLocks noGrp="1"/>
          </p:cNvSpPr>
          <p:nvPr>
            <p:ph idx="1"/>
          </p:nvPr>
        </p:nvSpPr>
        <p:spPr>
          <a:xfrm>
            <a:off x="748030" y="1605280"/>
            <a:ext cx="10605770" cy="4526280"/>
          </a:xfrm>
        </p:spPr>
        <p:txBody>
          <a:bodyPr>
            <a:noAutofit/>
          </a:bodyPr>
          <a:p>
            <a:r>
              <a:rPr lang="en-US" sz="3600">
                <a:latin typeface="Cordia New" panose="020B0304020202020204" charset="0"/>
                <a:cs typeface="Cordia New" panose="020B0304020202020204" charset="0"/>
              </a:rPr>
              <a:t>What God gives you no one can take away, what God doesn’t give you (i.e. He refuses to give you), all the effort in the world will not get it for you. </a:t>
            </a:r>
            <a:endParaRPr lang="en-US" sz="3600">
              <a:latin typeface="Cordia New" panose="020B0304020202020204" charset="0"/>
              <a:cs typeface="Cordia New" panose="020B0304020202020204" charset="0"/>
            </a:endParaRPr>
          </a:p>
          <a:p>
            <a:pPr marL="0" indent="0">
              <a:buNone/>
            </a:pPr>
            <a:r>
              <a:rPr lang="en-US" sz="3600">
                <a:latin typeface="Cordia New" panose="020B0304020202020204" charset="0"/>
                <a:cs typeface="Cordia New" panose="020B0304020202020204" charset="0"/>
              </a:rPr>
              <a:t> </a:t>
            </a:r>
            <a:r>
              <a:rPr lang="th-TH" sz="3600">
                <a:latin typeface="Cordia New" panose="020B0304020202020204" charset="0"/>
                <a:cs typeface="Cordia New" panose="020B0304020202020204" charset="0"/>
              </a:rPr>
              <a:t>สิ่งที่พระเจ้าทรงประทานให้ ไม่มีใครสามารถเอาไปจากคุณได้ และสิ่งที่พระเจ้าไม่อยากให้ ไม่มีวันที่จะได้ จนกว่าพระเจ้าได้อนุญาต</a:t>
            </a:r>
            <a:endParaRPr lang="en-US" sz="3600">
              <a:latin typeface="Cordia New" panose="020B0304020202020204" charset="0"/>
              <a:cs typeface="Cordia New" panose="020B0304020202020204" charset="0"/>
            </a:endParaRPr>
          </a:p>
          <a:p>
            <a:r>
              <a:rPr lang="en-US" sz="3600">
                <a:latin typeface="Cordia New" panose="020B0304020202020204" charset="0"/>
                <a:cs typeface="Cordia New" panose="020B0304020202020204" charset="0"/>
                <a:sym typeface="+mn-ea"/>
              </a:rPr>
              <a:t>God never says ‘thank you’ in scripture! </a:t>
            </a:r>
            <a:r>
              <a:rPr lang="th-TH" sz="3600">
                <a:latin typeface="Cordia New" panose="020B0304020202020204" charset="0"/>
                <a:cs typeface="Cordia New" panose="020B0304020202020204" charset="0"/>
                <a:sym typeface="+mn-ea"/>
              </a:rPr>
              <a:t>พระเจ้าไม่เคยบอก “ขอบคุณ” แก่ใคร</a:t>
            </a:r>
            <a:r>
              <a:rPr lang="en-US" sz="3600">
                <a:latin typeface="Cordia New" panose="020B0304020202020204" charset="0"/>
                <a:cs typeface="Cordia New" panose="020B0304020202020204" charset="0"/>
                <a:sym typeface="+mn-ea"/>
              </a:rPr>
              <a:t>!</a:t>
            </a:r>
            <a:endParaRPr lang="en-US" sz="3600">
              <a:latin typeface="Cordia New" panose="020B0304020202020204" charset="0"/>
              <a:cs typeface="Cordia New" panose="020B0304020202020204" charset="0"/>
            </a:endParaRPr>
          </a:p>
          <a:p>
            <a:r>
              <a:rPr lang="en-US" sz="3600">
                <a:latin typeface="Cordia New" panose="020B0304020202020204" charset="0"/>
                <a:cs typeface="Cordia New" panose="020B0304020202020204" charset="0"/>
                <a:sym typeface="+mn-ea"/>
              </a:rPr>
              <a:t>If you are giving thanks, you are not complaining. </a:t>
            </a:r>
            <a:r>
              <a:rPr lang="th-TH" sz="3600">
                <a:latin typeface="Cordia New" panose="020B0304020202020204" charset="0"/>
                <a:cs typeface="Cordia New" panose="020B0304020202020204" charset="0"/>
                <a:sym typeface="+mn-ea"/>
              </a:rPr>
              <a:t>ตราบใดที่คุณยังขอบคุณพระเจ้า คุณไม่ได้บ่น</a:t>
            </a:r>
            <a:r>
              <a:rPr lang="th-TH" altLang="en-US" sz="3600">
                <a:latin typeface="Cordia New" panose="020B0304020202020204" charset="0"/>
                <a:cs typeface="Cordia New" panose="020B0304020202020204" charset="0"/>
              </a:rPr>
              <a:t> (1 ธส 5 18) </a:t>
            </a:r>
            <a:endParaRPr lang="th-TH" altLang="en-US" sz="3600">
              <a:latin typeface="Cordia New" panose="020B0304020202020204" charset="0"/>
              <a:cs typeface="Cordia New" panose="020B0304020202020204" charset="0"/>
            </a:endParaRPr>
          </a:p>
          <a:p>
            <a:endParaRPr lang="en-US" sz="3600">
              <a:latin typeface="Cordia New" panose="020B0304020202020204" charset="0"/>
              <a:cs typeface="Cordia New" panose="020B0304020202020204" charset="0"/>
            </a:endParaRPr>
          </a:p>
        </p:txBody>
      </p:sp>
      <p:sp>
        <p:nvSpPr>
          <p:cNvPr id="4" name="Slide Number Placeholder 3"/>
          <p:cNvSpPr>
            <a:spLocks noGrp="1"/>
          </p:cNvSpPr>
          <p:nvPr>
            <p:ph type="sldNum" sz="quarter" idx="12"/>
          </p:nvPr>
        </p:nvSpPr>
        <p:spPr/>
        <p:txBody>
          <a:bodyPr/>
          <a:p>
            <a:fld id="{F3A2C475-7175-485E-B996-E7F821FA9835}" type="slidenum">
              <a:rPr lang="en-US" smtClean="0"/>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6295" y="672465"/>
            <a:ext cx="8229600" cy="669925"/>
          </a:xfrm>
        </p:spPr>
        <p:txBody>
          <a:bodyPr>
            <a:normAutofit/>
          </a:bodyPr>
          <a:p>
            <a:r>
              <a:rPr lang="en-US" sz="2665"/>
              <a:t>Grace concepts:</a:t>
            </a:r>
            <a:endParaRPr lang="en-US" sz="2665"/>
          </a:p>
        </p:txBody>
      </p:sp>
      <p:sp>
        <p:nvSpPr>
          <p:cNvPr id="3" name="Content Placeholder 2"/>
          <p:cNvSpPr>
            <a:spLocks noGrp="1"/>
          </p:cNvSpPr>
          <p:nvPr>
            <p:ph idx="1"/>
          </p:nvPr>
        </p:nvSpPr>
        <p:spPr>
          <a:xfrm>
            <a:off x="615950" y="1281430"/>
            <a:ext cx="10219690" cy="4526280"/>
          </a:xfrm>
        </p:spPr>
        <p:txBody>
          <a:bodyPr>
            <a:noAutofit/>
          </a:bodyPr>
          <a:p>
            <a:r>
              <a:rPr lang="en-US" sz="3600">
                <a:latin typeface="Cordia New" panose="020B0304020202020204" charset="0"/>
                <a:cs typeface="Cordia New" panose="020B0304020202020204" charset="0"/>
                <a:sym typeface="+mn-ea"/>
              </a:rPr>
              <a:t>Grace is a policy we must emulate in every part of our lives.</a:t>
            </a:r>
            <a:r>
              <a:rPr lang="th-TH" altLang="en-US" sz="3600">
                <a:latin typeface="Cordia New" panose="020B0304020202020204" charset="0"/>
                <a:cs typeface="Cordia New" panose="020B0304020202020204" charset="0"/>
                <a:sym typeface="+mn-ea"/>
              </a:rPr>
              <a:t> พระคุณคือ นโยบายซึ่งเราต้องนำมาใช้ในทุกๆ ส่วนของชีวิต</a:t>
            </a:r>
            <a:r>
              <a:rPr lang="en-US" sz="3600">
                <a:latin typeface="Cordia New" panose="020B0304020202020204" charset="0"/>
                <a:cs typeface="Cordia New" panose="020B0304020202020204" charset="0"/>
                <a:sym typeface="+mn-ea"/>
              </a:rPr>
              <a:t> </a:t>
            </a:r>
            <a:endParaRPr lang="en-US" sz="3600">
              <a:latin typeface="Cordia New" panose="020B0304020202020204" charset="0"/>
              <a:cs typeface="Cordia New" panose="020B0304020202020204" charset="0"/>
            </a:endParaRPr>
          </a:p>
          <a:p>
            <a:r>
              <a:rPr lang="en-US" sz="3600">
                <a:latin typeface="Cordia New" panose="020B0304020202020204" charset="0"/>
                <a:cs typeface="Cordia New" panose="020B0304020202020204" charset="0"/>
                <a:sym typeface="+mn-ea"/>
              </a:rPr>
              <a:t>A Grace-oriented believer will always forgive, never saying ‘he doesn’t deserve my forgiveness’. In this way a G.O.B. never has hatred toward anyone, contributing to a R.M.A.</a:t>
            </a:r>
            <a:r>
              <a:rPr lang="th-TH" altLang="en-US" sz="3600">
                <a:latin typeface="Cordia New" panose="020B0304020202020204" charset="0"/>
                <a:cs typeface="Cordia New" panose="020B0304020202020204" charset="0"/>
                <a:sym typeface="+mn-ea"/>
              </a:rPr>
              <a:t> </a:t>
            </a:r>
            <a:endParaRPr lang="th-TH" altLang="en-US" sz="3600">
              <a:latin typeface="Cordia New" panose="020B0304020202020204" charset="0"/>
              <a:cs typeface="Cordia New" panose="020B0304020202020204" charset="0"/>
              <a:sym typeface="+mn-ea"/>
            </a:endParaRPr>
          </a:p>
          <a:p>
            <a:pPr marL="0" indent="0">
              <a:buNone/>
            </a:pPr>
            <a:r>
              <a:rPr lang="th-TH" altLang="en-US" sz="3600">
                <a:latin typeface="Cordia New" panose="020B0304020202020204" charset="0"/>
                <a:cs typeface="Cordia New" panose="020B0304020202020204" charset="0"/>
                <a:sym typeface="+mn-ea"/>
              </a:rPr>
              <a:t>ผู้เชื่อที่ดำเนินชีวิตตามพระคุณจะให้อภัยเสมอ จะไม่บอกว่า “คนนั้นไม่สมควรได้รับการให้อภัย” (</a:t>
            </a:r>
            <a:r>
              <a:rPr lang="en-US" altLang="en-US" sz="3600">
                <a:latin typeface="Cordia New" panose="020B0304020202020204" charset="0"/>
                <a:cs typeface="Cordia New" panose="020B0304020202020204" charset="0"/>
                <a:sym typeface="+mn-ea"/>
              </a:rPr>
              <a:t>Word study: implaccable) </a:t>
            </a:r>
            <a:r>
              <a:rPr lang="th-TH" altLang="en-US" sz="3600">
                <a:latin typeface="Cordia New" panose="020B0304020202020204" charset="0"/>
                <a:cs typeface="Cordia New" panose="020B0304020202020204" charset="0"/>
                <a:sym typeface="+mn-ea"/>
              </a:rPr>
              <a:t>เพราะความสามารถในการให้อภัยนั้น ผู้เชื่อเหล่านี้จะไม่เกลียดใคร ซึ่งช่วยรักษา </a:t>
            </a:r>
            <a:r>
              <a:rPr lang="en-US" altLang="en-US" sz="3600">
                <a:latin typeface="Cordia New" panose="020B0304020202020204" charset="0"/>
                <a:cs typeface="Cordia New" panose="020B0304020202020204" charset="0"/>
                <a:sym typeface="+mn-ea"/>
              </a:rPr>
              <a:t>R.M.A. (Relaxed Mental Attitude </a:t>
            </a:r>
            <a:r>
              <a:rPr lang="th-TH" altLang="en-US" sz="3600">
                <a:latin typeface="Cordia New" panose="020B0304020202020204" charset="0"/>
                <a:cs typeface="Cordia New" panose="020B0304020202020204" charset="0"/>
                <a:sym typeface="+mn-ea"/>
              </a:rPr>
              <a:t>ความสงบสุขภายในจิตใจ) </a:t>
            </a:r>
            <a:endParaRPr lang="th-TH" altLang="en-US" sz="3600">
              <a:latin typeface="Cordia New" panose="020B0304020202020204" charset="0"/>
              <a:cs typeface="Cordia New" panose="020B0304020202020204" charset="0"/>
              <a:sym typeface="+mn-ea"/>
            </a:endParaRPr>
          </a:p>
        </p:txBody>
      </p:sp>
      <p:sp>
        <p:nvSpPr>
          <p:cNvPr id="4" name="Slide Number Placeholder 3"/>
          <p:cNvSpPr>
            <a:spLocks noGrp="1"/>
          </p:cNvSpPr>
          <p:nvPr>
            <p:ph type="sldNum" sz="quarter" idx="12"/>
          </p:nvPr>
        </p:nvSpPr>
        <p:spPr/>
        <p:txBody>
          <a:bodyPr/>
          <a:p>
            <a:fld id="{F3A2C475-7175-485E-B996-E7F821FA9835}" type="slidenum">
              <a:rPr lang="en-US" smtClean="0"/>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75640" y="948055"/>
            <a:ext cx="11317605" cy="5229225"/>
          </a:xfrm>
        </p:spPr>
        <p:txBody>
          <a:bodyPr>
            <a:noAutofit/>
          </a:bodyPr>
          <a:p>
            <a:pPr marL="0" indent="0">
              <a:buNone/>
            </a:pPr>
            <a:r>
              <a:rPr lang="en-US" altLang="en-US" sz="4000" b="1">
                <a:latin typeface="Cordia New" panose="020B0304020202020204" charset="0"/>
                <a:cs typeface="Cordia New" panose="020B0304020202020204" charset="0"/>
              </a:rPr>
              <a:t>5. </a:t>
            </a:r>
            <a:r>
              <a:rPr lang="th-TH" altLang="en-US" sz="4000" b="1">
                <a:latin typeface="Cordia New" panose="020B0304020202020204" charset="0"/>
                <a:cs typeface="Cordia New" panose="020B0304020202020204" charset="0"/>
              </a:rPr>
              <a:t>การปรับความคิดให้ตรงกับหลักคำสอนพระคัมภีร์</a:t>
            </a:r>
            <a:r>
              <a:rPr lang="en-US" altLang="en-US" sz="4000" b="1">
                <a:latin typeface="Cordia New" panose="020B0304020202020204" charset="0"/>
                <a:cs typeface="Cordia New" panose="020B0304020202020204" charset="0"/>
              </a:rPr>
              <a:t> </a:t>
            </a:r>
            <a:endParaRPr lang="en-US" altLang="en-US" sz="4000" b="1">
              <a:latin typeface="Cordia New" panose="020B0304020202020204" charset="0"/>
              <a:cs typeface="Cordia New" panose="020B0304020202020204" charset="0"/>
            </a:endParaRPr>
          </a:p>
          <a:p>
            <a:pPr marL="0" indent="0">
              <a:buNone/>
            </a:pPr>
            <a:r>
              <a:rPr lang="en-US" altLang="en-US" sz="4000" b="1">
                <a:latin typeface="Cordia New" panose="020B0304020202020204" charset="0"/>
                <a:cs typeface="Cordia New" panose="020B0304020202020204" charset="0"/>
              </a:rPr>
              <a:t>(DOCTRINAL ORIENTATION)</a:t>
            </a:r>
            <a:endParaRPr lang="en-US" altLang="en-US" sz="4000" b="1">
              <a:latin typeface="Cordia New" panose="020B0304020202020204" charset="0"/>
              <a:cs typeface="Cordia New" panose="020B0304020202020204" charset="0"/>
            </a:endParaRPr>
          </a:p>
          <a:p>
            <a:pPr marL="0" indent="0">
              <a:buNone/>
            </a:pPr>
            <a:r>
              <a:rPr lang="en-US" altLang="en-US" sz="4000" b="1">
                <a:latin typeface="Cordia New" panose="020B0304020202020204" charset="0"/>
                <a:cs typeface="Cordia New" panose="020B0304020202020204" charset="0"/>
              </a:rPr>
              <a:t>“</a:t>
            </a:r>
            <a:r>
              <a:rPr lang="th-TH" altLang="en-US" sz="4000" b="1">
                <a:latin typeface="Cordia New" panose="020B0304020202020204" charset="0"/>
                <a:cs typeface="Cordia New" panose="020B0304020202020204" charset="0"/>
              </a:rPr>
              <a:t>เพราะดังที่เขาคิดในจิตใจของเขา</a:t>
            </a:r>
            <a:r>
              <a:rPr lang="en-US" altLang="en-US" sz="4000" b="1">
                <a:latin typeface="Cordia New" panose="020B0304020202020204" charset="0"/>
                <a:cs typeface="Cordia New" panose="020B0304020202020204" charset="0"/>
              </a:rPr>
              <a:t> </a:t>
            </a:r>
            <a:r>
              <a:rPr lang="th-TH" altLang="en-US" sz="4000" b="1">
                <a:latin typeface="Cordia New" panose="020B0304020202020204" charset="0"/>
                <a:cs typeface="Cordia New" panose="020B0304020202020204" charset="0"/>
              </a:rPr>
              <a:t>เขาจึงเป็นเช่นนั้น</a:t>
            </a:r>
            <a:r>
              <a:rPr lang="en-US" altLang="en-US" sz="4000" b="1">
                <a:latin typeface="Cordia New" panose="020B0304020202020204" charset="0"/>
                <a:cs typeface="Cordia New" panose="020B0304020202020204" charset="0"/>
              </a:rPr>
              <a:t>” (</a:t>
            </a:r>
            <a:r>
              <a:rPr lang="th-TH" altLang="en-US" sz="4000" b="1">
                <a:latin typeface="Cordia New" panose="020B0304020202020204" charset="0"/>
                <a:cs typeface="Cordia New" panose="020B0304020202020204" charset="0"/>
              </a:rPr>
              <a:t>สุภาษิต</a:t>
            </a:r>
            <a:r>
              <a:rPr lang="en-US" altLang="en-US" sz="4000" b="1">
                <a:latin typeface="Cordia New" panose="020B0304020202020204" charset="0"/>
                <a:cs typeface="Cordia New" panose="020B0304020202020204" charset="0"/>
              </a:rPr>
              <a:t> 23:7</a:t>
            </a:r>
            <a:r>
              <a:rPr lang="th-TH" altLang="en-US" sz="4000" b="1">
                <a:latin typeface="Cordia New" panose="020B0304020202020204" charset="0"/>
                <a:cs typeface="Cordia New" panose="020B0304020202020204" charset="0"/>
              </a:rPr>
              <a:t>ก</a:t>
            </a:r>
            <a:r>
              <a:rPr lang="en-US" altLang="en-US" sz="4000" b="1">
                <a:latin typeface="Cordia New" panose="020B0304020202020204" charset="0"/>
                <a:cs typeface="Cordia New" panose="020B0304020202020204" charset="0"/>
              </a:rPr>
              <a:t>) </a:t>
            </a:r>
            <a:endParaRPr lang="en-US" altLang="en-US" sz="4000" b="1">
              <a:latin typeface="Cordia New" panose="020B0304020202020204" charset="0"/>
              <a:cs typeface="Cordia New" panose="020B0304020202020204" charset="0"/>
            </a:endParaRPr>
          </a:p>
          <a:p>
            <a:pPr marL="0" indent="0">
              <a:buNone/>
            </a:pPr>
            <a:r>
              <a:rPr lang="th-TH" altLang="en-US" sz="4000" b="1">
                <a:latin typeface="Cordia New" panose="020B0304020202020204" charset="0"/>
                <a:cs typeface="Cordia New" panose="020B0304020202020204" charset="0"/>
              </a:rPr>
              <a:t>ชีวิตฝ่ายวิญญาณคือการคิดด้วยมุมมองของพระเจ้า</a:t>
            </a:r>
            <a:r>
              <a:rPr lang="en-US" altLang="en-US" sz="4000" b="1">
                <a:latin typeface="Cordia New" panose="020B0304020202020204" charset="0"/>
                <a:cs typeface="Cordia New" panose="020B0304020202020204" charset="0"/>
              </a:rPr>
              <a:t> </a:t>
            </a:r>
            <a:r>
              <a:rPr lang="th-TH" altLang="en-US" sz="4000" b="1">
                <a:latin typeface="Cordia New" panose="020B0304020202020204" charset="0"/>
                <a:cs typeface="Cordia New" panose="020B0304020202020204" charset="0"/>
              </a:rPr>
              <a:t>และการที่คุณได้ประยุกต์ความคิดนั้นต่อสถานการณ์ต่างๆของคุณ</a:t>
            </a:r>
            <a:r>
              <a:rPr lang="en-US" altLang="en-US" sz="4000" b="1">
                <a:latin typeface="Cordia New" panose="020B0304020202020204" charset="0"/>
                <a:cs typeface="Cordia New" panose="020B0304020202020204" charset="0"/>
              </a:rPr>
              <a:t> </a:t>
            </a:r>
            <a:r>
              <a:rPr lang="th-TH" altLang="en-US" sz="4000" b="1">
                <a:latin typeface="Cordia New" panose="020B0304020202020204" charset="0"/>
                <a:cs typeface="Cordia New" panose="020B0304020202020204" charset="0"/>
              </a:rPr>
              <a:t>เมื่อคุณได้คิดด้วยหลักคำสอนพระคัมภีร์ที่คุณได้สะสมไว้ในจิตใจของคุณ</a:t>
            </a:r>
            <a:r>
              <a:rPr lang="en-US" altLang="en-US" sz="4000" b="1">
                <a:latin typeface="Cordia New" panose="020B0304020202020204" charset="0"/>
                <a:cs typeface="Cordia New" panose="020B0304020202020204" charset="0"/>
              </a:rPr>
              <a:t> </a:t>
            </a:r>
            <a:r>
              <a:rPr lang="th-TH" altLang="en-US" sz="4000" b="1">
                <a:latin typeface="Cordia New" panose="020B0304020202020204" charset="0"/>
                <a:cs typeface="Cordia New" panose="020B0304020202020204" charset="0"/>
              </a:rPr>
              <a:t>และพร้อมที่จะรับการประยุกต์นำมาใช้</a:t>
            </a:r>
            <a:r>
              <a:rPr lang="en-US" altLang="en-US" sz="4000" b="1">
                <a:latin typeface="Cordia New" panose="020B0304020202020204" charset="0"/>
                <a:cs typeface="Cordia New" panose="020B0304020202020204" charset="0"/>
              </a:rPr>
              <a:t> (metabolized doctrine) </a:t>
            </a:r>
            <a:r>
              <a:rPr lang="th-TH" altLang="en-US" sz="4000" b="1">
                <a:latin typeface="Cordia New" panose="020B0304020202020204" charset="0"/>
                <a:cs typeface="Cordia New" panose="020B0304020202020204" charset="0"/>
              </a:rPr>
              <a:t>คุณจึงได้ปฏิบัติชีวิตด้วย</a:t>
            </a:r>
            <a:r>
              <a:rPr lang="en-US" altLang="en-US" sz="4000" b="1">
                <a:latin typeface="Cordia New" panose="020B0304020202020204" charset="0"/>
                <a:cs typeface="Cordia New" panose="020B0304020202020204" charset="0"/>
              </a:rPr>
              <a:t> “</a:t>
            </a:r>
            <a:r>
              <a:rPr lang="th-TH" altLang="en-US" sz="4000" b="1">
                <a:latin typeface="Cordia New" panose="020B0304020202020204" charset="0"/>
                <a:cs typeface="Cordia New" panose="020B0304020202020204" charset="0"/>
              </a:rPr>
              <a:t>จิตใจของพระคริสต์</a:t>
            </a:r>
            <a:r>
              <a:rPr lang="en-US" altLang="en-US" sz="4000" b="1">
                <a:latin typeface="Cordia New" panose="020B0304020202020204" charset="0"/>
                <a:cs typeface="Cordia New" panose="020B0304020202020204" charset="0"/>
              </a:rPr>
              <a:t>” </a:t>
            </a:r>
            <a:r>
              <a:rPr lang="th-TH" altLang="en-US" sz="4000" b="1">
                <a:latin typeface="Cordia New" panose="020B0304020202020204" charset="0"/>
                <a:cs typeface="Cordia New" panose="020B0304020202020204" charset="0"/>
              </a:rPr>
              <a:t>ซึ่งเป็นแหล่งแห่งสติปัญญาที่แท้จริงและสูงสุด</a:t>
            </a:r>
            <a:r>
              <a:rPr lang="en-US" altLang="en-US" sz="4000" b="1">
                <a:latin typeface="Cordia New" panose="020B0304020202020204" charset="0"/>
                <a:cs typeface="Cordia New" panose="020B0304020202020204" charset="0"/>
              </a:rPr>
              <a:t> (1 </a:t>
            </a:r>
            <a:r>
              <a:rPr lang="th-TH" altLang="en-US" sz="4000" b="1">
                <a:latin typeface="Cordia New" panose="020B0304020202020204" charset="0"/>
                <a:cs typeface="Cordia New" panose="020B0304020202020204" charset="0"/>
              </a:rPr>
              <a:t>คร.</a:t>
            </a:r>
            <a:r>
              <a:rPr lang="en-US" altLang="en-US" sz="4000" b="1">
                <a:latin typeface="Cordia New" panose="020B0304020202020204" charset="0"/>
                <a:cs typeface="Cordia New" panose="020B0304020202020204" charset="0"/>
              </a:rPr>
              <a:t> 2:16)</a:t>
            </a:r>
            <a:endParaRPr lang="en-US" altLang="en-US" sz="4000" b="1">
              <a:latin typeface="Cordia New" panose="020B0304020202020204" charset="0"/>
              <a:cs typeface="Cordia New" panose="020B0304020202020204" charset="0"/>
            </a:endParaRPr>
          </a:p>
          <a:p>
            <a:pPr marL="0" indent="0">
              <a:buNone/>
            </a:pPr>
            <a:endParaRPr lang="en-US" altLang="en-US" sz="4000" b="1">
              <a:latin typeface="Cordia New" panose="020B0304020202020204" charset="0"/>
              <a:cs typeface="Cordia New" panose="020B03040202020202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descr="1"/>
          <p:cNvPicPr>
            <a:picLocks noChangeAspect="1"/>
          </p:cNvPicPr>
          <p:nvPr>
            <p:ph idx="1"/>
          </p:nvPr>
        </p:nvPicPr>
        <p:blipFill>
          <a:blip r:embed="rId1"/>
          <a:srcRect t="6" b="-227"/>
          <a:stretch>
            <a:fillRect/>
          </a:stretch>
        </p:blipFill>
        <p:spPr>
          <a:xfrm>
            <a:off x="589280" y="365125"/>
            <a:ext cx="11390630" cy="591502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1"/>
          <p:cNvPicPr>
            <a:picLocks noChangeAspect="1"/>
          </p:cNvPicPr>
          <p:nvPr>
            <p:ph idx="1"/>
          </p:nvPr>
        </p:nvPicPr>
        <p:blipFill>
          <a:blip r:embed="rId1"/>
          <a:srcRect t="-698" b="109"/>
          <a:stretch>
            <a:fillRect/>
          </a:stretch>
        </p:blipFill>
        <p:spPr>
          <a:xfrm>
            <a:off x="186055" y="400050"/>
            <a:ext cx="11820525" cy="578485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810260"/>
            <a:ext cx="10515600" cy="5367020"/>
          </a:xfrm>
        </p:spPr>
        <p:txBody>
          <a:bodyPr>
            <a:noAutofit/>
          </a:bodyPr>
          <a:p>
            <a:pPr marL="0" indent="0">
              <a:buNone/>
            </a:pPr>
            <a:r>
              <a:rPr lang="th-TH" altLang="en-US" sz="4000" b="1">
                <a:latin typeface="Cordia New" panose="020B0304020202020204" charset="0"/>
                <a:cs typeface="Cordia New" panose="020B0304020202020204" charset="0"/>
              </a:rPr>
              <a:t>6. การรู้จักเป้าหมายของชีวิต</a:t>
            </a:r>
            <a:r>
              <a:rPr lang="en-US" altLang="en-US" sz="4000" b="1">
                <a:latin typeface="Cordia New" panose="020B0304020202020204" charset="0"/>
                <a:cs typeface="Cordia New" panose="020B0304020202020204" charset="0"/>
              </a:rPr>
              <a:t> (A PERSONAL SENSE OF DESTINY) </a:t>
            </a:r>
            <a:endParaRPr lang="en-US" altLang="en-US" sz="4000" b="1">
              <a:latin typeface="Cordia New" panose="020B0304020202020204" charset="0"/>
              <a:cs typeface="Cordia New" panose="020B0304020202020204" charset="0"/>
            </a:endParaRPr>
          </a:p>
          <a:p>
            <a:pPr marL="0" indent="0">
              <a:buNone/>
            </a:pPr>
            <a:endParaRPr lang="th-TH" altLang="en-US" sz="4000">
              <a:latin typeface="Cordia New" panose="020B0304020202020204" charset="0"/>
              <a:cs typeface="Cordia New" panose="020B0304020202020204" charset="0"/>
            </a:endParaRPr>
          </a:p>
          <a:p>
            <a:pPr marL="0" indent="0">
              <a:buNone/>
            </a:pPr>
            <a:r>
              <a:rPr lang="th-TH" altLang="en-US" sz="4000">
                <a:latin typeface="Cordia New" panose="020B0304020202020204" charset="0"/>
                <a:cs typeface="Cordia New" panose="020B0304020202020204" charset="0"/>
              </a:rPr>
              <a:t>ด้วยความมั่นใจจากหลักคำสอนพระคัมภีร์ภายในจิตใจ</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คุณเริ่มที่จะมีชีวิตที่เล็งถึงอนาคตอันนิรันดร์บนสวรรค์</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การเห็นคุณค่ากับตนเองได้สร้างขึ้นมาจากฐานะที่คุณมีอยู่ในพระเยซูคริสต์</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เพราะคุณได้เข้าส่วนในทุกสิ่งที่พระคริสต์ทรงมีและทรงเป็น</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เช่น</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ความชอบธรรมของพระองค์</a:t>
            </a:r>
            <a:r>
              <a:rPr lang="en-US" altLang="en-US" sz="4000">
                <a:latin typeface="Cordia New" panose="020B0304020202020204" charset="0"/>
                <a:cs typeface="Cordia New" panose="020B0304020202020204" charset="0"/>
              </a:rPr>
              <a:t> (2 </a:t>
            </a:r>
            <a:r>
              <a:rPr lang="th-TH" altLang="en-US" sz="4000">
                <a:latin typeface="Cordia New" panose="020B0304020202020204" charset="0"/>
                <a:cs typeface="Cordia New" panose="020B0304020202020204" charset="0"/>
              </a:rPr>
              <a:t>โครินธ์</a:t>
            </a:r>
            <a:r>
              <a:rPr lang="en-US" altLang="en-US" sz="4000">
                <a:latin typeface="Cordia New" panose="020B0304020202020204" charset="0"/>
                <a:cs typeface="Cordia New" panose="020B0304020202020204" charset="0"/>
              </a:rPr>
              <a:t> 5:21) </a:t>
            </a:r>
            <a:r>
              <a:rPr lang="th-TH" altLang="en-US" sz="4000">
                <a:latin typeface="Cordia New" panose="020B0304020202020204" charset="0"/>
                <a:cs typeface="Cordia New" panose="020B0304020202020204" charset="0"/>
              </a:rPr>
              <a:t>ความเป็นบุตรของพระเจ้า</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กาลาเทีย</a:t>
            </a:r>
            <a:r>
              <a:rPr lang="en-US" altLang="en-US" sz="4000">
                <a:latin typeface="Cordia New" panose="020B0304020202020204" charset="0"/>
                <a:cs typeface="Cordia New" panose="020B0304020202020204" charset="0"/>
              </a:rPr>
              <a:t> 3:26) </a:t>
            </a:r>
            <a:r>
              <a:rPr lang="th-TH" altLang="en-US" sz="4000">
                <a:latin typeface="Cordia New" panose="020B0304020202020204" charset="0"/>
                <a:cs typeface="Cordia New" panose="020B0304020202020204" charset="0"/>
              </a:rPr>
              <a:t>การเป็นปุโรหิตของพระองค์</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ฮีบรู</a:t>
            </a:r>
            <a:r>
              <a:rPr lang="en-US" altLang="en-US" sz="4000">
                <a:latin typeface="Cordia New" panose="020B0304020202020204" charset="0"/>
                <a:cs typeface="Cordia New" panose="020B0304020202020204" charset="0"/>
              </a:rPr>
              <a:t> 10:10-14) </a:t>
            </a:r>
            <a:r>
              <a:rPr lang="th-TH" altLang="en-US" sz="4000">
                <a:latin typeface="Cordia New" panose="020B0304020202020204" charset="0"/>
                <a:cs typeface="Cordia New" panose="020B0304020202020204" charset="0"/>
              </a:rPr>
              <a:t>การทรงเป็นกษัตริย์ของพระองค์</a:t>
            </a:r>
            <a:r>
              <a:rPr lang="en-US" altLang="en-US" sz="4000">
                <a:latin typeface="Cordia New" panose="020B0304020202020204" charset="0"/>
                <a:cs typeface="Cordia New" panose="020B0304020202020204" charset="0"/>
              </a:rPr>
              <a:t> (2 </a:t>
            </a:r>
            <a:r>
              <a:rPr lang="th-TH" altLang="en-US" sz="4000">
                <a:latin typeface="Cordia New" panose="020B0304020202020204" charset="0"/>
                <a:cs typeface="Cordia New" panose="020B0304020202020204" charset="0"/>
              </a:rPr>
              <a:t>ทิโมธี</a:t>
            </a:r>
            <a:r>
              <a:rPr lang="en-US" altLang="en-US" sz="4000">
                <a:latin typeface="Cordia New" panose="020B0304020202020204" charset="0"/>
                <a:cs typeface="Cordia New" panose="020B0304020202020204" charset="0"/>
              </a:rPr>
              <a:t> 2:11-12) </a:t>
            </a:r>
            <a:r>
              <a:rPr lang="th-TH" altLang="en-US" sz="4000">
                <a:latin typeface="Cordia New" panose="020B0304020202020204" charset="0"/>
                <a:cs typeface="Cordia New" panose="020B0304020202020204" charset="0"/>
              </a:rPr>
              <a:t>และอนาคตของพระองค์</a:t>
            </a:r>
            <a:r>
              <a:rPr lang="en-US" altLang="en-US" sz="4000">
                <a:latin typeface="Cordia New" panose="020B0304020202020204" charset="0"/>
                <a:cs typeface="Cordia New" panose="020B0304020202020204" charset="0"/>
              </a:rPr>
              <a:t> (</a:t>
            </a:r>
            <a:r>
              <a:rPr lang="th-TH" altLang="en-US" sz="4000">
                <a:latin typeface="Cordia New" panose="020B0304020202020204" charset="0"/>
                <a:cs typeface="Cordia New" panose="020B0304020202020204" charset="0"/>
              </a:rPr>
              <a:t>โรม</a:t>
            </a:r>
            <a:r>
              <a:rPr lang="en-US" altLang="en-US" sz="4000">
                <a:latin typeface="Cordia New" panose="020B0304020202020204" charset="0"/>
                <a:cs typeface="Cordia New" panose="020B0304020202020204" charset="0"/>
              </a:rPr>
              <a:t> 8:30)</a:t>
            </a:r>
            <a:endParaRPr lang="en-US" altLang="en-US" sz="4000">
              <a:latin typeface="Cordia New" panose="020B0304020202020204" charset="0"/>
              <a:cs typeface="Cordia New" panose="020B03040202020202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530225"/>
            <a:ext cx="10515600" cy="4351338"/>
          </a:xfrm>
        </p:spPr>
        <p:txBody>
          <a:bodyPr>
            <a:noAutofit/>
          </a:bodyPr>
          <a:p>
            <a:endParaRPr lang="th-TH" altLang="en-US" sz="4000">
              <a:latin typeface="Cordia New" panose="020B0304020202020204" charset="0"/>
              <a:cs typeface="Cordia New" panose="020B0304020202020204" charset="0"/>
            </a:endParaRPr>
          </a:p>
          <a:p>
            <a:r>
              <a:rPr lang="en-US" altLang="en-US" sz="5000">
                <a:latin typeface="Cordia New" panose="020B0304020202020204" charset="0"/>
                <a:cs typeface="Cordia New" panose="020B0304020202020204" charset="0"/>
              </a:rPr>
              <a:t> </a:t>
            </a:r>
            <a:r>
              <a:rPr lang="th-TH" altLang="en-US" sz="5000">
                <a:latin typeface="Cordia New" panose="020B0304020202020204" charset="0"/>
                <a:cs typeface="Cordia New" panose="020B0304020202020204" charset="0"/>
              </a:rPr>
              <a:t>จากการรู้จักเป้าหมายชีวิตของคุณ (มั่นใจว่ามาทางถูกแล้ว)</a:t>
            </a:r>
            <a:r>
              <a:rPr lang="en-US" altLang="en-US" sz="5000">
                <a:latin typeface="Cordia New" panose="020B0304020202020204" charset="0"/>
                <a:cs typeface="Cordia New" panose="020B0304020202020204" charset="0"/>
              </a:rPr>
              <a:t> </a:t>
            </a:r>
            <a:r>
              <a:rPr lang="th-TH" altLang="en-US" sz="5000">
                <a:latin typeface="Cordia New" panose="020B0304020202020204" charset="0"/>
                <a:cs typeface="Cordia New" panose="020B0304020202020204" charset="0"/>
              </a:rPr>
              <a:t>คุณจึงจะสามารถพัฒนาความสุขและความมั่นใจในชีวิตฝ่ายวิญญาณของตน</a:t>
            </a:r>
            <a:r>
              <a:rPr lang="en-US" altLang="en-US" sz="5000">
                <a:latin typeface="Cordia New" panose="020B0304020202020204" charset="0"/>
                <a:cs typeface="Cordia New" panose="020B0304020202020204" charset="0"/>
              </a:rPr>
              <a:t> (spiritual self esteem) </a:t>
            </a:r>
            <a:r>
              <a:rPr lang="th-TH" altLang="en-US" sz="5000">
                <a:latin typeface="Cordia New" panose="020B0304020202020204" charset="0"/>
                <a:cs typeface="Cordia New" panose="020B0304020202020204" charset="0"/>
              </a:rPr>
              <a:t>และพัฒนา ความเป็นอิสระจากระบบโลก (</a:t>
            </a:r>
            <a:r>
              <a:rPr lang="en-US" altLang="en-US" sz="5000">
                <a:latin typeface="Cordia New" panose="020B0304020202020204" charset="0"/>
                <a:cs typeface="Cordia New" panose="020B0304020202020204" charset="0"/>
              </a:rPr>
              <a:t>spiritual autonomy) </a:t>
            </a:r>
            <a:r>
              <a:rPr lang="th-TH" altLang="en-US" sz="5000">
                <a:latin typeface="Cordia New" panose="020B0304020202020204" charset="0"/>
                <a:cs typeface="Cordia New" panose="020B0304020202020204" charset="0"/>
              </a:rPr>
              <a:t>ซึ่งเป็นขั้นตอนฝ่ายวิญญาณที่คุณสามารถเผชิญและแก้ไขปัญหาของคุณจากหลักคำสอนพระคัมภีร์โดยไม่ต้องขอคำปรึกษาและการชี้แนะจากผู้อื่น</a:t>
            </a:r>
            <a:r>
              <a:rPr lang="en-US" altLang="en-US" sz="5000">
                <a:latin typeface="Cordia New" panose="020B0304020202020204" charset="0"/>
                <a:cs typeface="Cordia New" panose="020B0304020202020204" charset="0"/>
              </a:rPr>
              <a:t> </a:t>
            </a:r>
            <a:endParaRPr lang="en-US" altLang="en-US" sz="5000">
              <a:latin typeface="Cordia New" panose="020B0304020202020204" charset="0"/>
              <a:cs typeface="Cordia New" panose="020B030402020202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CreationOfProblemSolvingDevices"/>
          <p:cNvPicPr>
            <a:picLocks noChangeAspect="1"/>
          </p:cNvPicPr>
          <p:nvPr>
            <p:ph idx="1"/>
          </p:nvPr>
        </p:nvPicPr>
        <p:blipFill>
          <a:blip r:embed="rId1"/>
          <a:srcRect t="-2483" b="6233"/>
          <a:stretch>
            <a:fillRect/>
          </a:stretch>
        </p:blipFill>
        <p:spPr>
          <a:xfrm>
            <a:off x="2959100" y="0"/>
            <a:ext cx="6750685" cy="681926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10 Problem Solving Devices gauge diagram THAI"/>
          <p:cNvPicPr>
            <a:picLocks noChangeAspect="1"/>
          </p:cNvPicPr>
          <p:nvPr>
            <p:ph idx="1"/>
          </p:nvPr>
        </p:nvPicPr>
        <p:blipFill>
          <a:blip r:embed="rId1"/>
          <a:srcRect t="495" b="-1316"/>
          <a:stretch>
            <a:fillRect/>
          </a:stretch>
        </p:blipFill>
        <p:spPr>
          <a:xfrm>
            <a:off x="1790065" y="178435"/>
            <a:ext cx="8644255" cy="653669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15645" y="734060"/>
            <a:ext cx="10515600" cy="1325563"/>
          </a:xfrm>
        </p:spPr>
        <p:txBody>
          <a:bodyPr>
            <a:normAutofit fontScale="90000"/>
          </a:bodyPr>
          <a:p>
            <a:r>
              <a:rPr lang="en-US" altLang="en-US">
                <a:latin typeface="Cordia New" panose="020B0304020202020204" charset="0"/>
                <a:cs typeface="Cordia New" panose="020B0304020202020204" charset="0"/>
                <a:sym typeface="+mn-ea"/>
              </a:rPr>
              <a:t>4. </a:t>
            </a:r>
            <a:r>
              <a:rPr lang="th-TH" altLang="en-US">
                <a:latin typeface="Cordia New" panose="020B0304020202020204" charset="0"/>
                <a:cs typeface="Cordia New" panose="020B0304020202020204" charset="0"/>
                <a:sym typeface="+mn-ea"/>
              </a:rPr>
              <a:t>การเห็นคุณค่าและการสะท้อนพระคุณของพระเจ้า</a:t>
            </a:r>
            <a:br>
              <a:rPr lang="th-TH" altLang="en-US">
                <a:latin typeface="Cordia New" panose="020B0304020202020204" charset="0"/>
                <a:cs typeface="Cordia New" panose="020B0304020202020204" charset="0"/>
                <a:sym typeface="+mn-ea"/>
              </a:rPr>
            </a:br>
            <a:r>
              <a:rPr lang="en-US" altLang="en-US">
                <a:latin typeface="Cordia New" panose="020B0304020202020204" charset="0"/>
                <a:cs typeface="Cordia New" panose="020B0304020202020204" charset="0"/>
                <a:sym typeface="+mn-ea"/>
              </a:rPr>
              <a:t> (GRACE ORIENTATION)</a:t>
            </a:r>
            <a:endParaRPr lang="en-US">
              <a:latin typeface="Cordia New" panose="020B0304020202020204" charset="0"/>
              <a:cs typeface="Cordia New" panose="020B0304020202020204" charset="0"/>
            </a:endParaRPr>
          </a:p>
        </p:txBody>
      </p:sp>
      <p:sp>
        <p:nvSpPr>
          <p:cNvPr id="3" name="Content Placeholder 2"/>
          <p:cNvSpPr>
            <a:spLocks noGrp="1"/>
          </p:cNvSpPr>
          <p:nvPr>
            <p:ph idx="1"/>
          </p:nvPr>
        </p:nvSpPr>
        <p:spPr>
          <a:xfrm>
            <a:off x="838200" y="2506345"/>
            <a:ext cx="10515600" cy="4351338"/>
          </a:xfrm>
        </p:spPr>
        <p:txBody>
          <a:bodyPr>
            <a:normAutofit/>
          </a:bodyPr>
          <a:p>
            <a:pPr marL="0" indent="0">
              <a:lnSpc>
                <a:spcPct val="90000"/>
              </a:lnSpc>
              <a:spcAft>
                <a:spcPts val="0"/>
              </a:spcAft>
              <a:buNone/>
            </a:pPr>
            <a:r>
              <a:rPr lang="th-TH" altLang="en-US" sz="3600"/>
              <a:t>การใช้วิธีการดำเนินชีวิตด้วยความเชื่อทำให้ผู้เชื่อปรับตัวเข้าหาพระคุณของพระเจ้า</a:t>
            </a:r>
            <a:r>
              <a:rPr lang="en-US" altLang="en-US" sz="3600"/>
              <a:t> </a:t>
            </a:r>
            <a:r>
              <a:rPr lang="th-TH" altLang="en-US" sz="3600"/>
              <a:t>เป็นการรับรองว่าคุณจะได้รับการพิจารณา</a:t>
            </a:r>
            <a:r>
              <a:rPr lang="en-US" altLang="en-US" sz="3600"/>
              <a:t> </a:t>
            </a:r>
            <a:r>
              <a:rPr lang="th-TH" altLang="en-US" sz="3600"/>
              <a:t>ความยุติธรรม</a:t>
            </a:r>
            <a:r>
              <a:rPr lang="en-US" altLang="en-US" sz="3600"/>
              <a:t> </a:t>
            </a:r>
            <a:r>
              <a:rPr lang="th-TH" altLang="en-US" sz="3600"/>
              <a:t>และการเอาใจใส่จากศาลสูงสุดแห่งสวรรค์</a:t>
            </a:r>
            <a:r>
              <a:rPr lang="en-US" altLang="en-US" sz="3600"/>
              <a:t> </a:t>
            </a:r>
            <a:endParaRPr lang="en-US" altLang="en-US" sz="3600"/>
          </a:p>
          <a:p>
            <a:pPr marL="0" indent="0">
              <a:lnSpc>
                <a:spcPct val="90000"/>
              </a:lnSpc>
              <a:spcAft>
                <a:spcPts val="0"/>
              </a:spcAft>
              <a:buNone/>
            </a:pPr>
            <a:r>
              <a:rPr lang="th-TH" altLang="en-US" sz="3600"/>
              <a:t>ความเข้าใจในนโยบายพระคุณของพระเจ้าและการสำนึกว่าคุณไม่สมควรที่ได้รับทรัพย์สินอันมากมายที่ได้รับจากพระองค์นั้นเป็นทัศนคติที่สร้างความถ่อมใจ</a:t>
            </a:r>
            <a:r>
              <a:rPr lang="en-US" altLang="en-US" sz="3600"/>
              <a:t>  </a:t>
            </a:r>
            <a:endParaRPr lang="th-TH" altLang="en-US" sz="3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885" y="2614930"/>
            <a:ext cx="8229600" cy="1143000"/>
          </a:xfrm>
        </p:spPr>
        <p:txBody>
          <a:bodyPr>
            <a:normAutofit fontScale="90000"/>
          </a:bodyPr>
          <a:lstStyle/>
          <a:p>
            <a:pPr hangingPunct="0"/>
            <a:r>
              <a:rPr lang="en-US" dirty="0"/>
              <a:t>Grace: Freely Given and Undeserved.</a:t>
            </a:r>
            <a:br>
              <a:rPr lang="en-US" dirty="0"/>
            </a:br>
            <a:r>
              <a:rPr lang="th-TH" dirty="0"/>
              <a:t>พระคุณคือ “ให้ฟรีๆ โดยไม่สมควรได้รับ”</a:t>
            </a:r>
            <a:r>
              <a:rPr lang="en-US" dirty="0"/>
              <a:t> </a:t>
            </a:r>
            <a:br>
              <a:rPr lang="en-US" dirty="0"/>
            </a:br>
            <a:br>
              <a:rPr lang="en-US" dirty="0"/>
            </a:br>
            <a:r>
              <a:rPr lang="en-US" dirty="0"/>
              <a:t>Under grace God does the work and man is only the beneficiary. </a:t>
            </a:r>
            <a:br>
              <a:rPr lang="en-US" dirty="0"/>
            </a:br>
            <a:r>
              <a:rPr lang="th-TH" dirty="0"/>
              <a:t>พระเจ้าทรงกระทำทุกสิ่งให้เรา เราเป็นผู้รับอย่างเดียว</a:t>
            </a:r>
            <a:endParaRPr lang="th-TH" dirty="0"/>
          </a:p>
        </p:txBody>
      </p:sp>
      <p:sp>
        <p:nvSpPr>
          <p:cNvPr id="3" name="Slide Number Placeholder 2"/>
          <p:cNvSpPr>
            <a:spLocks noGrp="1"/>
          </p:cNvSpPr>
          <p:nvPr>
            <p:ph type="sldNum" sz="quarter" idx="12"/>
          </p:nvPr>
        </p:nvSpPr>
        <p:spPr/>
        <p:txBody>
          <a:bodyPr/>
          <a:lstStyle/>
          <a:p>
            <a:fld id="{F3A2C475-7175-485E-B996-E7F821FA9835}" type="slidenum">
              <a:rPr lang="en-US" smtClean="0"/>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598170" y="386715"/>
            <a:ext cx="8229600" cy="619125"/>
          </a:xfrm>
        </p:spPr>
        <p:txBody>
          <a:bodyPr/>
          <a:p>
            <a:r>
              <a:rPr lang="en-US" sz="3000"/>
              <a:t>Grace concepts:</a:t>
            </a:r>
            <a:endParaRPr lang="en-US" sz="3000"/>
          </a:p>
        </p:txBody>
      </p:sp>
      <p:sp>
        <p:nvSpPr>
          <p:cNvPr id="3" name="Content Placeholder 2"/>
          <p:cNvSpPr>
            <a:spLocks noGrp="1"/>
          </p:cNvSpPr>
          <p:nvPr>
            <p:ph idx="1"/>
          </p:nvPr>
        </p:nvSpPr>
        <p:spPr>
          <a:xfrm>
            <a:off x="598170" y="1165860"/>
            <a:ext cx="10755630" cy="4526280"/>
          </a:xfrm>
        </p:spPr>
        <p:txBody>
          <a:bodyPr>
            <a:noAutofit/>
          </a:bodyPr>
          <a:p>
            <a:pPr marL="0" indent="0">
              <a:buNone/>
            </a:pPr>
            <a:r>
              <a:rPr lang="en-US" sz="3200" b="1">
                <a:latin typeface="Cordia New" panose="020B0304020202020204" charset="0"/>
                <a:cs typeface="Cordia New" panose="020B0304020202020204" charset="0"/>
              </a:rPr>
              <a:t>Keep your eyes on the giver, not the gift. </a:t>
            </a:r>
            <a:endParaRPr lang="en-US" sz="3200" b="1">
              <a:latin typeface="Cordia New" panose="020B0304020202020204" charset="0"/>
              <a:cs typeface="Cordia New" panose="020B0304020202020204" charset="0"/>
            </a:endParaRPr>
          </a:p>
          <a:p>
            <a:pPr marL="0" indent="0">
              <a:buNone/>
            </a:pPr>
            <a:r>
              <a:rPr lang="th-TH" sz="3200" b="1">
                <a:latin typeface="Cordia New" panose="020B0304020202020204" charset="0"/>
                <a:cs typeface="Cordia New" panose="020B0304020202020204" charset="0"/>
              </a:rPr>
              <a:t>จงจดจ่อ (ปักใจไว้) ที่ผู้ให้เสมอ ไม่ใช่แก่สิ่งที่อยากได้ หรือสิ่งที่ได้รับแล้ว</a:t>
            </a:r>
            <a:r>
              <a:rPr lang="en-US" altLang="th-TH" sz="3200" b="1">
                <a:latin typeface="Cordia New" panose="020B0304020202020204" charset="0"/>
                <a:cs typeface="Cordia New" panose="020B0304020202020204" charset="0"/>
              </a:rPr>
              <a:t> </a:t>
            </a:r>
            <a:r>
              <a:rPr lang="th-TH" altLang="th-TH" sz="3200" b="1">
                <a:latin typeface="Cordia New" panose="020B0304020202020204" charset="0"/>
                <a:cs typeface="Cordia New" panose="020B0304020202020204" charset="0"/>
              </a:rPr>
              <a:t>(มธ. 6</a:t>
            </a:r>
            <a:r>
              <a:rPr lang="en-US" altLang="th-TH" sz="3200" b="1">
                <a:latin typeface="Cordia New" panose="020B0304020202020204" charset="0"/>
                <a:cs typeface="Cordia New" panose="020B0304020202020204" charset="0"/>
              </a:rPr>
              <a:t>:</a:t>
            </a:r>
            <a:r>
              <a:rPr lang="th-TH" altLang="th-TH" sz="3200" b="1">
                <a:latin typeface="Cordia New" panose="020B0304020202020204" charset="0"/>
                <a:cs typeface="Cordia New" panose="020B0304020202020204" charset="0"/>
              </a:rPr>
              <a:t>21</a:t>
            </a:r>
            <a:r>
              <a:rPr lang="en-US" altLang="th-TH" sz="3200" b="1">
                <a:latin typeface="Cordia New" panose="020B0304020202020204" charset="0"/>
                <a:cs typeface="Cordia New" panose="020B0304020202020204" charset="0"/>
              </a:rPr>
              <a:t>)</a:t>
            </a:r>
            <a:endParaRPr lang="th-TH" altLang="th-TH" sz="3200" b="1">
              <a:latin typeface="Cordia New" panose="020B0304020202020204" charset="0"/>
              <a:cs typeface="Cordia New" panose="020B0304020202020204" charset="0"/>
            </a:endParaRPr>
          </a:p>
          <a:p>
            <a:pPr marL="0" indent="0">
              <a:buNone/>
            </a:pPr>
            <a:endParaRPr lang="en-US" sz="3200" b="1">
              <a:latin typeface="Cordia New" panose="020B0304020202020204" charset="0"/>
              <a:cs typeface="Cordia New" panose="020B0304020202020204" charset="0"/>
            </a:endParaRPr>
          </a:p>
          <a:p>
            <a:pPr marL="0" indent="0">
              <a:buNone/>
            </a:pPr>
            <a:r>
              <a:rPr lang="en-US" sz="3200" b="1">
                <a:latin typeface="Cordia New" panose="020B0304020202020204" charset="0"/>
                <a:cs typeface="Cordia New" panose="020B0304020202020204" charset="0"/>
              </a:rPr>
              <a:t>An arrogant believer can never be grace-oriented, because he believes he himself is the cause of his (pseudo) spiritual growth, blessings, and (psuedo) production</a:t>
            </a:r>
            <a:r>
              <a:rPr lang="th-TH" altLang="en-US" sz="3200" b="1">
                <a:latin typeface="Cordia New" panose="020B0304020202020204" charset="0"/>
                <a:cs typeface="Cordia New" panose="020B0304020202020204" charset="0"/>
              </a:rPr>
              <a:t> </a:t>
            </a:r>
            <a:r>
              <a:rPr lang="en-US" sz="3200" b="1">
                <a:latin typeface="Cordia New" panose="020B0304020202020204" charset="0"/>
                <a:cs typeface="Cordia New" panose="020B0304020202020204" charset="0"/>
              </a:rPr>
              <a:t>. (see: Double column advance). </a:t>
            </a:r>
            <a:endParaRPr lang="en-US" sz="3200" b="1">
              <a:latin typeface="Cordia New" panose="020B0304020202020204" charset="0"/>
              <a:cs typeface="Cordia New" panose="020B0304020202020204" charset="0"/>
            </a:endParaRPr>
          </a:p>
          <a:p>
            <a:pPr marL="0" indent="0">
              <a:buNone/>
            </a:pPr>
            <a:r>
              <a:rPr lang="th-TH" altLang="en-US" sz="3200" b="1">
                <a:latin typeface="Cordia New" panose="020B0304020202020204" charset="0"/>
                <a:cs typeface="Cordia New" panose="020B0304020202020204" charset="0"/>
              </a:rPr>
              <a:t>ผู้เชื่อที่เย่อหยิ่งไม่สามารถดำเนินชีวิตตามพระคุณ เพราะเขาต้องคิดเสมอว่าการเติบโตขึ้น (แบบปลอม), พระพรที่ได้รับ, และการเกิดผล (แบบปลอม) เป็นเพราะความดีและความพยายามของเขาเอง </a:t>
            </a:r>
            <a:endParaRPr lang="en-US" sz="3200" b="1">
              <a:latin typeface="Cordia New" panose="020B0304020202020204" charset="0"/>
              <a:cs typeface="Cordia New" panose="020B0304020202020204" charset="0"/>
            </a:endParaRPr>
          </a:p>
          <a:p>
            <a:endParaRPr lang="th-TH" sz="3200" b="1">
              <a:latin typeface="Cordia New" panose="020B0304020202020204" charset="0"/>
              <a:cs typeface="Cordia New" panose="020B0304020202020204" charset="0"/>
            </a:endParaRPr>
          </a:p>
        </p:txBody>
      </p:sp>
      <p:sp>
        <p:nvSpPr>
          <p:cNvPr id="4" name="Slide Number Placeholder 3"/>
          <p:cNvSpPr>
            <a:spLocks noGrp="1"/>
          </p:cNvSpPr>
          <p:nvPr>
            <p:ph type="sldNum" sz="quarter" idx="12"/>
          </p:nvPr>
        </p:nvSpPr>
        <p:spPr/>
        <p:txBody>
          <a:bodyPr/>
          <a:p>
            <a:fld id="{F3A2C475-7175-485E-B996-E7F821FA9835}" type="slidenum">
              <a:rPr lang="en-US" smtClean="0"/>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a:spLocks noGrp="1"/>
          </p:cNvSpPr>
          <p:nvPr>
            <p:ph type="sldNum" sz="quarter" idx="12"/>
          </p:nvPr>
        </p:nvSpPr>
        <p:spPr/>
        <p:txBody>
          <a:bodyPr/>
          <a:p>
            <a:fld id="{F3A2C475-7175-485E-B996-E7F821FA9835}" type="slidenum">
              <a:rPr lang="en-US" smtClean="0"/>
            </a:fld>
            <a:endParaRPr lang="en-US"/>
          </a:p>
        </p:txBody>
      </p:sp>
      <p:pic>
        <p:nvPicPr>
          <p:cNvPr id="5" name="Content Placeholder 4" descr="55"/>
          <p:cNvPicPr>
            <a:picLocks noChangeAspect="1"/>
          </p:cNvPicPr>
          <p:nvPr>
            <p:ph sz="half" idx="2"/>
          </p:nvPr>
        </p:nvPicPr>
        <p:blipFill>
          <a:blip r:embed="rId1"/>
          <a:srcRect l="-449" t="-25536" r="134"/>
          <a:stretch>
            <a:fillRect/>
          </a:stretch>
        </p:blipFill>
        <p:spPr>
          <a:xfrm>
            <a:off x="390525" y="-1083945"/>
            <a:ext cx="11429365" cy="751395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Content Placeholder 8"/>
          <p:cNvPicPr/>
          <p:nvPr>
            <p:ph sz="half" idx="1"/>
          </p:nvPr>
        </p:nvPicPr>
        <p:blipFill>
          <a:blip r:embed="rId1">
            <a:extLst>
              <a:ext uri="{96DAC541-7B7A-43D3-8B79-37D633B846F1}">
                <asvg:svgBlip xmlns:asvg="http://schemas.microsoft.com/office/drawing/2016/SVG/main" r:embed="rId2"/>
              </a:ext>
            </a:extLst>
          </a:blip>
          <a:srcRect t="8009" b="8009"/>
          <a:stretch>
            <a:fillRect/>
          </a:stretch>
        </p:blipFill>
        <p:spPr>
          <a:xfrm>
            <a:off x="838200" y="1825625"/>
            <a:ext cx="5181600" cy="4351655"/>
          </a:xfrm>
        </p:spPr>
      </p:pic>
      <p:pic>
        <p:nvPicPr>
          <p:cNvPr id="11" name="Content Placeholder 10" descr="1705542020898"/>
          <p:cNvPicPr>
            <a:picLocks noChangeAspect="1"/>
          </p:cNvPicPr>
          <p:nvPr>
            <p:ph sz="half" idx="2"/>
          </p:nvPr>
        </p:nvPicPr>
        <p:blipFill>
          <a:blip r:embed="rId3"/>
          <a:srcRect l="15979" r="15979"/>
          <a:stretch>
            <a:fillRect/>
          </a:stretch>
        </p:blipFill>
        <p:spPr>
          <a:xfrm>
            <a:off x="1694815" y="365125"/>
            <a:ext cx="8561070" cy="597154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sp>
        <p:nvSpPr>
          <p:cNvPr id="7" name="Text Placeholder 6"/>
          <p:cNvSpPr>
            <a:spLocks noGrp="1"/>
          </p:cNvSpPr>
          <p:nvPr>
            <p:ph type="body" sz="half" idx="2"/>
          </p:nvPr>
        </p:nvSpPr>
        <p:spPr/>
        <p:txBody>
          <a:bodyPr/>
          <a:p>
            <a:endParaRPr lang="en-US"/>
          </a:p>
        </p:txBody>
      </p:sp>
      <p:pic>
        <p:nvPicPr>
          <p:cNvPr id="5" name="Picture Placeholder 4" descr="1"/>
          <p:cNvPicPr>
            <a:picLocks noChangeAspect="1"/>
          </p:cNvPicPr>
          <p:nvPr>
            <p:ph type="pic" idx="1"/>
          </p:nvPr>
        </p:nvPicPr>
        <p:blipFill>
          <a:blip r:embed="rId1"/>
          <a:srcRect l="-805" t="-1772" r="-874" b="1772"/>
          <a:stretch>
            <a:fillRect/>
          </a:stretch>
        </p:blipFill>
        <p:spPr>
          <a:xfrm>
            <a:off x="228600" y="457200"/>
            <a:ext cx="11696700" cy="5556250"/>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3857</Words>
  <Application>WPS Presentation</Application>
  <PresentationFormat>Widescreen</PresentationFormat>
  <Paragraphs>62</Paragraphs>
  <Slides>17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Arial</vt:lpstr>
      <vt:lpstr>宋体</vt:lpstr>
      <vt:lpstr>Wingdings</vt:lpstr>
      <vt:lpstr>Cordia New</vt:lpstr>
      <vt:lpstr>Angsana New</vt:lpstr>
      <vt:lpstr>微软雅黑</vt:lpstr>
      <vt:lpstr>Arial Unicode MS</vt:lpstr>
      <vt:lpstr>Calibri Light</vt:lpstr>
      <vt:lpstr>Calibri</vt:lpstr>
      <vt:lpstr>Office Theme</vt:lpstr>
      <vt:lpstr>การวิเคราะห์พระธรรมวิวรณ์ สอนโดย อ.Tim จากคำบันทึกของ อ. Max Klein</vt:lpstr>
      <vt:lpstr>PowerPoint 演示文稿</vt:lpstr>
      <vt:lpstr>PowerPoint 演示文稿</vt:lpstr>
      <vt:lpstr>4. การเห็นคุณค่าและการสะท้อนพระคุณของพระเจ้า  (GRACE ORIENTATION)</vt:lpstr>
      <vt:lpstr>Grace: Freely Given and Undeserved. พระคุณคือ “ให้ฟรีๆ โดยไม่สมควรได้รับ”   Under grace God does the work and man is only the beneficiary.  พระเจ้าทรงกระทำทุกสิ่งให้เรา เราเป็นผู้รับอย่างเดียว</vt:lpstr>
      <vt:lpstr>Grace concepts:</vt:lpstr>
      <vt:lpstr>PowerPoint 演示文稿</vt:lpstr>
      <vt:lpstr>PowerPoint 演示文稿</vt:lpstr>
      <vt:lpstr>PowerPoint 演示文稿</vt:lpstr>
      <vt:lpstr>PowerPoint 演示文稿</vt:lpstr>
      <vt:lpstr>Grace concepts:</vt:lpstr>
      <vt:lpstr>Grace concepts:</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sawokproductions</cp:lastModifiedBy>
  <cp:revision>157</cp:revision>
  <dcterms:created xsi:type="dcterms:W3CDTF">2024-07-01T03:51:00Z</dcterms:created>
  <dcterms:modified xsi:type="dcterms:W3CDTF">2025-10-21T10:52:45Z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29E977BAFAED44DFA084D92EBBFAD71B_13</vt:lpwstr>
  </property>
  <property fmtid="{D5CDD505-2E9C-101B-9397-08002B2CF9AE}" pid="3" name="KSOProductBuildVer">
    <vt:lpwstr>1033-12.2.0.22549</vt:lpwstr>
  </property>
</Properties>
</file>