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74" r:id="rId4"/>
    <p:sldId id="275" r:id="rId6"/>
    <p:sldId id="276" r:id="rId7"/>
    <p:sldId id="258" r:id="rId8"/>
    <p:sldId id="257" r:id="rId9"/>
    <p:sldId id="269" r:id="rId10"/>
    <p:sldId id="268" r:id="rId11"/>
    <p:sldId id="259" r:id="rId12"/>
    <p:sldId id="270" r:id="rId13"/>
    <p:sldId id="272" r:id="rId14"/>
    <p:sldId id="263" r:id="rId15"/>
    <p:sldId id="260" r:id="rId16"/>
    <p:sldId id="264" r:id="rId17"/>
    <p:sldId id="273" r:id="rId18"/>
    <p:sldId id="265" r:id="rId19"/>
    <p:sldId id="261" r:id="rId20"/>
    <p:sldId id="266" r:id="rId21"/>
    <p:sldId id="267" r:id="rId22"/>
    <p:sldId id="26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showGuides="1">
      <p:cViewPr varScale="1">
        <p:scale>
          <a:sx n="91" d="100"/>
          <a:sy n="91" d="100"/>
        </p:scale>
        <p:origin x="63"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17F6F-CE56-4E46-9A3D-708A4D332D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C99D8-7BC7-4357-915E-67349FBE617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D9C99D8-7BC7-4357-915E-67349FBE617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D9C99D8-7BC7-4357-915E-67349FBE617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8" name="Date Placeholder 7"/>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p:txBody>
          <a:body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583436" y="3143250"/>
            <a:ext cx="4270248" cy="259677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9" name="Date Placeholder 8"/>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1" name="Slide Number Placeholder 10"/>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zh-CN" alt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13F4DF9-078D-4AEE-BB3E-93750BA45B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81226" y="2055953"/>
            <a:ext cx="10029548" cy="2746093"/>
          </a:xfrm>
        </p:spPr>
        <p:txBody>
          <a:bodyPr>
            <a:noAutofit/>
          </a:bodyPr>
          <a:lstStyle/>
          <a:p>
            <a:r>
              <a:rPr lang="zh-CN" altLang="en-US" sz="8800" dirty="0">
                <a:latin typeface="方正小标宋_GBK" panose="03000509000000000000" pitchFamily="65" charset="-122"/>
                <a:ea typeface="方正小标宋_GBK" panose="03000509000000000000" pitchFamily="65" charset="-122"/>
              </a:rPr>
              <a:t>四十种绝对恩赐</a:t>
            </a:r>
            <a:br>
              <a:rPr lang="en-US" altLang="zh-CN" sz="6600" dirty="0">
                <a:latin typeface="方正小标宋_GBK" panose="03000509000000000000" pitchFamily="65" charset="-122"/>
                <a:ea typeface="方正小标宋_GBK" panose="03000509000000000000" pitchFamily="65" charset="-122"/>
              </a:rPr>
            </a:br>
            <a:r>
              <a:rPr lang="en-US" altLang="zh-CN" sz="6600" dirty="0">
                <a:latin typeface="方正小标宋_GBK" panose="03000509000000000000" pitchFamily="65" charset="-122"/>
                <a:ea typeface="方正小标宋_GBK" panose="03000509000000000000" pitchFamily="65" charset="-122"/>
              </a:rPr>
              <a:t>The </a:t>
            </a:r>
            <a:r>
              <a:rPr lang="en-US" altLang="zh-CN" sz="7200" dirty="0">
                <a:latin typeface="方正小标宋_GBK" panose="03000509000000000000" pitchFamily="65" charset="-122"/>
                <a:ea typeface="方正小标宋_GBK" panose="03000509000000000000" pitchFamily="65" charset="-122"/>
              </a:rPr>
              <a:t>40 absolutes</a:t>
            </a:r>
            <a:endParaRPr lang="zh-CN" altLang="en-US" sz="6600" dirty="0">
              <a:latin typeface="方正小标宋_GBK" panose="03000509000000000000" pitchFamily="65" charset="-122"/>
              <a:ea typeface="方正小标宋_GBK" panose="03000509000000000000" pitchFamily="65" charset="-122"/>
            </a:endParaRPr>
          </a:p>
        </p:txBody>
      </p:sp>
      <p:sp>
        <p:nvSpPr>
          <p:cNvPr id="3" name="Text Box 2"/>
          <p:cNvSpPr txBox="1"/>
          <p:nvPr/>
        </p:nvSpPr>
        <p:spPr>
          <a:xfrm>
            <a:off x="9133840" y="5199380"/>
            <a:ext cx="2579370" cy="829945"/>
          </a:xfrm>
          <a:prstGeom prst="rect">
            <a:avLst/>
          </a:prstGeom>
          <a:noFill/>
        </p:spPr>
        <p:txBody>
          <a:bodyPr wrap="square" rtlCol="0">
            <a:spAutoFit/>
          </a:bodyPr>
          <a:lstStyle/>
          <a:p>
            <a:r>
              <a:rPr lang="en-US" sz="2400"/>
              <a:t>Lesson One</a:t>
            </a:r>
            <a:endParaRPr lang="en-US" sz="2400"/>
          </a:p>
          <a:p>
            <a:r>
              <a:rPr lang="en-US" sz="2400"/>
              <a:t>2025 08 20</a:t>
            </a:r>
            <a:endParaRPr lang="en-US"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928" y="487055"/>
            <a:ext cx="11758143" cy="5883889"/>
          </a:xfrm>
        </p:spPr>
        <p:txBody>
          <a:bodyPr anchor="ctr">
            <a:normAutofit/>
          </a:bodyPr>
          <a:lstStyle/>
          <a:p>
            <a:pPr>
              <a:lnSpc>
                <a:spcPct val="110000"/>
              </a:lnSpc>
            </a:pPr>
            <a:r>
              <a:rPr lang="en-US" sz="2400" dirty="0">
                <a:cs typeface="Times New Roman" panose="02020603050405020304" pitchFamily="18" charset="0"/>
              </a:rPr>
              <a:t>THE FORTY ABSOLUTES</a:t>
            </a:r>
            <a:br>
              <a:rPr lang="en-US" sz="2400" dirty="0">
                <a:cs typeface="Times New Roman" panose="02020603050405020304" pitchFamily="18" charset="0"/>
              </a:rPr>
            </a:br>
            <a:r>
              <a:rPr lang="zh-CN" altLang="en-US" sz="2400" dirty="0">
                <a:cs typeface="Times New Roman" panose="02020603050405020304" pitchFamily="18" charset="0"/>
              </a:rPr>
              <a:t>四十种绝对恩赐</a:t>
            </a:r>
            <a:endParaRPr lang="en-US" sz="2400" dirty="0">
              <a:cs typeface="Times New Roman" panose="02020603050405020304" pitchFamily="18" charset="0"/>
            </a:endParaRPr>
          </a:p>
          <a:p>
            <a:pPr>
              <a:lnSpc>
                <a:spcPct val="110000"/>
              </a:lnSpc>
            </a:pPr>
            <a:endParaRPr lang="en-US" sz="2000" dirty="0">
              <a:cs typeface="Times New Roman" panose="02020603050405020304" pitchFamily="18" charset="0"/>
            </a:endParaRPr>
          </a:p>
          <a:p>
            <a:pPr>
              <a:lnSpc>
                <a:spcPct val="110000"/>
              </a:lnSpc>
            </a:pPr>
            <a:r>
              <a:rPr lang="en-US" sz="2000" dirty="0">
                <a:cs typeface="Times New Roman" panose="02020603050405020304" pitchFamily="18" charset="0"/>
              </a:rPr>
              <a:t>Also known as “The Forty Things”</a:t>
            </a:r>
            <a:br>
              <a:rPr lang="en-US" sz="2000" dirty="0">
                <a:cs typeface="Times New Roman" panose="02020603050405020304" pitchFamily="18" charset="0"/>
              </a:rPr>
            </a:br>
            <a:r>
              <a:rPr lang="zh-CN" altLang="en-US" sz="2000" dirty="0">
                <a:cs typeface="Times New Roman" panose="02020603050405020304" pitchFamily="18" charset="0"/>
              </a:rPr>
              <a:t>也称为“四十件事物”</a:t>
            </a:r>
            <a:endParaRPr lang="en-US" sz="2000" dirty="0">
              <a:cs typeface="Times New Roman" panose="02020603050405020304" pitchFamily="18" charset="0"/>
            </a:endParaRPr>
          </a:p>
          <a:p>
            <a:pPr>
              <a:lnSpc>
                <a:spcPct val="110000"/>
              </a:lnSpc>
            </a:pPr>
            <a:r>
              <a:rPr lang="en-US" sz="2000" dirty="0">
                <a:cs typeface="Times New Roman" panose="02020603050405020304" pitchFamily="18" charset="0"/>
              </a:rPr>
              <a:t>These are the spiritual assets that God grants to every Church Age believer at the moment of faith in Jesus Christ.</a:t>
            </a:r>
            <a:br>
              <a:rPr lang="en-US" sz="2000" dirty="0">
                <a:cs typeface="Times New Roman" panose="02020603050405020304" pitchFamily="18" charset="0"/>
              </a:rPr>
            </a:br>
            <a:r>
              <a:rPr lang="zh-CN" altLang="en-US" sz="2000" dirty="0">
                <a:cs typeface="Times New Roman" panose="02020603050405020304" pitchFamily="18" charset="0"/>
              </a:rPr>
              <a:t>这些恩赐是上帝在教会时代的信徒信耶稣基督的那一刻就赐下的属灵资产。</a:t>
            </a:r>
            <a:endParaRPr lang="en-US" sz="2000" dirty="0">
              <a:cs typeface="Times New Roman" panose="02020603050405020304" pitchFamily="18" charset="0"/>
            </a:endParaRPr>
          </a:p>
          <a:p>
            <a:pPr>
              <a:lnSpc>
                <a:spcPct val="110000"/>
              </a:lnSpc>
            </a:pPr>
            <a:r>
              <a:rPr lang="en-US" altLang="en-US" sz="2000" dirty="0">
                <a:cs typeface="Times New Roman" panose="02020603050405020304" pitchFamily="18" charset="0"/>
              </a:rPr>
              <a:t>They are spiritual resources, therefore they are invisible. We are unable to see, hear or feel these things, just as we are unable to see, hear or feel God. Yet, these things are very real, and very powerful, bearing much fruit for the believer who learns of these resources and applies his knowledge of them to his spiritual life.</a:t>
            </a:r>
            <a:br>
              <a:rPr lang="en-US" altLang="en-US" sz="2000" dirty="0">
                <a:cs typeface="Times New Roman" panose="02020603050405020304" pitchFamily="18" charset="0"/>
              </a:rPr>
            </a:br>
            <a:r>
              <a:rPr lang="zh-CN" altLang="en-US" sz="2000" dirty="0">
                <a:cs typeface="Times New Roman" panose="02020603050405020304" pitchFamily="18" charset="0"/>
              </a:rPr>
              <a:t>这些恩赐是属灵的资源，因此都是不可见的。我们不能看见、听见或感觉这些事物，就像我们不能看见、听见或感觉上帝。但是，这些恩赐都是极其真实、富有力量的，并会给那些了解属灵资源并在属灵生命中应用属灵资源相关知识的信徒带来属灵的果实。</a:t>
            </a:r>
            <a:endParaRPr lang="en-US" altLang="en-US" sz="2000" dirty="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712" y="667264"/>
            <a:ext cx="11626576" cy="5523471"/>
          </a:xfrm>
        </p:spPr>
        <p:txBody>
          <a:bodyPr anchor="ctr">
            <a:normAutofit/>
          </a:bodyPr>
          <a:lstStyle/>
          <a:p>
            <a:r>
              <a:rPr lang="en-US" altLang="en-US" sz="2400" dirty="0"/>
              <a:t>Some applications are universal – for example, every believer should have peace in his soul regarding eternal security. However, every believer also experiences his own unique pressures and circumstances. Therefore, while the Pastor–teacher can present application examples, ultimately it is up to the individual believer to apply the doctrine he is learning to his experience based on his own understanding from doctrine and the guidance of the Holy Spirit.  (John 14:26; 1 Cor. 2:10-16)</a:t>
            </a:r>
            <a:br>
              <a:rPr lang="en-US" altLang="en-US" sz="2400" dirty="0"/>
            </a:br>
            <a:br>
              <a:rPr lang="en-US" altLang="en-US" sz="2400" dirty="0"/>
            </a:br>
            <a:r>
              <a:rPr lang="zh-CN" altLang="en-US" sz="2400" dirty="0"/>
              <a:t>一些应用具有普世性，例如，每一个信徒的魂里都应该有从永恒的保障而来的平安。不过，每一个信徒也要经历自己独有的压力和景况。因此，虽然牧师可以提供与应用有关的范例，但最终仍要由信徒自己决定是否要根据对教义的理解和圣灵的带领将所学的教义应用到经历当中。</a:t>
            </a: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615" y="434186"/>
            <a:ext cx="11488770" cy="5989627"/>
          </a:xfrm>
        </p:spPr>
        <p:txBody>
          <a:bodyPr anchor="ctr">
            <a:normAutofit fontScale="85000" lnSpcReduction="20000"/>
          </a:bodyPr>
          <a:lstStyle/>
          <a:p>
            <a:r>
              <a:rPr lang="en-US" altLang="en-US" sz="3000" dirty="0"/>
              <a:t>Categories of Absolutes</a:t>
            </a:r>
            <a:br>
              <a:rPr lang="en-US" altLang="en-US" sz="3000" dirty="0"/>
            </a:br>
            <a:r>
              <a:rPr lang="zh-CN" altLang="en-US" sz="3000" dirty="0"/>
              <a:t>绝对恩赐的类别</a:t>
            </a:r>
            <a:endParaRPr lang="en-US" altLang="en-US" sz="3000" dirty="0"/>
          </a:p>
          <a:p>
            <a:endParaRPr lang="en-US" altLang="en-US" sz="2400" dirty="0"/>
          </a:p>
          <a:p>
            <a:r>
              <a:rPr lang="en-US" altLang="en-US" sz="2400" dirty="0"/>
              <a:t>All of the 40 Absolutes may be classified into at least one of the following categories. However, all of the Absolutes are mutually cohesive - there are no contradictions in the Word of God!</a:t>
            </a:r>
            <a:br>
              <a:rPr lang="en-US" altLang="en-US" sz="2400" dirty="0"/>
            </a:br>
            <a:r>
              <a:rPr lang="zh-CN" altLang="en-US" sz="2400" dirty="0"/>
              <a:t>这四十种绝对恩赐的每一种都可以归入下列至少一个类别。不过，所有的绝对恩赐都是相互关联的</a:t>
            </a:r>
            <a:r>
              <a:rPr lang="en-US" altLang="zh-CN" sz="2400" dirty="0"/>
              <a:t>——</a:t>
            </a:r>
            <a:r>
              <a:rPr lang="zh-CN" altLang="en-US" sz="2400" dirty="0"/>
              <a:t>上帝的话语不存在矛盾！</a:t>
            </a:r>
            <a:endParaRPr lang="en-US" altLang="en-US" sz="2400" dirty="0"/>
          </a:p>
          <a:p>
            <a:pPr marL="0" indent="0">
              <a:buNone/>
            </a:pPr>
            <a:endParaRPr lang="en-US" altLang="en-US" sz="2400" dirty="0"/>
          </a:p>
          <a:p>
            <a:r>
              <a:rPr lang="en-US" altLang="en-US" sz="2400" dirty="0"/>
              <a:t>1.	Absolutes related to regeneration (being born again)</a:t>
            </a:r>
            <a:br>
              <a:rPr lang="en-US" altLang="en-US" sz="2400" dirty="0"/>
            </a:br>
            <a:r>
              <a:rPr lang="zh-CN" altLang="en-US" sz="2400" dirty="0"/>
              <a:t>与重生有关的绝对恩赐</a:t>
            </a:r>
            <a:endParaRPr lang="en-US" altLang="en-US" sz="2400" dirty="0"/>
          </a:p>
          <a:p>
            <a:r>
              <a:rPr lang="en-US" altLang="en-US" sz="2400" dirty="0"/>
              <a:t>2.	Absolutes related to eternal security</a:t>
            </a:r>
            <a:br>
              <a:rPr lang="en-US" altLang="en-US" sz="2400" dirty="0"/>
            </a:br>
            <a:r>
              <a:rPr lang="zh-CN" altLang="en-US" sz="2400" dirty="0"/>
              <a:t>与永恒的保障有关的绝对恩赐</a:t>
            </a:r>
            <a:endParaRPr lang="en-US" altLang="en-US" sz="2400" dirty="0"/>
          </a:p>
          <a:p>
            <a:r>
              <a:rPr lang="en-US" altLang="en-US" sz="2400" dirty="0"/>
              <a:t>3.	Positional absolutes</a:t>
            </a:r>
            <a:br>
              <a:rPr lang="en-US" altLang="en-US" sz="2400" dirty="0"/>
            </a:br>
            <a:r>
              <a:rPr lang="zh-CN" altLang="en-US" sz="2400" dirty="0"/>
              <a:t>与位分有关的绝对恩赐</a:t>
            </a:r>
            <a:endParaRPr lang="en-US" altLang="en-US" sz="2400" dirty="0"/>
          </a:p>
          <a:p>
            <a:r>
              <a:rPr lang="en-US" altLang="en-US" sz="2400" dirty="0"/>
              <a:t>4.	Absolutes related to spiritual growth and living the spiritual life</a:t>
            </a:r>
            <a:br>
              <a:rPr lang="en-US" altLang="en-US" sz="2400" dirty="0"/>
            </a:br>
            <a:r>
              <a:rPr lang="zh-CN" altLang="en-US" sz="2400" dirty="0"/>
              <a:t>与属灵成长和活出属灵生命有关的绝对恩赐</a:t>
            </a:r>
            <a:endParaRPr lang="en-US" altLang="en-US" sz="2400" dirty="0"/>
          </a:p>
          <a:p>
            <a:r>
              <a:rPr lang="en-US" altLang="en-US" sz="2400" dirty="0"/>
              <a:t>5.	Absolutes related to Christian service</a:t>
            </a:r>
            <a:br>
              <a:rPr lang="en-US" altLang="en-US" sz="2400" dirty="0"/>
            </a:br>
            <a:r>
              <a:rPr lang="zh-CN" altLang="en-US" sz="2400" dirty="0"/>
              <a:t>与基督徒服事有关的绝对恩赐</a:t>
            </a:r>
            <a:endParaRPr lang="en-US"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bwMode="black">
          <a:xfrm>
            <a:off x="1605319" y="2180201"/>
            <a:ext cx="8981361" cy="2497598"/>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zh-CN" altLang="en-US" sz="4000" dirty="0">
                <a:latin typeface="方正小标宋_GBK" panose="03000509000000000000" pitchFamily="65" charset="-122"/>
                <a:ea typeface="方正小标宋_GBK" panose="03000509000000000000" pitchFamily="65" charset="-122"/>
              </a:rPr>
              <a:t>三十九种不可撤销的绝对恩赐</a:t>
            </a:r>
            <a:br>
              <a:rPr lang="en-US" altLang="zh-CN" sz="4000" dirty="0">
                <a:latin typeface="方正小标宋_GBK" panose="03000509000000000000" pitchFamily="65" charset="-122"/>
                <a:ea typeface="方正小标宋_GBK" panose="03000509000000000000" pitchFamily="65" charset="-122"/>
              </a:rPr>
            </a:br>
            <a:r>
              <a:rPr lang="en-US" altLang="zh-CN" sz="3600" dirty="0">
                <a:latin typeface="方正小标宋_GBK" panose="03000509000000000000" pitchFamily="65" charset="-122"/>
                <a:ea typeface="方正小标宋_GBK" panose="03000509000000000000" pitchFamily="65" charset="-122"/>
              </a:rPr>
              <a:t>39 IRREVOCABLE Absolutes</a:t>
            </a:r>
            <a:endParaRPr lang="zh-CN" altLang="en-US" sz="4000" dirty="0">
              <a:latin typeface="方正小标宋_GBK" panose="03000509000000000000" pitchFamily="65" charset="-122"/>
              <a:ea typeface="方正小标宋_GBK" panose="03000509000000000000" pitchFamily="65"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72115" y="253204"/>
            <a:ext cx="11447770" cy="6351592"/>
          </a:xfrm>
        </p:spPr>
        <p:txBody>
          <a:bodyPr anchor="ctr">
            <a:normAutofit lnSpcReduction="10000"/>
          </a:bodyPr>
          <a:lstStyle/>
          <a:p>
            <a:pPr marL="571500" indent="-571500">
              <a:lnSpc>
                <a:spcPct val="150000"/>
              </a:lnSpc>
              <a:buFont typeface="+mj-lt"/>
              <a:buAutoNum type="romanUcPeriod"/>
            </a:pPr>
            <a:r>
              <a:rPr lang="en-US" altLang="zh-CN" sz="1900" b="1" dirty="0"/>
              <a:t>The believer resides in the eternal plan of God and shares the destiny of Christ. The believer is:</a:t>
            </a:r>
            <a:br>
              <a:rPr lang="en-US" altLang="zh-CN" sz="1900" b="1" dirty="0"/>
            </a:br>
            <a:r>
              <a:rPr lang="zh-CN" altLang="en-US" sz="1900" b="1" dirty="0"/>
              <a:t>信徒活在上帝的永恒计划中，并分享基督的命运。信徒是：</a:t>
            </a:r>
            <a:endParaRPr lang="en-US" altLang="zh-CN" sz="1900" b="1" dirty="0"/>
          </a:p>
          <a:p>
            <a:pPr marL="514350" indent="-514350">
              <a:lnSpc>
                <a:spcPct val="150000"/>
              </a:lnSpc>
              <a:buFont typeface="+mj-lt"/>
              <a:buAutoNum type="alphaUcPeriod"/>
            </a:pPr>
            <a:r>
              <a:rPr lang="en-US" altLang="zh-CN" sz="2000" dirty="0"/>
              <a:t>Foreknown</a:t>
            </a:r>
            <a:r>
              <a:rPr lang="zh-CN" altLang="en-US" sz="2000" dirty="0"/>
              <a:t> </a:t>
            </a:r>
            <a:r>
              <a:rPr lang="en-US" altLang="zh-CN" sz="2000" dirty="0"/>
              <a:t>(Acts 2:23; Rom. 8:29; 1 Pet. 1:2).</a:t>
            </a:r>
            <a:br>
              <a:rPr lang="en-US" altLang="zh-CN" sz="2000" dirty="0"/>
            </a:br>
            <a:r>
              <a:rPr lang="zh-CN" altLang="en-US" sz="2000" dirty="0"/>
              <a:t>蒙预知的（使徒行传 </a:t>
            </a:r>
            <a:r>
              <a:rPr lang="en-US" altLang="zh-CN" sz="2000" dirty="0"/>
              <a:t>2:23</a:t>
            </a:r>
            <a:r>
              <a:rPr lang="zh-CN" altLang="en-US" sz="2000" dirty="0"/>
              <a:t>；罗马书 </a:t>
            </a:r>
            <a:r>
              <a:rPr lang="en-US" altLang="zh-CN" sz="2000" dirty="0"/>
              <a:t>8:29</a:t>
            </a:r>
            <a:r>
              <a:rPr lang="zh-CN" altLang="en-US" sz="2000" dirty="0"/>
              <a:t>；彼得前书 </a:t>
            </a:r>
            <a:r>
              <a:rPr lang="en-US" altLang="zh-CN" sz="2000" dirty="0"/>
              <a:t>1:2</a:t>
            </a:r>
            <a:r>
              <a:rPr lang="zh-CN" altLang="en-US" sz="2000" dirty="0"/>
              <a:t>）。</a:t>
            </a:r>
            <a:endParaRPr lang="en-US" altLang="zh-CN" sz="2000" dirty="0"/>
          </a:p>
          <a:p>
            <a:pPr marL="514350" indent="-514350">
              <a:lnSpc>
                <a:spcPct val="150000"/>
              </a:lnSpc>
              <a:buFont typeface="+mj-lt"/>
              <a:buAutoNum type="alphaUcPeriod"/>
            </a:pPr>
            <a:r>
              <a:rPr lang="en-US" altLang="zh-CN" sz="2000" dirty="0"/>
              <a:t>Elected (Rom. 8:33; Col. 3:12; 1 Thess. 1:4; Titus 1:1; 1 Pet. 1:2).</a:t>
            </a:r>
            <a:br>
              <a:rPr lang="en-US" altLang="zh-CN" sz="2000" dirty="0"/>
            </a:br>
            <a:r>
              <a:rPr lang="zh-CN" altLang="en-US" sz="2000" dirty="0"/>
              <a:t>蒙拣选的（</a:t>
            </a:r>
            <a:r>
              <a:rPr lang="en-US" altLang="zh-CN" sz="2000" dirty="0"/>
              <a:t>Elected</a:t>
            </a:r>
            <a:r>
              <a:rPr lang="zh-CN" altLang="en-US" sz="2000" dirty="0"/>
              <a:t>）（罗马书 </a:t>
            </a:r>
            <a:r>
              <a:rPr lang="en-US" altLang="zh-CN" sz="2000" dirty="0"/>
              <a:t>8:33</a:t>
            </a:r>
            <a:r>
              <a:rPr lang="zh-CN" altLang="en-US" sz="2000" dirty="0"/>
              <a:t>；歌罗西书 </a:t>
            </a:r>
            <a:r>
              <a:rPr lang="en-US" altLang="zh-CN" sz="2000" dirty="0"/>
              <a:t>3:12</a:t>
            </a:r>
            <a:r>
              <a:rPr lang="zh-CN" altLang="en-US" sz="2000" dirty="0"/>
              <a:t>；帖撒罗尼迦前书 </a:t>
            </a:r>
            <a:r>
              <a:rPr lang="en-US" altLang="zh-CN" sz="2000" dirty="0"/>
              <a:t>1:4</a:t>
            </a:r>
            <a:r>
              <a:rPr lang="zh-CN" altLang="en-US" sz="2000" dirty="0"/>
              <a:t>；提多书 </a:t>
            </a:r>
            <a:r>
              <a:rPr lang="en-US" altLang="zh-CN" sz="2000" dirty="0"/>
              <a:t>1:1</a:t>
            </a:r>
            <a:r>
              <a:rPr lang="zh-CN" altLang="en-US" sz="2000" dirty="0"/>
              <a:t>；彼得前书 </a:t>
            </a:r>
            <a:r>
              <a:rPr lang="en-US" altLang="zh-CN" sz="2000" dirty="0"/>
              <a:t>1:2</a:t>
            </a:r>
            <a:r>
              <a:rPr lang="zh-CN" altLang="en-US" sz="2000" dirty="0"/>
              <a:t>）。</a:t>
            </a:r>
            <a:endParaRPr lang="en-US" altLang="zh-CN" sz="2000" dirty="0"/>
          </a:p>
          <a:p>
            <a:pPr marL="514350" indent="-514350">
              <a:lnSpc>
                <a:spcPct val="150000"/>
              </a:lnSpc>
              <a:buFont typeface="+mj-lt"/>
              <a:buAutoNum type="alphaUcPeriod"/>
            </a:pPr>
            <a:r>
              <a:rPr lang="en-US" altLang="zh-CN" sz="2000" dirty="0"/>
              <a:t>Predestined (Rom. 8:29–30; Eph. 1:5, 11).</a:t>
            </a:r>
            <a:br>
              <a:rPr lang="en-US" altLang="zh-CN" sz="2000" dirty="0"/>
            </a:br>
            <a:r>
              <a:rPr lang="zh-CN" altLang="en-US" sz="2000" dirty="0"/>
              <a:t>蒙预定的（罗马书 </a:t>
            </a:r>
            <a:r>
              <a:rPr lang="en-US" altLang="zh-CN" sz="2000" dirty="0"/>
              <a:t>8:29-30</a:t>
            </a:r>
            <a:r>
              <a:rPr lang="zh-CN" altLang="en-US" sz="2000" dirty="0"/>
              <a:t>；以弗所书 </a:t>
            </a:r>
            <a:r>
              <a:rPr lang="en-US" altLang="zh-CN" sz="2000" dirty="0"/>
              <a:t>1:5</a:t>
            </a:r>
            <a:r>
              <a:rPr lang="zh-CN" altLang="en-US" sz="2000" dirty="0"/>
              <a:t>、</a:t>
            </a:r>
            <a:r>
              <a:rPr lang="en-US" altLang="zh-CN" sz="2000" dirty="0"/>
              <a:t>11</a:t>
            </a:r>
            <a:r>
              <a:rPr lang="zh-CN" altLang="en-US" sz="2000" dirty="0"/>
              <a:t>）。</a:t>
            </a:r>
            <a:endParaRPr lang="en-US" altLang="zh-CN" sz="2000" dirty="0"/>
          </a:p>
          <a:p>
            <a:pPr marL="514350" indent="-514350">
              <a:lnSpc>
                <a:spcPct val="150000"/>
              </a:lnSpc>
              <a:buFont typeface="+mj-lt"/>
              <a:buAutoNum type="alphaUcPeriod"/>
            </a:pPr>
            <a:r>
              <a:rPr lang="sv-SE" altLang="zh-CN" sz="2000" dirty="0"/>
              <a:t>Chosen (Matt. 22:14; 1 Pet. 2:4).</a:t>
            </a:r>
            <a:br>
              <a:rPr lang="sv-SE" altLang="zh-CN" sz="2000" dirty="0"/>
            </a:br>
            <a:r>
              <a:rPr lang="zh-CN" altLang="en-US" sz="2000" dirty="0"/>
              <a:t>被拣选的（</a:t>
            </a:r>
            <a:r>
              <a:rPr lang="en-US" altLang="zh-CN" sz="2000" dirty="0"/>
              <a:t>Chosen</a:t>
            </a:r>
            <a:r>
              <a:rPr lang="zh-CN" altLang="en-US" sz="2000" dirty="0"/>
              <a:t>）（马太福音 </a:t>
            </a:r>
            <a:r>
              <a:rPr lang="en-US" altLang="zh-CN" sz="2000" dirty="0"/>
              <a:t>22:14</a:t>
            </a:r>
            <a:r>
              <a:rPr lang="zh-CN" altLang="en-US" sz="2000" dirty="0"/>
              <a:t>；彼得前书 </a:t>
            </a:r>
            <a:r>
              <a:rPr lang="en-US" altLang="zh-CN" sz="2000" dirty="0"/>
              <a:t>2:4</a:t>
            </a:r>
            <a:r>
              <a:rPr lang="zh-CN" altLang="en-US" sz="2000" dirty="0"/>
              <a:t>）。</a:t>
            </a:r>
            <a:endParaRPr lang="en-US" altLang="zh-CN" sz="2000" dirty="0"/>
          </a:p>
          <a:p>
            <a:pPr marL="514350" indent="-514350">
              <a:lnSpc>
                <a:spcPct val="150000"/>
              </a:lnSpc>
              <a:buFont typeface="+mj-lt"/>
              <a:buAutoNum type="alphaUcPeriod"/>
            </a:pPr>
            <a:r>
              <a:rPr lang="en-US" altLang="zh-CN" sz="2000" dirty="0"/>
              <a:t>Called (1 Thess. 5:24).</a:t>
            </a:r>
            <a:br>
              <a:rPr lang="en-US" altLang="zh-CN" sz="2000" dirty="0"/>
            </a:br>
            <a:r>
              <a:rPr lang="zh-CN" altLang="en-US" sz="2000" dirty="0"/>
              <a:t>蒙召的（帖撒罗尼迦前书 </a:t>
            </a:r>
            <a:r>
              <a:rPr lang="en-US" altLang="zh-CN" sz="2000" dirty="0"/>
              <a:t>5:24</a:t>
            </a:r>
            <a:r>
              <a:rPr lang="zh-CN" altLang="en-US" sz="2000" dirty="0"/>
              <a:t>）。</a:t>
            </a:r>
            <a:endParaRPr lang="zh-CN" alt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3455670" y="190500"/>
            <a:ext cx="6334125" cy="64509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4" name="Content Placeholder 3" descr="Top and Bottom Circles Chinese"/>
          <p:cNvPicPr>
            <a:picLocks noGrp="1" noChangeAspect="1"/>
          </p:cNvPicPr>
          <p:nvPr>
            <p:ph sz="half" idx="1"/>
          </p:nvPr>
        </p:nvPicPr>
        <p:blipFill>
          <a:blip r:embed="rId1"/>
          <a:srcRect l="-1501" t="-912" r="-773" b="-1436"/>
          <a:stretch>
            <a:fillRect/>
          </a:stretch>
        </p:blipFill>
        <p:spPr>
          <a:xfrm>
            <a:off x="412750" y="266700"/>
            <a:ext cx="1930400" cy="2575560"/>
          </a:xfrm>
        </p:spPr>
      </p:pic>
      <p:pic>
        <p:nvPicPr>
          <p:cNvPr id="6" name="Content Placeholder 3" descr="Top and Bottom Circles Chinese"/>
          <p:cNvPicPr>
            <a:picLocks noGrp="1" noChangeAspect="1"/>
          </p:cNvPicPr>
          <p:nvPr>
            <p:ph sz="half" idx="2"/>
          </p:nvPr>
        </p:nvPicPr>
        <p:blipFill>
          <a:blip r:embed="rId1"/>
          <a:srcRect t="850" r="-2142" b="42042"/>
          <a:stretch>
            <a:fillRect/>
          </a:stretch>
        </p:blipFill>
        <p:spPr>
          <a:xfrm>
            <a:off x="2482215" y="266700"/>
            <a:ext cx="9436100" cy="628078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27446" y="959031"/>
            <a:ext cx="11537108" cy="1515781"/>
          </a:xfrm>
        </p:spPr>
        <p:txBody>
          <a:bodyPr anchor="ctr">
            <a:normAutofit fontScale="85000" lnSpcReduction="10000"/>
          </a:bodyPr>
          <a:lstStyle/>
          <a:p>
            <a:pPr marL="571500" indent="-571500">
              <a:lnSpc>
                <a:spcPct val="150000"/>
              </a:lnSpc>
              <a:buFont typeface="+mj-lt"/>
              <a:buAutoNum type="romanUcPeriod" startAt="2"/>
            </a:pPr>
            <a:r>
              <a:rPr lang="en-US" altLang="zh-CN" sz="2800" b="1" dirty="0"/>
              <a:t>The believer is reconciled (removal of the barrier between man and God):</a:t>
            </a:r>
            <a:br>
              <a:rPr lang="en-US" altLang="zh-CN" sz="2800" b="1" dirty="0"/>
            </a:br>
            <a:r>
              <a:rPr lang="zh-CN" altLang="en-US" sz="2800" b="1" dirty="0"/>
              <a:t>信徒得以和好（人与神之间的障碍被除去）：</a:t>
            </a:r>
            <a:endParaRPr lang="en-US" altLang="zh-CN" sz="2800" b="1" dirty="0"/>
          </a:p>
        </p:txBody>
      </p:sp>
      <p:sp>
        <p:nvSpPr>
          <p:cNvPr id="2" name="内容占位符 2"/>
          <p:cNvSpPr txBox="1"/>
          <p:nvPr/>
        </p:nvSpPr>
        <p:spPr>
          <a:xfrm>
            <a:off x="327446" y="2663997"/>
            <a:ext cx="11537108" cy="2328417"/>
          </a:xfrm>
          <a:prstGeom prst="rect">
            <a:avLst/>
          </a:prstGeom>
        </p:spPr>
        <p:txBody>
          <a:bodyPr vert="horz" lIns="91440" tIns="45720" rIns="91440" bIns="45720" rtlCol="0" anchor="ctr">
            <a:normAutofit fontScale="77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70000"/>
              </a:lnSpc>
              <a:buFont typeface="+mj-lt"/>
              <a:buAutoNum type="alphaUcPeriod"/>
            </a:pPr>
            <a:r>
              <a:rPr lang="en-US" altLang="zh-CN" sz="2800" dirty="0"/>
              <a:t>By God </a:t>
            </a:r>
            <a:r>
              <a:rPr lang="it-IT" altLang="zh-CN" sz="2800" dirty="0"/>
              <a:t>(2 Cor. 5:18–19; Col. 1:20).</a:t>
            </a:r>
            <a:br>
              <a:rPr lang="it-IT" altLang="zh-CN" sz="2800" dirty="0"/>
            </a:br>
            <a:r>
              <a:rPr lang="zh-CN" altLang="en-US" sz="2800" dirty="0"/>
              <a:t>蒙神和好（哥林多后书 </a:t>
            </a:r>
            <a:r>
              <a:rPr lang="en-US" altLang="zh-CN" sz="2800" dirty="0"/>
              <a:t>5:18-19</a:t>
            </a:r>
            <a:r>
              <a:rPr lang="zh-CN" altLang="en-US" sz="2800" dirty="0"/>
              <a:t>；歌罗西书 </a:t>
            </a:r>
            <a:r>
              <a:rPr lang="en-US" altLang="zh-CN" sz="2800" dirty="0"/>
              <a:t>1:20</a:t>
            </a:r>
            <a:r>
              <a:rPr lang="zh-CN" altLang="en-US" sz="2800" dirty="0"/>
              <a:t>）。</a:t>
            </a:r>
            <a:endParaRPr lang="en-US" altLang="zh-CN" sz="2800" dirty="0"/>
          </a:p>
          <a:p>
            <a:pPr marL="514350" indent="-514350">
              <a:lnSpc>
                <a:spcPct val="170000"/>
              </a:lnSpc>
              <a:buFont typeface="+mj-lt"/>
              <a:buAutoNum type="alphaUcPeriod"/>
            </a:pPr>
            <a:r>
              <a:rPr lang="en-US" altLang="zh-CN" sz="2800" dirty="0"/>
              <a:t>To God (Rom. 5:10; 2 Cor. 5:20; Eph. 2:14–17).</a:t>
            </a:r>
            <a:br>
              <a:rPr lang="en-US" altLang="zh-CN" sz="2800" dirty="0"/>
            </a:br>
            <a:r>
              <a:rPr lang="zh-CN" altLang="en-US" sz="2800" dirty="0"/>
              <a:t>与神和好（罗马书 </a:t>
            </a:r>
            <a:r>
              <a:rPr lang="en-US" altLang="zh-CN" sz="2800" dirty="0"/>
              <a:t>5:10</a:t>
            </a:r>
            <a:r>
              <a:rPr lang="zh-CN" altLang="en-US" sz="2800" dirty="0"/>
              <a:t>；哥林多后书 </a:t>
            </a:r>
            <a:r>
              <a:rPr lang="en-US" altLang="zh-CN" sz="2800" dirty="0"/>
              <a:t>5:20</a:t>
            </a:r>
            <a:r>
              <a:rPr lang="zh-CN" altLang="en-US" sz="2800" dirty="0"/>
              <a:t>；以弗所书 </a:t>
            </a:r>
            <a:r>
              <a:rPr lang="en-US" altLang="zh-CN" sz="2800" dirty="0"/>
              <a:t>2:14-17</a:t>
            </a:r>
            <a:r>
              <a:rPr lang="zh-CN" altLang="en-US" sz="2800" dirty="0"/>
              <a:t>）。</a:t>
            </a:r>
            <a:endParaRPr lang="en-US" altLang="zh-CN"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4" name="Content Placeholder 3" descr="Insurmountable Barrier 2000"/>
          <p:cNvPicPr>
            <a:picLocks noGrp="1" noChangeAspect="1"/>
          </p:cNvPicPr>
          <p:nvPr>
            <p:ph idx="1"/>
          </p:nvPr>
        </p:nvPicPr>
        <p:blipFill>
          <a:blip r:embed="rId1"/>
          <a:srcRect l="-33" t="63" r="-2826" b="12345"/>
          <a:stretch>
            <a:fillRect/>
          </a:stretch>
        </p:blipFill>
        <p:spPr>
          <a:xfrm>
            <a:off x="3075305" y="635"/>
            <a:ext cx="6680200" cy="663130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t="1669" b="716"/>
          <a:stretch>
            <a:fillRect/>
          </a:stretch>
        </p:blipFill>
        <p:spPr>
          <a:xfrm>
            <a:off x="3305810" y="116840"/>
            <a:ext cx="6269990" cy="6627495"/>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36000"/>
          </a:schemeClr>
        </a:solidFill>
        <a:effectLst/>
      </p:bgPr>
    </p:bg>
    <p:spTree>
      <p:nvGrpSpPr>
        <p:cNvPr id="1" name=""/>
        <p:cNvGrpSpPr/>
        <p:nvPr/>
      </p:nvGrpSpPr>
      <p:grpSpPr>
        <a:xfrm>
          <a:off x="0" y="0"/>
          <a:ext cx="0" cy="0"/>
          <a:chOff x="0" y="0"/>
          <a:chExt cx="0" cy="0"/>
        </a:xfrm>
      </p:grpSpPr>
      <p:sp>
        <p:nvSpPr>
          <p:cNvPr id="4" name="内容占位符 2"/>
          <p:cNvSpPr txBox="1"/>
          <p:nvPr/>
        </p:nvSpPr>
        <p:spPr>
          <a:xfrm>
            <a:off x="587594" y="2267972"/>
            <a:ext cx="11016812" cy="2322055"/>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71500" indent="-571500">
              <a:lnSpc>
                <a:spcPct val="150000"/>
              </a:lnSpc>
              <a:buFont typeface="+mj-lt"/>
              <a:buAutoNum type="romanUcPeriod" startAt="3"/>
            </a:pPr>
            <a:r>
              <a:rPr lang="en-US" altLang="zh-CN" sz="2800" dirty="0"/>
              <a:t>The believer is redeemed, purchased from the slave market of sin (Rom. 3:24; Col. 1:14; 1 Pet. 1:18).</a:t>
            </a:r>
            <a:br>
              <a:rPr lang="en-US" altLang="zh-CN" sz="2800" dirty="0"/>
            </a:br>
            <a:r>
              <a:rPr lang="zh-CN" altLang="en-US" sz="2800" dirty="0"/>
              <a:t>信徒从罪的奴隶市场被赎回、买回 （罗马书 </a:t>
            </a:r>
            <a:r>
              <a:rPr lang="en-US" altLang="zh-CN" sz="2800" dirty="0"/>
              <a:t>3:24</a:t>
            </a:r>
            <a:r>
              <a:rPr lang="zh-CN" altLang="en-US" sz="2800" dirty="0"/>
              <a:t>；歌罗西书 </a:t>
            </a:r>
            <a:r>
              <a:rPr lang="en-US" altLang="zh-CN" sz="2800" dirty="0"/>
              <a:t>1:14</a:t>
            </a:r>
            <a:r>
              <a:rPr lang="zh-CN" altLang="en-US" sz="2800" dirty="0"/>
              <a:t>；彼得前书 </a:t>
            </a:r>
            <a:r>
              <a:rPr lang="en-US" altLang="zh-CN" sz="2800" dirty="0"/>
              <a:t>1:18</a:t>
            </a:r>
            <a:r>
              <a:rPr lang="zh-CN" altLang="en-US" sz="2800" dirty="0"/>
              <a:t>）。</a:t>
            </a:r>
            <a:endParaRPr lang="en-US" altLang="zh-CN"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72395" y="1810406"/>
            <a:ext cx="11447209" cy="3237187"/>
          </a:xfrm>
        </p:spPr>
        <p:txBody>
          <a:bodyPr anchor="ctr">
            <a:normAutofit/>
          </a:bodyPr>
          <a:lstStyle/>
          <a:p>
            <a:pPr marL="571500" indent="-571500">
              <a:lnSpc>
                <a:spcPct val="150000"/>
              </a:lnSpc>
              <a:buFont typeface="+mj-lt"/>
              <a:buAutoNum type="romanUcPeriod" startAt="4"/>
            </a:pPr>
            <a:r>
              <a:rPr lang="en-US" altLang="zh-CN" sz="2800" dirty="0"/>
              <a:t>The believer’s condemnation, or eternal judgment, is removed (John 3:18; 5:24; Rom. 8:1).</a:t>
            </a:r>
            <a:br>
              <a:rPr lang="en-US" altLang="zh-CN" sz="2800" dirty="0"/>
            </a:br>
            <a:r>
              <a:rPr lang="zh-CN" altLang="en-US" sz="2800" dirty="0"/>
              <a:t>信徒的定罪或永恒的审判已被除去（约翰福音 </a:t>
            </a:r>
            <a:r>
              <a:rPr lang="en-US" altLang="zh-CN" sz="2800" dirty="0"/>
              <a:t>3:18</a:t>
            </a:r>
            <a:r>
              <a:rPr lang="zh-CN" altLang="en-US" sz="2800" dirty="0"/>
              <a:t>，</a:t>
            </a:r>
            <a:r>
              <a:rPr lang="en-US" altLang="zh-CN" sz="2800" dirty="0"/>
              <a:t>5:24</a:t>
            </a:r>
            <a:r>
              <a:rPr lang="zh-CN" altLang="en-US" sz="2800" dirty="0"/>
              <a:t>；罗马书 </a:t>
            </a:r>
            <a:r>
              <a:rPr lang="en-US" altLang="zh-CN" sz="2800" dirty="0"/>
              <a:t>8:1</a:t>
            </a:r>
            <a:r>
              <a:rPr lang="zh-CN" altLang="en-US" sz="2800" dirty="0"/>
              <a:t>）。</a:t>
            </a:r>
            <a:endParaRPr lang="en-US" altLang="zh-CN"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372395" y="1534988"/>
            <a:ext cx="11447209" cy="3788024"/>
          </a:xfrm>
        </p:spPr>
        <p:txBody>
          <a:bodyPr anchor="ctr">
            <a:normAutofit/>
          </a:bodyPr>
          <a:lstStyle/>
          <a:p>
            <a:pPr marL="0" indent="0">
              <a:lnSpc>
                <a:spcPct val="150000"/>
              </a:lnSpc>
              <a:buFont typeface="+mj-lt"/>
              <a:buNone/>
            </a:pPr>
            <a:r>
              <a:rPr lang="en-US" altLang="zh-CN" sz="2800" dirty="0"/>
              <a:t>V.  The substitutionary spiritual death of Christ on the cross paid the penalty for all sins (Rom. 4:25; Eph. 1:7; 1 Pet. 2:24).</a:t>
            </a:r>
            <a:br>
              <a:rPr lang="en-US" altLang="zh-CN" sz="2800" dirty="0"/>
            </a:br>
            <a:r>
              <a:rPr lang="zh-CN" altLang="en-US" sz="2800" dirty="0"/>
              <a:t>基督在十架上的替代性属灵死亡付清了所有罪的惩罚（罗马书 </a:t>
            </a:r>
            <a:r>
              <a:rPr lang="en-US" altLang="zh-CN" sz="2800" dirty="0"/>
              <a:t>4:25</a:t>
            </a:r>
            <a:r>
              <a:rPr lang="zh-CN" altLang="en-US" sz="2800" dirty="0"/>
              <a:t>；以弗所书 </a:t>
            </a:r>
            <a:r>
              <a:rPr lang="en-US" altLang="zh-CN" sz="2800" dirty="0"/>
              <a:t>1:7</a:t>
            </a:r>
            <a:r>
              <a:rPr lang="zh-CN" altLang="en-US" sz="2800" dirty="0"/>
              <a:t>；彼得前书 </a:t>
            </a:r>
            <a:r>
              <a:rPr lang="en-US" altLang="zh-CN" sz="2800" dirty="0"/>
              <a:t>2:24</a:t>
            </a:r>
            <a:r>
              <a:rPr lang="zh-CN" altLang="en-US" sz="2800" dirty="0"/>
              <a:t>）。</a:t>
            </a:r>
            <a:endParaRPr lang="en-US" altLang="zh-CN"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t="895" b="813"/>
          <a:stretch>
            <a:fillRect/>
          </a:stretch>
        </p:blipFill>
        <p:spPr>
          <a:xfrm>
            <a:off x="600710" y="441325"/>
            <a:ext cx="10989945" cy="6216015"/>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86197" y="1676878"/>
            <a:ext cx="11819605" cy="3504244"/>
          </a:xfrm>
        </p:spPr>
        <p:txBody>
          <a:bodyPr anchor="ctr">
            <a:normAutofit/>
          </a:bodyPr>
          <a:lstStyle/>
          <a:p>
            <a:pPr marL="571500" indent="-571500">
              <a:lnSpc>
                <a:spcPct val="150000"/>
              </a:lnSpc>
              <a:buFont typeface="+mj-lt"/>
              <a:buAutoNum type="romanUcPeriod" startAt="4"/>
            </a:pPr>
            <a:r>
              <a:rPr lang="en-US" altLang="zh-CN" sz="2800" dirty="0"/>
              <a:t>Every believer receives propitiation for sins; God is satisfied with the work of His Son (Rom. 3:25–26; 1 John 2:2; 4:10).</a:t>
            </a:r>
            <a:br>
              <a:rPr lang="en-US" altLang="zh-CN" sz="2800" dirty="0"/>
            </a:br>
            <a:r>
              <a:rPr lang="zh-CN" altLang="en-US" sz="2800" dirty="0"/>
              <a:t>每个信徒都领受了罪的挽回祭；上帝对祂儿子的工作感到满意（罗马书 </a:t>
            </a:r>
            <a:r>
              <a:rPr lang="en-US" altLang="zh-CN" sz="2800" dirty="0"/>
              <a:t>3:25-26</a:t>
            </a:r>
            <a:r>
              <a:rPr lang="zh-CN" altLang="en-US" sz="2800" dirty="0"/>
              <a:t>；约翰一书 </a:t>
            </a:r>
            <a:r>
              <a:rPr lang="en-US" altLang="zh-CN" sz="2800" dirty="0"/>
              <a:t>2:2</a:t>
            </a:r>
            <a:r>
              <a:rPr lang="zh-CN" altLang="en-US" sz="2800" dirty="0"/>
              <a:t>，</a:t>
            </a:r>
            <a:r>
              <a:rPr lang="en-US" altLang="zh-CN" sz="2800" dirty="0"/>
              <a:t>4:10</a:t>
            </a:r>
            <a:r>
              <a:rPr lang="zh-CN" altLang="en-US" sz="2800" dirty="0"/>
              <a:t>）。</a:t>
            </a:r>
            <a:endParaRPr lang="en-US" altLang="zh-CN"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8768" y="346267"/>
            <a:ext cx="11134463" cy="1881875"/>
          </a:xfrm>
        </p:spPr>
        <p:txBody>
          <a:bodyPr anchor="ctr">
            <a:normAutofit fontScale="77500" lnSpcReduction="20000"/>
          </a:bodyPr>
          <a:lstStyle/>
          <a:p>
            <a:pPr marL="571500" indent="-571500">
              <a:lnSpc>
                <a:spcPct val="170000"/>
              </a:lnSpc>
              <a:buFont typeface="+mj-lt"/>
              <a:buAutoNum type="romanUcPeriod" startAt="7"/>
            </a:pPr>
            <a:r>
              <a:rPr lang="en-US" altLang="zh-CN" sz="2800" b="1" dirty="0"/>
              <a:t>The believer is dead to old life, the sin nature, but alive to God, retroactive positional truth. He is:</a:t>
            </a:r>
            <a:br>
              <a:rPr lang="en-US" altLang="zh-CN" sz="2800" b="1" dirty="0"/>
            </a:br>
            <a:r>
              <a:rPr lang="zh-CN" altLang="en-US" sz="2800" b="1" dirty="0"/>
              <a:t>信徒对旧生命、对罪性是死的，对上帝、对追溯性的位份真理则是活的。信徒是：</a:t>
            </a:r>
            <a:endParaRPr lang="en-US" altLang="zh-CN" sz="2800" b="1" dirty="0"/>
          </a:p>
        </p:txBody>
      </p:sp>
      <p:sp>
        <p:nvSpPr>
          <p:cNvPr id="2" name="内容占位符 2"/>
          <p:cNvSpPr txBox="1"/>
          <p:nvPr/>
        </p:nvSpPr>
        <p:spPr>
          <a:xfrm>
            <a:off x="528768" y="2228142"/>
            <a:ext cx="11134463" cy="4230159"/>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70000"/>
              </a:lnSpc>
              <a:buFont typeface="+mj-lt"/>
              <a:buAutoNum type="alphaUcPeriod"/>
            </a:pPr>
            <a:r>
              <a:rPr lang="en-US" altLang="zh-CN" sz="2800" dirty="0"/>
              <a:t>Crucified with Christ (Rom. 6:6; Gal. 2:20).</a:t>
            </a:r>
            <a:br>
              <a:rPr lang="en-US" altLang="zh-CN" sz="2800" dirty="0"/>
            </a:br>
            <a:r>
              <a:rPr lang="zh-CN" altLang="en-US" sz="2800" dirty="0"/>
              <a:t>与基督同钉十字架（罗马书 </a:t>
            </a:r>
            <a:r>
              <a:rPr lang="en-US" altLang="zh-CN" sz="2800" dirty="0"/>
              <a:t>6:6</a:t>
            </a:r>
            <a:r>
              <a:rPr lang="zh-CN" altLang="en-US" sz="2800" dirty="0"/>
              <a:t>；加拉太书 </a:t>
            </a:r>
            <a:r>
              <a:rPr lang="en-US" altLang="zh-CN" sz="2800" dirty="0"/>
              <a:t>2:20</a:t>
            </a:r>
            <a:r>
              <a:rPr lang="zh-CN" altLang="en-US" sz="2800" dirty="0"/>
              <a:t>）。</a:t>
            </a:r>
            <a:endParaRPr lang="en-US" altLang="zh-CN" sz="2800" dirty="0"/>
          </a:p>
          <a:p>
            <a:pPr marL="514350" indent="-514350">
              <a:lnSpc>
                <a:spcPct val="170000"/>
              </a:lnSpc>
              <a:buFont typeface="+mj-lt"/>
              <a:buAutoNum type="alphaUcPeriod"/>
            </a:pPr>
            <a:r>
              <a:rPr lang="en-US" altLang="zh-CN" sz="2800" dirty="0"/>
              <a:t>Dead with Christ (Rom. 6:8; Col. 3:3; 1 Pet. 2:24).</a:t>
            </a:r>
            <a:br>
              <a:rPr lang="en-US" altLang="zh-CN" sz="2800" dirty="0"/>
            </a:br>
            <a:r>
              <a:rPr lang="zh-CN" altLang="en-US" sz="2800" dirty="0"/>
              <a:t>与基督同死（罗马书 </a:t>
            </a:r>
            <a:r>
              <a:rPr lang="en-US" altLang="zh-CN" sz="2800" dirty="0"/>
              <a:t>6:8</a:t>
            </a:r>
            <a:r>
              <a:rPr lang="zh-CN" altLang="en-US" sz="2800" dirty="0"/>
              <a:t>；歌罗西书 </a:t>
            </a:r>
            <a:r>
              <a:rPr lang="en-US" altLang="zh-CN" sz="2800" dirty="0"/>
              <a:t>3:3</a:t>
            </a:r>
            <a:r>
              <a:rPr lang="zh-CN" altLang="en-US" sz="2800" dirty="0"/>
              <a:t>；彼得前书 </a:t>
            </a:r>
            <a:r>
              <a:rPr lang="en-US" altLang="zh-CN" sz="2800" dirty="0"/>
              <a:t>2:24</a:t>
            </a:r>
            <a:r>
              <a:rPr lang="zh-CN" altLang="en-US" sz="2800" dirty="0"/>
              <a:t>）。</a:t>
            </a:r>
            <a:endParaRPr lang="en-US" altLang="zh-CN" sz="2800" dirty="0"/>
          </a:p>
          <a:p>
            <a:pPr marL="514350" indent="-514350">
              <a:lnSpc>
                <a:spcPct val="170000"/>
              </a:lnSpc>
              <a:buFont typeface="+mj-lt"/>
              <a:buAutoNum type="alphaUcPeriod"/>
            </a:pPr>
            <a:r>
              <a:rPr lang="en-US" altLang="zh-CN" sz="2800" dirty="0"/>
              <a:t>Buried with Christ (Rom. 6:4; Col. 2:12).</a:t>
            </a:r>
            <a:br>
              <a:rPr lang="en-US" altLang="zh-CN" sz="2800" dirty="0"/>
            </a:br>
            <a:r>
              <a:rPr lang="zh-CN" altLang="en-US" sz="2800" dirty="0"/>
              <a:t>与基督一同埋葬（罗马书 </a:t>
            </a:r>
            <a:r>
              <a:rPr lang="en-US" altLang="zh-CN" sz="2800" dirty="0"/>
              <a:t>6:4</a:t>
            </a:r>
            <a:r>
              <a:rPr lang="zh-CN" altLang="en-US" sz="2800" dirty="0"/>
              <a:t>；歌罗西书 </a:t>
            </a:r>
            <a:r>
              <a:rPr lang="en-US" altLang="zh-CN" sz="2800" dirty="0"/>
              <a:t>2:12</a:t>
            </a:r>
            <a:r>
              <a:rPr lang="zh-CN" altLang="en-US" sz="2800" dirty="0"/>
              <a:t>）。</a:t>
            </a:r>
            <a:endParaRPr lang="en-US" altLang="zh-CN" sz="2800" dirty="0"/>
          </a:p>
          <a:p>
            <a:pPr marL="514350" indent="-514350">
              <a:lnSpc>
                <a:spcPct val="170000"/>
              </a:lnSpc>
              <a:buFont typeface="+mj-lt"/>
              <a:buAutoNum type="alphaUcPeriod"/>
            </a:pPr>
            <a:r>
              <a:rPr lang="en-US" altLang="zh-CN" sz="2800" dirty="0"/>
              <a:t>Raised with Christ, current positional truth (Rom. 6:4; 7:4; Col. 2:12; 3:1).</a:t>
            </a:r>
            <a:br>
              <a:rPr lang="en-US" altLang="zh-CN" sz="2800" dirty="0"/>
            </a:br>
            <a:r>
              <a:rPr lang="zh-CN" altLang="en-US" sz="2800" dirty="0"/>
              <a:t>与基督一同复活，这是当前的位份真理（罗马书 </a:t>
            </a:r>
            <a:r>
              <a:rPr lang="en-US" altLang="zh-CN" sz="2800" dirty="0"/>
              <a:t>6:4</a:t>
            </a:r>
            <a:r>
              <a:rPr lang="zh-CN" altLang="en-US" sz="2800" dirty="0"/>
              <a:t>，</a:t>
            </a:r>
            <a:r>
              <a:rPr lang="en-US" altLang="zh-CN" sz="2800" dirty="0"/>
              <a:t>7:4</a:t>
            </a:r>
            <a:r>
              <a:rPr lang="zh-CN" altLang="en-US" sz="2800" dirty="0"/>
              <a:t>；歌罗西书 </a:t>
            </a:r>
            <a:r>
              <a:rPr lang="en-US" altLang="zh-CN" sz="2800" dirty="0"/>
              <a:t>2:12</a:t>
            </a:r>
            <a:r>
              <a:rPr lang="zh-CN" altLang="en-US" sz="2800" dirty="0"/>
              <a:t>，</a:t>
            </a:r>
            <a:r>
              <a:rPr lang="en-US" altLang="zh-CN" sz="2800" dirty="0"/>
              <a:t>3:1</a:t>
            </a:r>
            <a:r>
              <a:rPr lang="zh-CN" altLang="en-US" sz="2800" dirty="0"/>
              <a:t>）。</a:t>
            </a:r>
            <a:endParaRPr lang="en-US" altLang="zh-CN"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4924" t="18669" b="14616"/>
          <a:stretch>
            <a:fillRect/>
          </a:stretch>
        </p:blipFill>
        <p:spPr>
          <a:xfrm>
            <a:off x="633095" y="444500"/>
            <a:ext cx="10925810" cy="5969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5239" t="18192" b="17611"/>
          <a:stretch>
            <a:fillRect/>
          </a:stretch>
        </p:blipFill>
        <p:spPr>
          <a:xfrm>
            <a:off x="212090" y="715645"/>
            <a:ext cx="11769090" cy="51949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528768" y="1045863"/>
            <a:ext cx="11134463" cy="1393604"/>
          </a:xfrm>
        </p:spPr>
        <p:txBody>
          <a:bodyPr anchor="ctr">
            <a:normAutofit/>
          </a:bodyPr>
          <a:lstStyle/>
          <a:p>
            <a:pPr marL="571500" indent="-571500">
              <a:lnSpc>
                <a:spcPct val="150000"/>
              </a:lnSpc>
              <a:buFont typeface="+mj-lt"/>
              <a:buAutoNum type="romanUcPeriod" startAt="8"/>
            </a:pPr>
            <a:r>
              <a:rPr lang="en-US" altLang="zh-CN" sz="2400" b="1" dirty="0"/>
              <a:t>The believer is free from the Mosaic Law. He is:</a:t>
            </a:r>
            <a:br>
              <a:rPr lang="en-US" altLang="zh-CN" sz="2400" b="1" dirty="0"/>
            </a:br>
            <a:r>
              <a:rPr lang="zh-CN" altLang="en-US" sz="2400" b="1" dirty="0"/>
              <a:t>信徒不再受摩西律法的约束。信徒是：</a:t>
            </a:r>
            <a:endParaRPr lang="en-US" altLang="zh-CN" sz="2400" b="1" dirty="0"/>
          </a:p>
        </p:txBody>
      </p:sp>
      <p:sp>
        <p:nvSpPr>
          <p:cNvPr id="2" name="内容占位符 2"/>
          <p:cNvSpPr txBox="1"/>
          <p:nvPr/>
        </p:nvSpPr>
        <p:spPr>
          <a:xfrm>
            <a:off x="528767" y="2733757"/>
            <a:ext cx="11134463" cy="2556768"/>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t>Dead to the Law (Rom. 7:4).</a:t>
            </a:r>
            <a:br>
              <a:rPr lang="en-US" altLang="zh-CN" sz="2400" dirty="0"/>
            </a:br>
            <a:r>
              <a:rPr lang="zh-CN" altLang="en-US" sz="2400" dirty="0"/>
              <a:t>对律法是死的（罗马书 </a:t>
            </a:r>
            <a:r>
              <a:rPr lang="en-US" altLang="zh-CN" sz="2400" dirty="0"/>
              <a:t>7:4</a:t>
            </a:r>
            <a:r>
              <a:rPr lang="zh-CN" altLang="en-US" sz="2400" dirty="0"/>
              <a:t>）。</a:t>
            </a:r>
            <a:endParaRPr lang="en-US" altLang="zh-CN" sz="2400" dirty="0"/>
          </a:p>
          <a:p>
            <a:pPr marL="514350" indent="-514350">
              <a:lnSpc>
                <a:spcPct val="150000"/>
              </a:lnSpc>
              <a:buFont typeface="+mj-lt"/>
              <a:buAutoNum type="alphaUcPeriod"/>
            </a:pPr>
            <a:r>
              <a:rPr lang="en-US" altLang="zh-CN" sz="2400" dirty="0"/>
              <a:t>Delivered</a:t>
            </a:r>
            <a:r>
              <a:rPr lang="en-US" altLang="zh-CN" sz="2400" dirty="0">
                <a:solidFill>
                  <a:srgbClr val="FF0000"/>
                </a:solidFill>
              </a:rPr>
              <a:t> </a:t>
            </a:r>
            <a:r>
              <a:rPr lang="en-US" altLang="zh-CN" sz="2400" dirty="0">
                <a:solidFill>
                  <a:schemeClr val="tx1"/>
                </a:solidFill>
              </a:rPr>
              <a:t>from the Law</a:t>
            </a:r>
            <a:r>
              <a:rPr lang="en-US" altLang="zh-CN" sz="2400" dirty="0">
                <a:solidFill>
                  <a:srgbClr val="FF0000"/>
                </a:solidFill>
              </a:rPr>
              <a:t> </a:t>
            </a:r>
            <a:r>
              <a:rPr lang="en-US" altLang="zh-CN" sz="2400" dirty="0"/>
              <a:t>(Rom. 6:14; 7:6; 2 Cor. 3:6–11; Gal. 3:25).</a:t>
            </a:r>
            <a:br>
              <a:rPr lang="en-US" altLang="zh-CN" sz="2400" dirty="0"/>
            </a:br>
            <a:r>
              <a:rPr lang="zh-CN" altLang="en-US" sz="2400" dirty="0"/>
              <a:t>得蒙拯救（罗马书 </a:t>
            </a:r>
            <a:r>
              <a:rPr lang="en-US" altLang="zh-CN" sz="2400" dirty="0"/>
              <a:t>6:14</a:t>
            </a:r>
            <a:r>
              <a:rPr lang="zh-CN" altLang="en-US" sz="2400" dirty="0"/>
              <a:t>，</a:t>
            </a:r>
            <a:r>
              <a:rPr lang="en-US" altLang="zh-CN" sz="2400" dirty="0"/>
              <a:t>7:6</a:t>
            </a:r>
            <a:r>
              <a:rPr lang="zh-CN" altLang="en-US" sz="2400" dirty="0"/>
              <a:t>；哥林多后书 </a:t>
            </a:r>
            <a:r>
              <a:rPr lang="en-US" altLang="zh-CN" sz="2400" dirty="0"/>
              <a:t>3:6-11</a:t>
            </a:r>
            <a:r>
              <a:rPr lang="zh-CN" altLang="en-US" sz="2400" dirty="0"/>
              <a:t>；加拉太书 </a:t>
            </a:r>
            <a:r>
              <a:rPr lang="en-US" altLang="zh-CN" sz="2400" dirty="0"/>
              <a:t>3:25</a:t>
            </a:r>
            <a:r>
              <a:rPr lang="zh-CN" altLang="en-US" sz="2400" dirty="0"/>
              <a:t>）。</a:t>
            </a:r>
            <a:endParaRPr lang="en-US" altLang="zh-CN" sz="2400" dirty="0"/>
          </a:p>
        </p:txBody>
      </p:sp>
    </p:spTree>
  </p:cSld>
  <p:clrMapOvr>
    <a:masterClrMapping/>
  </p:clrMapOvr>
</p:sld>
</file>

<file path=ppt/theme/theme1.xml><?xml version="1.0" encoding="utf-8"?>
<a:theme xmlns:a="http://schemas.openxmlformats.org/drawingml/2006/main" name="包裹">
  <a:themeElements>
    <a:clrScheme name="包裹">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包裹">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包裹">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TM10001115[[fn=包裹]]</Template>
  <TotalTime>0</TotalTime>
  <Words>4050</Words>
  <Application>WPS Presentation</Application>
  <PresentationFormat>宽屏</PresentationFormat>
  <Paragraphs>57</Paragraphs>
  <Slides>20</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vt:lpstr>
      <vt:lpstr>宋体</vt:lpstr>
      <vt:lpstr>Wingdings</vt:lpstr>
      <vt:lpstr>方正小标宋_GBK</vt:lpstr>
      <vt:lpstr>微软雅黑</vt:lpstr>
      <vt:lpstr>Times New Roman</vt:lpstr>
      <vt:lpstr>Gill Sans MT</vt:lpstr>
      <vt:lpstr>Arial Unicode MS</vt:lpstr>
      <vt:lpstr>华文中宋</vt:lpstr>
      <vt:lpstr>等线</vt:lpstr>
      <vt:lpstr>包裹</vt:lpstr>
      <vt:lpstr>四十种绝对恩赐 The 40 absolutes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 M</dc:creator>
  <cp:lastModifiedBy>sawokproductions</cp:lastModifiedBy>
  <cp:revision>7</cp:revision>
  <dcterms:created xsi:type="dcterms:W3CDTF">2025-08-13T09:58:00Z</dcterms:created>
  <dcterms:modified xsi:type="dcterms:W3CDTF">2025-08-20T11:11:12Z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A681BC5D1D5A427EA284180CB5048F7F_13</vt:lpwstr>
  </property>
  <property fmtid="{D5CDD505-2E9C-101B-9397-08002B2CF9AE}" pid="3" name="KSOProductBuildVer">
    <vt:lpwstr>1033-12.2.0.21931</vt:lpwstr>
  </property>
</Properties>
</file>