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1031" r:id="rId4"/>
    <p:sldId id="1044" r:id="rId5"/>
    <p:sldId id="1048" r:id="rId6"/>
    <p:sldId id="1049" r:id="rId7"/>
    <p:sldId id="1050" r:id="rId8"/>
    <p:sldId id="1051" r:id="rId9"/>
    <p:sldId id="1053" r:id="rId10"/>
    <p:sldId id="1052" r:id="rId11"/>
    <p:sldId id="1054" r:id="rId12"/>
    <p:sldId id="1055" r:id="rId13"/>
    <p:sldId id="1056" r:id="rId14"/>
    <p:sldId id="10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356360"/>
            <a:ext cx="2112010" cy="829945"/>
          </a:xfrm>
          <a:prstGeom prst="rect">
            <a:avLst/>
          </a:prstGeom>
          <a:noFill/>
        </p:spPr>
        <p:txBody>
          <a:bodyPr wrap="square" rtlCol="0">
            <a:spAutoFit/>
          </a:bodyPr>
          <a:p>
            <a:r>
              <a:rPr lang="en-US" sz="2400" b="1">
                <a:latin typeface="Cordia New" panose="020B0304020202020204" charset="0"/>
                <a:cs typeface="Cordia New" panose="020B0304020202020204" charset="0"/>
              </a:rPr>
              <a:t>REVELATIO</a:t>
            </a:r>
            <a:r>
              <a:rPr lang="en-US" altLang="en-US" sz="2400" b="1">
                <a:latin typeface="Cordia New" panose="020B0304020202020204" charset="0"/>
                <a:cs typeface="Cordia New" panose="020B0304020202020204" charset="0"/>
              </a:rPr>
              <a:t>N 6</a:t>
            </a:r>
            <a:r>
              <a:rPr lang="th-TH" altLang="en-US" sz="2400" b="1">
                <a:latin typeface="Cordia New" panose="020B0304020202020204" charset="0"/>
                <a:cs typeface="Cordia New" panose="020B0304020202020204" charset="0"/>
              </a:rPr>
              <a:t>2</a:t>
            </a:r>
            <a:endParaRPr lang="en-US" sz="2400" b="1">
              <a:latin typeface="Cordia New" panose="020B0304020202020204" charset="0"/>
              <a:cs typeface="Cordia New" panose="020B0304020202020204" charset="0"/>
            </a:endParaRPr>
          </a:p>
          <a:p>
            <a:r>
              <a:rPr lang="en-US" sz="2400" b="1">
                <a:latin typeface="Cordia New" panose="020B0304020202020204" charset="0"/>
                <a:cs typeface="Cordia New" panose="020B0304020202020204" charset="0"/>
              </a:rPr>
              <a:t> 2025 09 </a:t>
            </a:r>
            <a:r>
              <a:rPr lang="en-US" altLang="zh-CN" sz="2400" b="1">
                <a:latin typeface="Cordia New" panose="020B0304020202020204" charset="0"/>
                <a:cs typeface="Cordia New" panose="020B0304020202020204" charset="0"/>
              </a:rPr>
              <a:t>02</a:t>
            </a:r>
            <a:endParaRPr lang="en-US" altLang="zh-CN" sz="2400" b="1">
              <a:latin typeface="Cordia New" panose="020B0304020202020204" charset="0"/>
              <a:cs typeface="Cordia New" panose="020B03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8620" y="5169535"/>
            <a:ext cx="10938510" cy="1325880"/>
          </a:xfrm>
        </p:spPr>
        <p:txBody>
          <a:bodyPr>
            <a:normAutofit/>
          </a:bodyPr>
          <a:p>
            <a:br>
              <a:rPr lang="en-US" sz="2600"/>
            </a:br>
            <a:r>
              <a:rPr lang="en-US" sz="2600"/>
              <a:t>Note 2Pet. 1:19 “phosphoros” vs. Rev.2:28 and 22:16, also Rev. 6:13 stars falling to earth - fallen angels kicked out of heaven middle of Tribulation (cf. Rev. 12:9).</a:t>
            </a:r>
            <a:endParaRPr lang="en-US" sz="2600"/>
          </a:p>
        </p:txBody>
      </p:sp>
      <p:pic>
        <p:nvPicPr>
          <p:cNvPr id="4" name="Content Placeholder 3"/>
          <p:cNvPicPr>
            <a:picLocks noChangeAspect="1"/>
          </p:cNvPicPr>
          <p:nvPr>
            <p:ph idx="1"/>
          </p:nvPr>
        </p:nvPicPr>
        <p:blipFill>
          <a:blip r:embed="rId1"/>
          <a:srcRect l="22476" t="9821" r="19677" b="10769"/>
          <a:stretch>
            <a:fillRect/>
          </a:stretch>
        </p:blipFill>
        <p:spPr>
          <a:xfrm>
            <a:off x="1265555" y="407035"/>
            <a:ext cx="9429750" cy="51371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915670"/>
            <a:ext cx="10515600" cy="5261610"/>
          </a:xfrm>
        </p:spPr>
        <p:txBody>
          <a:bodyPr>
            <a:normAutofit lnSpcReduction="10000"/>
          </a:bodyPr>
          <a:p>
            <a:pPr marL="0" indent="0" algn="ctr">
              <a:buNone/>
            </a:pPr>
            <a:r>
              <a:rPr lang="th-TH" altLang="en-US" sz="3600" b="1">
                <a:latin typeface="Cordia New" panose="020B0304020202020204" charset="0"/>
                <a:cs typeface="Cordia New" panose="020B0304020202020204" charset="0"/>
              </a:rPr>
              <a:t>วิวรณ์ </a:t>
            </a:r>
            <a:r>
              <a:rPr lang="en-US" altLang="en-US" sz="3600" b="1">
                <a:latin typeface="Cordia New" panose="020B0304020202020204" charset="0"/>
                <a:cs typeface="Cordia New" panose="020B0304020202020204" charset="0"/>
              </a:rPr>
              <a:t>2:29</a:t>
            </a:r>
            <a:endParaRPr lang="en-US" altLang="en-US" sz="3600" b="1">
              <a:latin typeface="Cordia New" panose="020B0304020202020204" charset="0"/>
              <a:cs typeface="Cordia New" panose="020B0304020202020204" charset="0"/>
            </a:endParaRPr>
          </a:p>
          <a:p>
            <a:pPr marL="0" indent="0">
              <a:buNone/>
            </a:pPr>
            <a:r>
              <a:rPr lang="" altLang="en-US"/>
              <a:t> </a:t>
            </a:r>
            <a:r>
              <a:rPr lang="en-US" altLang="en-US"/>
              <a:t>‘</a:t>
            </a:r>
            <a:r>
              <a:rPr lang="en-US" altLang="en-US">
                <a:solidFill>
                  <a:srgbClr val="FF0000"/>
                </a:solidFill>
              </a:rPr>
              <a:t>He who has an ear, let him hear</a:t>
            </a:r>
            <a:r>
              <a:rPr lang="en-US" altLang="en-US"/>
              <a:t> what the Spirit says to the churches.’</a:t>
            </a:r>
            <a:endParaRPr lang="en-US" altLang="en-US"/>
          </a:p>
          <a:p>
            <a:pPr marL="0" indent="0">
              <a:buNone/>
            </a:pPr>
            <a:r>
              <a:rPr lang="" altLang="en-US">
                <a:solidFill>
                  <a:srgbClr val="FF0000"/>
                </a:solidFill>
              </a:rPr>
              <a:t>ὁ</a:t>
            </a:r>
            <a:r>
              <a:rPr lang="en-US" altLang="en-US">
                <a:solidFill>
                  <a:srgbClr val="FF0000"/>
                </a:solidFill>
              </a:rPr>
              <a:t> </a:t>
            </a:r>
            <a:r>
              <a:rPr lang="" altLang="en-US">
                <a:solidFill>
                  <a:srgbClr val="FF0000"/>
                </a:solidFill>
              </a:rPr>
              <a:t>ἔ</a:t>
            </a:r>
            <a:r>
              <a:rPr lang="en-US" altLang="en-US">
                <a:solidFill>
                  <a:srgbClr val="FF0000"/>
                </a:solidFill>
              </a:rPr>
              <a:t>χων ο</a:t>
            </a:r>
            <a:r>
              <a:rPr lang="" altLang="en-US">
                <a:solidFill>
                  <a:srgbClr val="FF0000"/>
                </a:solidFill>
              </a:rPr>
              <a:t>ὖ</a:t>
            </a:r>
            <a:r>
              <a:rPr lang="en-US" altLang="en-US">
                <a:solidFill>
                  <a:srgbClr val="FF0000"/>
                </a:solidFill>
              </a:rPr>
              <a:t>ς </a:t>
            </a:r>
            <a:r>
              <a:rPr lang="" altLang="en-US">
                <a:solidFill>
                  <a:srgbClr val="FF0000"/>
                </a:solidFill>
              </a:rPr>
              <a:t>ἀ</a:t>
            </a:r>
            <a:r>
              <a:rPr lang="en-US" altLang="en-US">
                <a:solidFill>
                  <a:srgbClr val="FF0000"/>
                </a:solidFill>
              </a:rPr>
              <a:t>κουσ</a:t>
            </a:r>
            <a:r>
              <a:rPr lang="" altLang="en-US">
                <a:solidFill>
                  <a:srgbClr val="FF0000"/>
                </a:solidFill>
              </a:rPr>
              <a:t>ά</a:t>
            </a:r>
            <a:r>
              <a:rPr lang="en-US" altLang="en-US">
                <a:solidFill>
                  <a:srgbClr val="FF0000"/>
                </a:solidFill>
              </a:rPr>
              <a:t>τω</a:t>
            </a:r>
            <a:r>
              <a:rPr lang="en-US" altLang="en-US"/>
              <a:t> τ</a:t>
            </a:r>
            <a:r>
              <a:rPr lang="" altLang="en-US"/>
              <a:t>ί</a:t>
            </a:r>
            <a:r>
              <a:rPr lang="en-US" altLang="en-US"/>
              <a:t> τ</a:t>
            </a:r>
            <a:r>
              <a:rPr lang="" altLang="en-US"/>
              <a:t>ὸ</a:t>
            </a:r>
            <a:r>
              <a:rPr lang="en-US" altLang="en-US"/>
              <a:t> πνε</a:t>
            </a:r>
            <a:r>
              <a:rPr lang="" altLang="en-US"/>
              <a:t>ῦ</a:t>
            </a:r>
            <a:r>
              <a:rPr lang="en-US" altLang="en-US"/>
              <a:t>µα λ</a:t>
            </a:r>
            <a:r>
              <a:rPr lang="" altLang="en-US"/>
              <a:t>έ</a:t>
            </a:r>
            <a:r>
              <a:rPr lang="en-US" altLang="en-US"/>
              <a:t>γει τα</a:t>
            </a:r>
            <a:r>
              <a:rPr lang="" altLang="en-US"/>
              <a:t>ῖ</a:t>
            </a:r>
            <a:r>
              <a:rPr lang="en-US" altLang="en-US"/>
              <a:t>ς </a:t>
            </a:r>
            <a:r>
              <a:rPr lang="" altLang="en-US"/>
              <a:t>ἐ</a:t>
            </a:r>
            <a:r>
              <a:rPr lang="en-US" altLang="en-US"/>
              <a:t>κκλησ</a:t>
            </a:r>
            <a:r>
              <a:rPr lang="" altLang="en-US"/>
              <a:t>ί</a:t>
            </a:r>
            <a:r>
              <a:rPr lang="en-US" altLang="en-US"/>
              <a:t>αις.</a:t>
            </a:r>
            <a:endParaRPr lang="en-US" altLang="en-US"/>
          </a:p>
          <a:p>
            <a:pPr marL="0" indent="0">
              <a:buNone/>
            </a:pPr>
            <a:r>
              <a:rPr lang="th-TH" altLang="en-US" sz="4000">
                <a:solidFill>
                  <a:srgbClr val="FF0000"/>
                </a:solidFill>
                <a:sym typeface="+mn-ea"/>
              </a:rPr>
              <a:t>ใครมีหูก็ให้ฟัง</a:t>
            </a:r>
            <a:r>
              <a:rPr lang="th-TH" altLang="en-US" sz="4000">
                <a:sym typeface="+mn-ea"/>
              </a:rPr>
              <a:t>ข้อความซึ่งพระวิญญาณตรัสไว้แก่คริสตจักรทั้งหลายเถิด</a:t>
            </a:r>
            <a:r>
              <a:rPr lang="en-US" altLang="en-US" sz="4000">
                <a:sym typeface="+mn-ea"/>
              </a:rPr>
              <a:t> </a:t>
            </a:r>
            <a:endParaRPr lang="en-US" altLang="en-US" sz="4000"/>
          </a:p>
          <a:p>
            <a:pPr marL="0" indent="0">
              <a:buNone/>
            </a:pPr>
            <a:endParaRPr lang="en-US" altLang="en-US"/>
          </a:p>
          <a:p>
            <a:pPr marL="0" indent="0">
              <a:buNone/>
            </a:pPr>
            <a:r>
              <a:rPr lang="en-US" altLang="en-US"/>
              <a:t>(This is a the same phrasing to what we saw in Rev. 2:7, 11, 17, and appears in Rev. 3:6, 13, 22)</a:t>
            </a:r>
            <a:endParaRPr lang="en-US" altLang="en-US"/>
          </a:p>
          <a:p>
            <a:pPr marL="0" indent="0">
              <a:buNone/>
            </a:pPr>
            <a:r>
              <a:rPr lang="en-US" altLang="en-US"/>
              <a:t>We learn God’s word by listening to and obeying God the Holy Spirit. The Christian can only advance and glorify the members of the Trinity by putting himself under the authority of the teaching ministry of God the Holy Spirit.</a:t>
            </a:r>
            <a:endParaRPr lang="en-US" altLang="en-US"/>
          </a:p>
          <a:p>
            <a:pPr marL="0" indent="0">
              <a:buNone/>
            </a:pPr>
            <a:endParaRPr lang="" alt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15892" t="19772" r="4277" b="41670"/>
          <a:stretch>
            <a:fillRect/>
          </a:stretch>
        </p:blipFill>
        <p:spPr>
          <a:xfrm>
            <a:off x="838835" y="422910"/>
            <a:ext cx="10514330" cy="3616960"/>
          </a:xfrm>
          <a:prstGeom prst="rect">
            <a:avLst/>
          </a:prstGeom>
        </p:spPr>
      </p:pic>
      <p:sp>
        <p:nvSpPr>
          <p:cNvPr id="5" name="Text Box 4"/>
          <p:cNvSpPr txBox="1"/>
          <p:nvPr/>
        </p:nvSpPr>
        <p:spPr>
          <a:xfrm>
            <a:off x="1041400" y="4246880"/>
            <a:ext cx="10476230" cy="2296160"/>
          </a:xfrm>
          <a:prstGeom prst="rect">
            <a:avLst/>
          </a:prstGeom>
          <a:noFill/>
        </p:spPr>
        <p:txBody>
          <a:bodyPr wrap="square" rtlCol="0">
            <a:noAutofit/>
          </a:bodyPr>
          <a:p>
            <a:r>
              <a:rPr lang="en-US" sz="2400"/>
              <a:t>Here the writer changes from the participle “having ears” (used 7 times in Rev. already) to the first class conditional sentence “if you have an ear, and you do!” These are the saints who ‘persevere’ under the severe testing of persecution of the second half of the Tribulation (Rev. 13:10, the next verse).</a:t>
            </a:r>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5355" y="330200"/>
            <a:ext cx="10515600" cy="5565140"/>
          </a:xfrm>
        </p:spPr>
        <p:txBody>
          <a:bodyPr>
            <a:normAutofit fontScale="80000"/>
          </a:bodyPr>
          <a:p>
            <a:pPr marL="0" indent="0" algn="ctr">
              <a:buNone/>
            </a:pPr>
            <a:r>
              <a:rPr lang="th-TH" altLang="en-US" sz="4445" b="1">
                <a:latin typeface="Cordia New" panose="020B0304020202020204" charset="0"/>
                <a:cs typeface="Cordia New" panose="020B0304020202020204" charset="0"/>
                <a:sym typeface="+mn-ea"/>
              </a:rPr>
              <a:t>วิวรณ์ </a:t>
            </a:r>
            <a:r>
              <a:rPr lang="en-US" altLang="en-US" sz="4445" b="1">
                <a:latin typeface="Cordia New" panose="020B0304020202020204" charset="0"/>
                <a:cs typeface="Cordia New" panose="020B0304020202020204" charset="0"/>
                <a:sym typeface="+mn-ea"/>
              </a:rPr>
              <a:t>3:1  </a:t>
            </a:r>
            <a:endParaRPr lang="en-US" altLang="en-US" sz="4445" b="1">
              <a:latin typeface="Cordia New" panose="020B0304020202020204" charset="0"/>
              <a:cs typeface="Cordia New" panose="020B0304020202020204" charset="0"/>
            </a:endParaRPr>
          </a:p>
          <a:p>
            <a:pPr marL="0" indent="0">
              <a:buNone/>
            </a:pPr>
            <a:r>
              <a:rPr lang="en-US" altLang="en-US" sz="2665"/>
              <a:t>Message to Sardis</a:t>
            </a:r>
            <a:endParaRPr lang="en-US" altLang="en-US" sz="2665"/>
          </a:p>
          <a:p>
            <a:endParaRPr lang="en-US" altLang="en-US" sz="2665"/>
          </a:p>
          <a:p>
            <a:pPr marL="0" indent="0">
              <a:buNone/>
            </a:pPr>
            <a:r>
              <a:rPr lang="en-US" altLang="en-US" sz="2665"/>
              <a:t>And to the messenger [future pastors] of the [local] church in Sardis write: He who has the seven Spirits of God [God the Holy Spirit who provided the prototype spiritual life for the humanity of Christ: Isaiah 11:2] and the seven stars [orthodox pastors], communicates these things: 'I have known your works namely that you have a reputation that you are alive [false reputation], but in spite of that reputation, you are dead [functioning in the cosmic system: cosmic or carnal death]</a:t>
            </a:r>
            <a:endParaRPr lang="en-US" altLang="en-US" sz="2665"/>
          </a:p>
          <a:p>
            <a:pPr marL="0" indent="0">
              <a:buNone/>
            </a:pPr>
            <a:r>
              <a:rPr lang="en-US" altLang="en-US" sz="2665"/>
              <a:t>Κα</a:t>
            </a:r>
            <a:r>
              <a:rPr lang="" altLang="en-US" sz="2665"/>
              <a:t>ὶ</a:t>
            </a:r>
            <a:r>
              <a:rPr lang="en-US" altLang="en-US" sz="2665"/>
              <a:t> τ</a:t>
            </a:r>
            <a:r>
              <a:rPr lang="" altLang="en-US" sz="2665"/>
              <a:t>ῷ</a:t>
            </a:r>
            <a:r>
              <a:rPr lang="en-US" altLang="en-US" sz="2665"/>
              <a:t> </a:t>
            </a:r>
            <a:r>
              <a:rPr lang="" altLang="en-US" sz="2665"/>
              <a:t>ἀ</a:t>
            </a:r>
            <a:r>
              <a:rPr lang="en-US" altLang="en-US" sz="2665"/>
              <a:t>γγ</a:t>
            </a:r>
            <a:r>
              <a:rPr lang="" altLang="en-US" sz="2665"/>
              <a:t>έ</a:t>
            </a:r>
            <a:r>
              <a:rPr lang="en-US" altLang="en-US" sz="2665"/>
              <a:t>λ</a:t>
            </a:r>
            <a:r>
              <a:rPr lang="" altLang="en-US" sz="2665"/>
              <a:t>ῳ</a:t>
            </a:r>
            <a:r>
              <a:rPr lang="en-US" altLang="en-US" sz="2665"/>
              <a:t> τ</a:t>
            </a:r>
            <a:r>
              <a:rPr lang="" altLang="en-US" sz="2665"/>
              <a:t>ῆ</a:t>
            </a:r>
            <a:r>
              <a:rPr lang="en-US" altLang="en-US" sz="2665"/>
              <a:t>ς </a:t>
            </a:r>
            <a:r>
              <a:rPr lang="" altLang="en-US" sz="2665"/>
              <a:t>ἐ</a:t>
            </a:r>
            <a:r>
              <a:rPr lang="en-US" altLang="en-US" sz="2665"/>
              <a:t>ν Σ</a:t>
            </a:r>
            <a:r>
              <a:rPr lang="" altLang="en-US" sz="2665"/>
              <a:t>ά</a:t>
            </a:r>
            <a:r>
              <a:rPr lang="en-US" altLang="en-US" sz="2665"/>
              <a:t>ρδεσιν </a:t>
            </a:r>
            <a:r>
              <a:rPr lang="" altLang="en-US" sz="2665"/>
              <a:t>ἐ</a:t>
            </a:r>
            <a:r>
              <a:rPr lang="en-US" altLang="en-US" sz="2665"/>
              <a:t>κκλησ</a:t>
            </a:r>
            <a:r>
              <a:rPr lang="" altLang="en-US" sz="2665"/>
              <a:t>ί</a:t>
            </a:r>
            <a:r>
              <a:rPr lang="en-US" altLang="en-US" sz="2665"/>
              <a:t>ας γρ</a:t>
            </a:r>
            <a:r>
              <a:rPr lang="" altLang="en-US" sz="2665"/>
              <a:t>ά</a:t>
            </a:r>
            <a:r>
              <a:rPr lang="en-US" altLang="en-US" sz="2665"/>
              <a:t>ψον· Τ</a:t>
            </a:r>
            <a:r>
              <a:rPr lang="" altLang="en-US" sz="2665"/>
              <a:t>ά</a:t>
            </a:r>
            <a:r>
              <a:rPr lang="en-US" altLang="en-US" sz="2665"/>
              <a:t>δε λ</a:t>
            </a:r>
            <a:r>
              <a:rPr lang="" altLang="en-US" sz="2665"/>
              <a:t>έ</a:t>
            </a:r>
            <a:r>
              <a:rPr lang="en-US" altLang="en-US" sz="2665"/>
              <a:t>γει </a:t>
            </a:r>
            <a:r>
              <a:rPr lang="" altLang="en-US" sz="2665"/>
              <a:t>ὁ</a:t>
            </a:r>
            <a:r>
              <a:rPr lang="en-US" altLang="en-US" sz="2665"/>
              <a:t> </a:t>
            </a:r>
            <a:r>
              <a:rPr lang="" altLang="en-US" sz="2665"/>
              <a:t>ἔ</a:t>
            </a:r>
            <a:r>
              <a:rPr lang="en-US" altLang="en-US" sz="2665"/>
              <a:t>χων τ</a:t>
            </a:r>
            <a:r>
              <a:rPr lang="" altLang="en-US" sz="2665"/>
              <a:t>ὰ</a:t>
            </a:r>
            <a:r>
              <a:rPr lang="en-US" altLang="en-US" sz="2665"/>
              <a:t> </a:t>
            </a:r>
            <a:r>
              <a:rPr lang="" altLang="en-US" sz="2665"/>
              <a:t>ἑ</a:t>
            </a:r>
            <a:r>
              <a:rPr lang="en-US" altLang="en-US" sz="2665"/>
              <a:t>πτ</a:t>
            </a:r>
            <a:r>
              <a:rPr lang="" altLang="en-US" sz="2665"/>
              <a:t>ὰ</a:t>
            </a:r>
            <a:r>
              <a:rPr lang="en-US" altLang="en-US" sz="2665"/>
              <a:t> πνε</a:t>
            </a:r>
            <a:r>
              <a:rPr lang="" altLang="en-US" sz="2665"/>
              <a:t>ύ</a:t>
            </a:r>
            <a:r>
              <a:rPr lang="en-US" altLang="en-US" sz="2665"/>
              <a:t>µατα το</a:t>
            </a:r>
            <a:r>
              <a:rPr lang="" altLang="en-US" sz="2665"/>
              <a:t>ῦ</a:t>
            </a:r>
            <a:r>
              <a:rPr lang="en-US" altLang="en-US" sz="2665"/>
              <a:t> θεο</a:t>
            </a:r>
            <a:r>
              <a:rPr lang="" altLang="en-US" sz="2665"/>
              <a:t>ῦ</a:t>
            </a:r>
            <a:r>
              <a:rPr lang="en-US" altLang="en-US" sz="2665"/>
              <a:t> κα</a:t>
            </a:r>
            <a:r>
              <a:rPr lang="" altLang="en-US" sz="2665"/>
              <a:t>ὶ</a:t>
            </a:r>
            <a:r>
              <a:rPr lang="en-US" altLang="en-US" sz="2665"/>
              <a:t> το</a:t>
            </a:r>
            <a:r>
              <a:rPr lang="" altLang="en-US" sz="2665"/>
              <a:t>ὺ</a:t>
            </a:r>
            <a:r>
              <a:rPr lang="en-US" altLang="en-US" sz="2665"/>
              <a:t>ς </a:t>
            </a:r>
            <a:r>
              <a:rPr lang="" altLang="en-US" sz="2665"/>
              <a:t>ἑ</a:t>
            </a:r>
            <a:r>
              <a:rPr lang="en-US" altLang="en-US" sz="2665"/>
              <a:t>πτ</a:t>
            </a:r>
            <a:r>
              <a:rPr lang="" altLang="en-US" sz="2665"/>
              <a:t>ὰ</a:t>
            </a:r>
            <a:r>
              <a:rPr lang="en-US" altLang="en-US" sz="2665"/>
              <a:t> </a:t>
            </a:r>
            <a:r>
              <a:rPr lang="" altLang="en-US" sz="2665"/>
              <a:t>ἀ</a:t>
            </a:r>
            <a:r>
              <a:rPr lang="en-US" altLang="en-US" sz="2665"/>
              <a:t>στ</a:t>
            </a:r>
            <a:r>
              <a:rPr lang="" altLang="en-US" sz="2665"/>
              <a:t>έ</a:t>
            </a:r>
            <a:r>
              <a:rPr lang="en-US" altLang="en-US" sz="2665"/>
              <a:t>ρας· Ο</a:t>
            </a:r>
            <a:r>
              <a:rPr lang="" altLang="en-US" sz="2665"/>
              <a:t>ἶ</a:t>
            </a:r>
            <a:r>
              <a:rPr lang="en-US" altLang="en-US" sz="2665"/>
              <a:t>δ</a:t>
            </a:r>
            <a:r>
              <a:rPr lang="" altLang="en-US" sz="2665"/>
              <a:t>ά</a:t>
            </a:r>
            <a:r>
              <a:rPr lang="en-US" altLang="en-US" sz="2665"/>
              <a:t> σου τ</a:t>
            </a:r>
            <a:r>
              <a:rPr lang="" altLang="en-US" sz="2665"/>
              <a:t>ὰ</a:t>
            </a:r>
            <a:r>
              <a:rPr lang="en-US" altLang="en-US" sz="2665"/>
              <a:t> </a:t>
            </a:r>
            <a:r>
              <a:rPr lang="" altLang="en-US" sz="2665"/>
              <a:t>ἔ</a:t>
            </a:r>
            <a:r>
              <a:rPr lang="en-US" altLang="en-US" sz="2665"/>
              <a:t>ργα, </a:t>
            </a:r>
            <a:r>
              <a:rPr lang="" altLang="en-US" sz="2665"/>
              <a:t>ὅ</a:t>
            </a:r>
            <a:r>
              <a:rPr lang="en-US" altLang="en-US" sz="2665"/>
              <a:t>τι </a:t>
            </a:r>
            <a:r>
              <a:rPr lang="" altLang="en-US" sz="2665"/>
              <a:t>ὄ</a:t>
            </a:r>
            <a:r>
              <a:rPr lang="en-US" altLang="en-US" sz="2665"/>
              <a:t>νοµα </a:t>
            </a:r>
            <a:r>
              <a:rPr lang="" altLang="en-US" sz="2665"/>
              <a:t>ἔ</a:t>
            </a:r>
            <a:r>
              <a:rPr lang="en-US" altLang="en-US" sz="2665"/>
              <a:t>χεις </a:t>
            </a:r>
            <a:r>
              <a:rPr lang="" altLang="en-US" sz="2665"/>
              <a:t>ὅ</a:t>
            </a:r>
            <a:r>
              <a:rPr lang="en-US" altLang="en-US" sz="2665"/>
              <a:t>τι ζ</a:t>
            </a:r>
            <a:r>
              <a:rPr lang="" altLang="en-US" sz="2665"/>
              <a:t>ῇ</a:t>
            </a:r>
            <a:r>
              <a:rPr lang="en-US" altLang="en-US" sz="2665"/>
              <a:t>ς, κα</a:t>
            </a:r>
            <a:r>
              <a:rPr lang="" altLang="en-US" sz="2665"/>
              <a:t>ὶ</a:t>
            </a:r>
            <a:r>
              <a:rPr lang="en-US" altLang="en-US" sz="2665"/>
              <a:t> νεκρ</a:t>
            </a:r>
            <a:r>
              <a:rPr lang="" altLang="en-US" sz="2665"/>
              <a:t>ὸ</a:t>
            </a:r>
            <a:r>
              <a:rPr lang="en-US" altLang="en-US" sz="2665"/>
              <a:t>ς ε</a:t>
            </a:r>
            <a:r>
              <a:rPr lang="" altLang="en-US" sz="2665"/>
              <a:t>ἶ</a:t>
            </a:r>
            <a:r>
              <a:rPr lang="en-US" altLang="en-US" sz="2665"/>
              <a:t>. </a:t>
            </a:r>
            <a:endParaRPr lang="th-TH" altLang="en-US" sz="4000"/>
          </a:p>
          <a:p>
            <a:pPr marL="0" indent="0">
              <a:buNone/>
            </a:pPr>
            <a:r>
              <a:rPr lang="th-TH" altLang="en-US" sz="4000"/>
              <a:t>จงเขียนถึงทูตสวรรค์แห่งคริสตจักรที่เมืองซาร์ดิสว่า</a:t>
            </a:r>
            <a:r>
              <a:rPr lang="en-US" altLang="en-US" sz="4000"/>
              <a:t> `</a:t>
            </a:r>
            <a:r>
              <a:rPr lang="th-TH" altLang="en-US" sz="4000"/>
              <a:t>พระองค์ผู้ทรงมีพระวิญญาณทั้งเจ็ดของพระเจ้า</a:t>
            </a:r>
            <a:r>
              <a:rPr lang="en-US" altLang="en-US" sz="4000"/>
              <a:t> </a:t>
            </a:r>
            <a:r>
              <a:rPr lang="th-TH" altLang="en-US" sz="4000"/>
              <a:t>และทรงมีดาราเจ็ดดวงนั้น</a:t>
            </a:r>
            <a:r>
              <a:rPr lang="en-US" altLang="en-US" sz="4000"/>
              <a:t> </a:t>
            </a:r>
            <a:r>
              <a:rPr lang="th-TH" altLang="en-US" sz="4000"/>
              <a:t>ได้ตรัสดังนี้ว่า</a:t>
            </a:r>
            <a:r>
              <a:rPr lang="en-US" altLang="en-US" sz="4000"/>
              <a:t> </a:t>
            </a:r>
            <a:r>
              <a:rPr lang="th-TH" altLang="en-US" sz="4000"/>
              <a:t>เรารู้จักแนวการกระทำของเจ้า</a:t>
            </a:r>
            <a:r>
              <a:rPr lang="en-US" altLang="en-US" sz="4000"/>
              <a:t> </a:t>
            </a:r>
            <a:r>
              <a:rPr lang="th-TH" altLang="en-US" sz="4000"/>
              <a:t>เจ้าได้ชื่อว่ามีชีวิตอยู่</a:t>
            </a:r>
            <a:r>
              <a:rPr lang="en-US" altLang="en-US" sz="4000"/>
              <a:t> </a:t>
            </a:r>
            <a:r>
              <a:rPr lang="th-TH" altLang="en-US" sz="4000"/>
              <a:t>แต่ว่าเจ้าได้ตายเสียแล้ว</a:t>
            </a:r>
            <a:r>
              <a:rPr lang="" altLang="en-US" sz="4000"/>
              <a:t> </a:t>
            </a:r>
            <a:endParaRPr lang="" altLang="en-US"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867410" y="862965"/>
            <a:ext cx="10713720" cy="5314315"/>
          </a:xfrm>
        </p:spPr>
        <p:txBody>
          <a:bodyPr>
            <a:normAutofit lnSpcReduction="10000"/>
          </a:bodyPr>
          <a:p>
            <a:pPr marL="0" indent="0">
              <a:buNone/>
            </a:pPr>
            <a:r>
              <a:rPr lang="th-TH" altLang="en-US" sz="3600" b="1">
                <a:latin typeface="Cordia New" panose="020B0304020202020204" charset="0"/>
                <a:cs typeface="Cordia New" panose="020B0304020202020204" charset="0"/>
              </a:rPr>
              <a:t>วิวรณ์ </a:t>
            </a:r>
            <a:r>
              <a:rPr lang="en-US" altLang="en-US" sz="3600" b="1">
                <a:latin typeface="Cordia New" panose="020B0304020202020204" charset="0"/>
                <a:cs typeface="Cordia New" panose="020B0304020202020204" charset="0"/>
              </a:rPr>
              <a:t>2:24.</a:t>
            </a:r>
            <a:endParaRPr lang="en-US" altLang="en-US" sz="3600" b="1">
              <a:latin typeface="Cordia New" panose="020B0304020202020204" charset="0"/>
              <a:cs typeface="Cordia New" panose="020B0304020202020204" charset="0"/>
            </a:endParaRPr>
          </a:p>
          <a:p>
            <a:pPr marL="0" indent="0">
              <a:buNone/>
            </a:pPr>
            <a:r>
              <a:rPr lang="en-US" altLang="en-US"/>
              <a:t>‘But I say to you, the rest who are in Thyatira, who do not hold this teaching [the revival of the Baal cult], who have not known the deep things of Satan [sarcasm], as they call them—I place no other burden on you.</a:t>
            </a:r>
            <a:endParaRPr lang="en-US" altLang="en-US"/>
          </a:p>
          <a:p>
            <a:pPr marL="0" indent="0">
              <a:buNone/>
            </a:pPr>
            <a:r>
              <a:rPr lang="en-US" altLang="en-US"/>
              <a:t>ὑ</a:t>
            </a:r>
            <a:r>
              <a:rPr lang="en-US" altLang="en-US"/>
              <a:t>µ</a:t>
            </a:r>
            <a:r>
              <a:rPr lang="en-US" altLang="en-US"/>
              <a:t>ῖ</a:t>
            </a:r>
            <a:r>
              <a:rPr lang="en-US" altLang="en-US"/>
              <a:t>ν δ</a:t>
            </a:r>
            <a:r>
              <a:rPr lang="en-US" altLang="en-US"/>
              <a:t>ὲ</a:t>
            </a:r>
            <a:r>
              <a:rPr lang="en-US" altLang="en-US"/>
              <a:t> λ</a:t>
            </a:r>
            <a:r>
              <a:rPr lang="en-US" altLang="en-US"/>
              <a:t>έ</a:t>
            </a:r>
            <a:r>
              <a:rPr lang="en-US" altLang="en-US"/>
              <a:t>γω το</a:t>
            </a:r>
            <a:r>
              <a:rPr lang="en-US" altLang="en-US"/>
              <a:t>ῖ</a:t>
            </a:r>
            <a:r>
              <a:rPr lang="en-US" altLang="en-US"/>
              <a:t>ς λοιπο</a:t>
            </a:r>
            <a:r>
              <a:rPr lang="en-US" altLang="en-US"/>
              <a:t>ῖ</a:t>
            </a:r>
            <a:r>
              <a:rPr lang="en-US" altLang="en-US"/>
              <a:t>ς το</a:t>
            </a:r>
            <a:r>
              <a:rPr lang="en-US" altLang="en-US"/>
              <a:t>ῖ</a:t>
            </a:r>
            <a:r>
              <a:rPr lang="en-US" altLang="en-US"/>
              <a:t>ς </a:t>
            </a:r>
            <a:r>
              <a:rPr lang="en-US" altLang="en-US"/>
              <a:t>ἐ</a:t>
            </a:r>
            <a:r>
              <a:rPr lang="en-US" altLang="en-US"/>
              <a:t>ν Θυατ</a:t>
            </a:r>
            <a:r>
              <a:rPr lang="en-US" altLang="en-US"/>
              <a:t>ί</a:t>
            </a:r>
            <a:r>
              <a:rPr lang="en-US" altLang="en-US"/>
              <a:t>ροις, </a:t>
            </a:r>
            <a:r>
              <a:rPr lang="en-US" altLang="en-US"/>
              <a:t>ὅ</a:t>
            </a:r>
            <a:r>
              <a:rPr lang="en-US" altLang="en-US"/>
              <a:t>σοι ο</a:t>
            </a:r>
            <a:r>
              <a:rPr lang="en-US" altLang="en-US"/>
              <a:t>ὐ</a:t>
            </a:r>
            <a:r>
              <a:rPr lang="en-US" altLang="en-US"/>
              <a:t>κ </a:t>
            </a:r>
            <a:r>
              <a:rPr lang="en-US" altLang="en-US"/>
              <a:t>ἔ</a:t>
            </a:r>
            <a:r>
              <a:rPr lang="en-US" altLang="en-US"/>
              <a:t>χουσιν τ</a:t>
            </a:r>
            <a:r>
              <a:rPr lang="en-US" altLang="en-US"/>
              <a:t>ὴ</a:t>
            </a:r>
            <a:r>
              <a:rPr lang="en-US" altLang="en-US"/>
              <a:t>ν διδαχ</a:t>
            </a:r>
            <a:r>
              <a:rPr lang="en-US" altLang="en-US"/>
              <a:t>ὴ</a:t>
            </a:r>
            <a:r>
              <a:rPr lang="en-US" altLang="en-US"/>
              <a:t>ν τα</a:t>
            </a:r>
            <a:r>
              <a:rPr lang="en-US" altLang="en-US"/>
              <a:t>ύ</a:t>
            </a:r>
            <a:r>
              <a:rPr lang="en-US" altLang="en-US"/>
              <a:t>την, ο</a:t>
            </a:r>
            <a:r>
              <a:rPr lang="en-US" altLang="en-US"/>
              <a:t>ἵ</a:t>
            </a:r>
            <a:r>
              <a:rPr lang="en-US" altLang="en-US"/>
              <a:t>τινες ο</a:t>
            </a:r>
            <a:r>
              <a:rPr lang="en-US" altLang="en-US"/>
              <a:t>ὐ</a:t>
            </a:r>
            <a:r>
              <a:rPr lang="en-US" altLang="en-US"/>
              <a:t>κ </a:t>
            </a:r>
            <a:r>
              <a:rPr lang="en-US" altLang="en-US"/>
              <a:t>ἔ</a:t>
            </a:r>
            <a:r>
              <a:rPr lang="en-US" altLang="en-US"/>
              <a:t>γνωσαν τ</a:t>
            </a:r>
            <a:r>
              <a:rPr lang="en-US" altLang="en-US"/>
              <a:t>ὰ</a:t>
            </a:r>
            <a:r>
              <a:rPr lang="en-US" altLang="en-US"/>
              <a:t> βαθ</a:t>
            </a:r>
            <a:r>
              <a:rPr lang="en-US" altLang="en-US"/>
              <a:t>έ</a:t>
            </a:r>
            <a:r>
              <a:rPr lang="en-US" altLang="en-US"/>
              <a:t>α το</a:t>
            </a:r>
            <a:r>
              <a:rPr lang="en-US" altLang="en-US"/>
              <a:t>ῦ</a:t>
            </a:r>
            <a:r>
              <a:rPr lang="en-US" altLang="en-US"/>
              <a:t> Σαταν</a:t>
            </a:r>
            <a:r>
              <a:rPr lang="en-US" altLang="en-US"/>
              <a:t>ᾶ</a:t>
            </a:r>
            <a:r>
              <a:rPr lang="en-US" altLang="en-US"/>
              <a:t>, </a:t>
            </a:r>
            <a:r>
              <a:rPr lang="en-US" altLang="en-US"/>
              <a:t>ὡ</a:t>
            </a:r>
            <a:r>
              <a:rPr lang="en-US" altLang="en-US"/>
              <a:t>ς λ</a:t>
            </a:r>
            <a:r>
              <a:rPr lang="en-US" altLang="en-US"/>
              <a:t>έ</a:t>
            </a:r>
            <a:r>
              <a:rPr lang="en-US" altLang="en-US"/>
              <a:t>γουσιν, ο</a:t>
            </a:r>
            <a:r>
              <a:rPr lang="en-US" altLang="en-US"/>
              <a:t>ὐ</a:t>
            </a:r>
            <a:r>
              <a:rPr lang="en-US" altLang="en-US"/>
              <a:t> β</a:t>
            </a:r>
            <a:r>
              <a:rPr lang="en-US" altLang="en-US"/>
              <a:t>ά</a:t>
            </a:r>
            <a:r>
              <a:rPr lang="en-US" altLang="en-US"/>
              <a:t>λλω </a:t>
            </a:r>
            <a:r>
              <a:rPr lang="en-US" altLang="en-US"/>
              <a:t>ἐ</a:t>
            </a:r>
            <a:r>
              <a:rPr lang="en-US" altLang="en-US"/>
              <a:t>φí </a:t>
            </a:r>
            <a:r>
              <a:rPr lang="en-US" altLang="en-US"/>
              <a:t>ὑ</a:t>
            </a:r>
            <a:r>
              <a:rPr lang="en-US" altLang="en-US"/>
              <a:t>µ</a:t>
            </a:r>
            <a:r>
              <a:rPr lang="en-US" altLang="en-US"/>
              <a:t>ᾶ</a:t>
            </a:r>
            <a:r>
              <a:rPr lang="en-US" altLang="en-US"/>
              <a:t>ς </a:t>
            </a:r>
            <a:r>
              <a:rPr lang="en-US" altLang="en-US"/>
              <a:t>ἄ</a:t>
            </a:r>
            <a:r>
              <a:rPr lang="en-US" altLang="en-US"/>
              <a:t>λλο β</a:t>
            </a:r>
            <a:r>
              <a:rPr lang="en-US" altLang="en-US"/>
              <a:t>ά</a:t>
            </a:r>
            <a:r>
              <a:rPr lang="en-US" altLang="en-US"/>
              <a:t>ρος·  </a:t>
            </a:r>
            <a:endParaRPr lang="en-US" altLang="en-US"/>
          </a:p>
          <a:p>
            <a:pPr marL="0" indent="0">
              <a:buNone/>
            </a:pPr>
            <a:r>
              <a:rPr lang="th-TH" altLang="en-US" sz="4000"/>
              <a:t>สำหรับพวกเจ้า</a:t>
            </a:r>
            <a:r>
              <a:rPr lang="en-US" altLang="en-US" sz="4000"/>
              <a:t> </a:t>
            </a:r>
            <a:r>
              <a:rPr lang="th-TH" altLang="en-US" sz="4000"/>
              <a:t>และคนอื่นที่เหลืออยู่ที่เมืองธิยาทิรา</a:t>
            </a:r>
            <a:r>
              <a:rPr lang="en-US" altLang="en-US" sz="4000"/>
              <a:t> </a:t>
            </a:r>
            <a:r>
              <a:rPr lang="th-TH" altLang="en-US" sz="4000"/>
              <a:t>ผู้ไม่ถือคำสอนนี้</a:t>
            </a:r>
            <a:r>
              <a:rPr lang="en-US" altLang="en-US" sz="4000"/>
              <a:t> [</a:t>
            </a:r>
            <a:r>
              <a:rPr lang="th-TH" altLang="en-US" sz="4000"/>
              <a:t>การสอนเกี่ยวกับลัทธิพระบาอัล</a:t>
            </a:r>
            <a:r>
              <a:rPr lang="en-US" altLang="en-US" sz="4000"/>
              <a:t> ]</a:t>
            </a:r>
            <a:r>
              <a:rPr lang="th-TH" altLang="en-US" sz="4000"/>
              <a:t>และไม่รู้จักสิ่งที่เขาเรียกว่า</a:t>
            </a:r>
            <a:r>
              <a:rPr lang="en-US" altLang="en-US" sz="4000"/>
              <a:t> </a:t>
            </a:r>
            <a:r>
              <a:rPr lang="th-TH" altLang="en-US" sz="4000"/>
              <a:t>ความล้ำลึกของซาตานนั้น</a:t>
            </a:r>
            <a:r>
              <a:rPr lang="en-US" altLang="en-US" sz="4000"/>
              <a:t> </a:t>
            </a:r>
            <a:r>
              <a:rPr lang="th-TH" altLang="en-US" sz="4000"/>
              <a:t>เราขอบอกว่า</a:t>
            </a:r>
            <a:r>
              <a:rPr lang="en-US" altLang="en-US" sz="4000"/>
              <a:t> </a:t>
            </a:r>
            <a:r>
              <a:rPr lang="th-TH" altLang="en-US" sz="4000"/>
              <a:t>เราจะไม่มอบภาระอื่นให้เจ้า</a:t>
            </a:r>
            <a:endParaRPr lang="th-TH" altLang="en-US"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089660"/>
            <a:ext cx="10515600" cy="5087620"/>
          </a:xfrm>
        </p:spPr>
        <p:txBody>
          <a:bodyPr>
            <a:normAutofit lnSpcReduction="10000"/>
          </a:bodyPr>
          <a:p>
            <a:r>
              <a:rPr lang="en-US" altLang="en-US"/>
              <a:t>In Pergamum we noted that believers were advancing to maturity right under the nose of Satan where Satan’s headquarters was. Now in Thyatira we note that some believers were advancing to maturity in spite of the distraction of the phallic cult. </a:t>
            </a:r>
            <a:endParaRPr lang="en-US" altLang="en-US"/>
          </a:p>
          <a:p>
            <a:r>
              <a:rPr lang="en-US" altLang="en-US"/>
              <a:t>This advance to maturity took place in areas of special pressure and distraction. It makes no difference whether you live in a large city with many pressures or live in a quiet out-of-the-way place where pressures are relatively small and practically non-existent. </a:t>
            </a:r>
            <a:endParaRPr lang="en-US" altLang="en-US"/>
          </a:p>
          <a:p>
            <a:r>
              <a:rPr lang="en-US" altLang="en-US"/>
              <a:t>You can advance to maturity as easily in a pressure context as you can in a quiet, pleasant country area. You can advance under good government or you can advance under evil government. You can advance in a place of religious domination or much heathenism. </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29615" y="0"/>
            <a:ext cx="10515600" cy="1076960"/>
          </a:xfrm>
        </p:spPr>
        <p:txBody>
          <a:bodyPr>
            <a:normAutofit/>
          </a:bodyPr>
          <a:p>
            <a:r>
              <a:rPr lang="en-US" altLang="en-US" sz="2600"/>
              <a:t>    https://www.youtube.com/watch?v=5DjyBZdHoxY&amp;ab_channel=TWR</a:t>
            </a:r>
            <a:endParaRPr lang="en-US" altLang="en-US" sz="2600"/>
          </a:p>
        </p:txBody>
      </p:sp>
      <p:pic>
        <p:nvPicPr>
          <p:cNvPr id="4" name="Content Placeholder 3"/>
          <p:cNvPicPr>
            <a:picLocks noChangeAspect="1"/>
          </p:cNvPicPr>
          <p:nvPr>
            <p:ph idx="1"/>
          </p:nvPr>
        </p:nvPicPr>
        <p:blipFill>
          <a:blip r:embed="rId1"/>
          <a:stretch>
            <a:fillRect/>
          </a:stretch>
        </p:blipFill>
        <p:spPr>
          <a:xfrm>
            <a:off x="1044575" y="842010"/>
            <a:ext cx="9533890" cy="58934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121410"/>
            <a:ext cx="10515600" cy="5055870"/>
          </a:xfrm>
        </p:spPr>
        <p:txBody>
          <a:bodyPr>
            <a:normAutofit lnSpcReduction="10000"/>
          </a:bodyPr>
          <a:p>
            <a:r>
              <a:rPr lang="en-US" altLang="en-US"/>
              <a:t>Believers living inside the divine power system [the divine dynasphere] and learning doctrine on a daily basis do not succumb to false teaching.</a:t>
            </a:r>
            <a:endParaRPr lang="en-US" altLang="en-US"/>
          </a:p>
          <a:p>
            <a:endParaRPr lang="en-US" altLang="en-US"/>
          </a:p>
          <a:p>
            <a:r>
              <a:rPr lang="en-US" altLang="en-US"/>
              <a:t>No additional burden or mandate is given to these mature believers who lived and functioned inside the divine system for it isn’t necessary to emphasize the negatives with believers who are positive toward doctrine. </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p:sp>
        <p:nvSpPr>
          <p:cNvPr id="3" name="Content Placeholder 2"/>
          <p:cNvSpPr>
            <a:spLocks noGrp="1"/>
          </p:cNvSpPr>
          <p:nvPr>
            <p:ph idx="1"/>
          </p:nvPr>
        </p:nvSpPr>
        <p:spPr>
          <a:xfrm>
            <a:off x="838200" y="645795"/>
            <a:ext cx="10515600" cy="5531485"/>
          </a:xfrm>
        </p:spPr>
        <p:txBody>
          <a:bodyPr>
            <a:normAutofit fontScale="90000" lnSpcReduction="10000"/>
          </a:bodyPr>
          <a:p>
            <a:pPr marL="0" indent="0" algn="ctr">
              <a:buNone/>
            </a:pPr>
            <a:r>
              <a:rPr lang="th-TH" altLang="en-US" sz="3890" b="1">
                <a:latin typeface="Cordia New" panose="020B0304020202020204" charset="0"/>
                <a:cs typeface="Cordia New" panose="020B0304020202020204" charset="0"/>
              </a:rPr>
              <a:t>วิวรณ์ </a:t>
            </a:r>
            <a:r>
              <a:rPr lang="en-US" altLang="en-US" sz="3890" b="1">
                <a:latin typeface="Cordia New" panose="020B0304020202020204" charset="0"/>
                <a:cs typeface="Cordia New" panose="020B0304020202020204" charset="0"/>
              </a:rPr>
              <a:t>2:25</a:t>
            </a:r>
            <a:endParaRPr lang="en-US" altLang="en-US" sz="3890" b="1">
              <a:latin typeface="Cordia New" panose="020B0304020202020204" charset="0"/>
              <a:cs typeface="Cordia New" panose="020B0304020202020204" charset="0"/>
            </a:endParaRPr>
          </a:p>
          <a:p>
            <a:pPr marL="0" indent="0">
              <a:buNone/>
            </a:pPr>
            <a:r>
              <a:rPr lang="en-US" altLang="en-US"/>
              <a:t>‘Nevertheless [or: moreover] what you have, hold fast until I come [the Rapture of the Church].</a:t>
            </a:r>
            <a:endParaRPr lang="en-US" altLang="en-US"/>
          </a:p>
          <a:p>
            <a:pPr marL="0" indent="0">
              <a:buNone/>
            </a:pPr>
            <a:r>
              <a:rPr lang="en-US" altLang="en-US"/>
              <a:t> </a:t>
            </a:r>
            <a:endParaRPr lang="en-US" altLang="en-US"/>
          </a:p>
          <a:p>
            <a:pPr marL="0" indent="0">
              <a:buNone/>
            </a:pPr>
            <a:r>
              <a:rPr lang="en-US" altLang="en-US" b="1"/>
              <a:t>πλ</a:t>
            </a:r>
            <a:r>
              <a:rPr lang="en-US" altLang="en-US" b="1"/>
              <a:t>ὴ</a:t>
            </a:r>
            <a:r>
              <a:rPr lang="en-US" altLang="en-US" b="1"/>
              <a:t>ν </a:t>
            </a:r>
            <a:r>
              <a:rPr lang="en-US" altLang="en-US"/>
              <a:t>ὃ</a:t>
            </a:r>
            <a:r>
              <a:rPr lang="en-US" altLang="en-US"/>
              <a:t> </a:t>
            </a:r>
            <a:r>
              <a:rPr lang="en-US" altLang="en-US"/>
              <a:t>ἔ</a:t>
            </a:r>
            <a:r>
              <a:rPr lang="en-US" altLang="en-US"/>
              <a:t>χετε κρατ</a:t>
            </a:r>
            <a:r>
              <a:rPr lang="en-US" altLang="en-US"/>
              <a:t>ή</a:t>
            </a:r>
            <a:r>
              <a:rPr lang="en-US" altLang="en-US"/>
              <a:t>σατε </a:t>
            </a:r>
            <a:r>
              <a:rPr lang="en-US" altLang="en-US"/>
              <a:t>ἄ</a:t>
            </a:r>
            <a:r>
              <a:rPr lang="en-US" altLang="en-US"/>
              <a:t>χρις ο</a:t>
            </a:r>
            <a:r>
              <a:rPr lang="en-US" altLang="en-US"/>
              <a:t>ὗ</a:t>
            </a:r>
            <a:r>
              <a:rPr lang="en-US" altLang="en-US"/>
              <a:t> </a:t>
            </a:r>
            <a:r>
              <a:rPr lang="en-US" altLang="en-US"/>
              <a:t>ἂ</a:t>
            </a:r>
            <a:r>
              <a:rPr lang="en-US" altLang="en-US"/>
              <a:t>ν </a:t>
            </a:r>
            <a:r>
              <a:rPr lang="en-US" altLang="en-US"/>
              <a:t>ἥ</a:t>
            </a:r>
            <a:r>
              <a:rPr lang="en-US" altLang="en-US"/>
              <a:t>ξω.</a:t>
            </a:r>
            <a:endParaRPr lang="en-US" altLang="en-US"/>
          </a:p>
          <a:p>
            <a:endParaRPr lang="en-US" altLang="en-US"/>
          </a:p>
          <a:p>
            <a:pPr marL="0" indent="0">
              <a:buNone/>
            </a:pPr>
            <a:r>
              <a:rPr lang="th-TH" altLang="en-US" sz="4000">
                <a:latin typeface="Cordia New" panose="020B0304020202020204" charset="0"/>
                <a:cs typeface="Cordia New" panose="020B0304020202020204" charset="0"/>
              </a:rPr>
              <a:t>แต่สิ่งที่เจ้ามีอยู่แล้วนั้น</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จงยึดไว้ให้มั่นจนกว่าเราจะมา</a:t>
            </a:r>
            <a:endParaRPr lang="th-TH" altLang="en-US" sz="4000">
              <a:latin typeface="Cordia New" panose="020B0304020202020204" charset="0"/>
              <a:cs typeface="Cordia New" panose="020B0304020202020204" charset="0"/>
            </a:endParaRPr>
          </a:p>
          <a:p>
            <a:endParaRPr lang="en-US" altLang="en-US"/>
          </a:p>
          <a:p>
            <a:pPr marL="0" indent="0">
              <a:buNone/>
            </a:pPr>
            <a:r>
              <a:rPr lang="en-US" altLang="en-US"/>
              <a:t>You don’t have to tell a positive believer, “Don’t do this and Don’t do that.” Just give them the positive mandates and they will carry it out. However, great Christians need to be reminded that even though they may have reached the highest levels of spiritual growth, it is not over until it is over. The spiritual life continues until the Lord takes us out of this world.</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p:sp>
        <p:nvSpPr>
          <p:cNvPr id="3" name="Content Placeholder 2"/>
          <p:cNvSpPr>
            <a:spLocks noGrp="1"/>
          </p:cNvSpPr>
          <p:nvPr>
            <p:ph idx="1"/>
          </p:nvPr>
        </p:nvSpPr>
        <p:spPr>
          <a:xfrm>
            <a:off x="734695" y="666750"/>
            <a:ext cx="10721975" cy="5510530"/>
          </a:xfrm>
        </p:spPr>
        <p:txBody>
          <a:bodyPr>
            <a:normAutofit/>
          </a:bodyPr>
          <a:p>
            <a:r>
              <a:rPr lang="en-US" altLang="en-US" sz="2000"/>
              <a:t>2:26.</a:t>
            </a:r>
            <a:r>
              <a:rPr lang="en-US" altLang="en-US" sz="2000"/>
              <a:t> </a:t>
            </a:r>
            <a:r>
              <a:rPr lang="en-US" altLang="en-US" sz="2000"/>
              <a:t>‘He who is victorious [in the spiritual life] and keeps My assignments until the end [of his life], To him I will give authority over the nations, [as a blessing in the Millennium]; </a:t>
            </a:r>
            <a:r>
              <a:rPr lang="en-US" altLang="en-US" sz="2000">
                <a:sym typeface="+mn-ea"/>
              </a:rPr>
              <a:t>2:27. And he shall rule them with a rod of iron, as the vessels of the potter are broken to pieces [swift and just punishment of criminals], as I also have received authority from My Father; 2:28. Furthermore, I will give him [The Order of the] Morning Star. </a:t>
            </a:r>
            <a:endParaRPr lang="en-US" altLang="en-US" sz="2000"/>
          </a:p>
          <a:p>
            <a:r>
              <a:rPr lang="en-US" altLang="en-US" sz="2000"/>
              <a:t>2:26.</a:t>
            </a:r>
            <a:r>
              <a:rPr lang="en-US" altLang="en-US" sz="2000"/>
              <a:t> </a:t>
            </a:r>
            <a:r>
              <a:rPr lang="en-US" altLang="en-US" sz="2000"/>
              <a:t>κα</a:t>
            </a:r>
            <a:r>
              <a:rPr lang="en-US" altLang="en-US" sz="2000"/>
              <a:t>ὶ</a:t>
            </a:r>
            <a:r>
              <a:rPr lang="en-US" altLang="en-US" sz="2000"/>
              <a:t> </a:t>
            </a:r>
            <a:r>
              <a:rPr lang="en-US" altLang="en-US" sz="2000"/>
              <a:t>ὁ</a:t>
            </a:r>
            <a:r>
              <a:rPr lang="en-US" altLang="en-US" sz="2000"/>
              <a:t> νικ</a:t>
            </a:r>
            <a:r>
              <a:rPr lang="en-US" altLang="en-US" sz="2000"/>
              <a:t>ῶ</a:t>
            </a:r>
            <a:r>
              <a:rPr lang="en-US" altLang="en-US" sz="2000"/>
              <a:t>ν κα</a:t>
            </a:r>
            <a:r>
              <a:rPr lang="en-US" altLang="en-US" sz="2000"/>
              <a:t>ὶ</a:t>
            </a:r>
            <a:r>
              <a:rPr lang="en-US" altLang="en-US" sz="2000"/>
              <a:t> </a:t>
            </a:r>
            <a:r>
              <a:rPr lang="en-US" altLang="en-US" sz="2000"/>
              <a:t>ὁ</a:t>
            </a:r>
            <a:r>
              <a:rPr lang="en-US" altLang="en-US" sz="2000"/>
              <a:t> τηρ</a:t>
            </a:r>
            <a:r>
              <a:rPr lang="en-US" altLang="en-US" sz="2000"/>
              <a:t>ῶ</a:t>
            </a:r>
            <a:r>
              <a:rPr lang="en-US" altLang="en-US" sz="2000"/>
              <a:t>ν </a:t>
            </a:r>
            <a:r>
              <a:rPr lang="en-US" altLang="en-US" sz="2000"/>
              <a:t>ἄ</a:t>
            </a:r>
            <a:r>
              <a:rPr lang="en-US" altLang="en-US" sz="2000"/>
              <a:t>χρι τ</a:t>
            </a:r>
            <a:r>
              <a:rPr lang="en-US" altLang="en-US" sz="2000"/>
              <a:t>έ</a:t>
            </a:r>
            <a:r>
              <a:rPr lang="en-US" altLang="en-US" sz="2000"/>
              <a:t>λους τ</a:t>
            </a:r>
            <a:r>
              <a:rPr lang="en-US" altLang="en-US" sz="2000"/>
              <a:t>ὰ</a:t>
            </a:r>
            <a:r>
              <a:rPr lang="en-US" altLang="en-US" sz="2000"/>
              <a:t> </a:t>
            </a:r>
            <a:r>
              <a:rPr lang="en-US" altLang="en-US" sz="2000"/>
              <a:t>ἔ</a:t>
            </a:r>
            <a:r>
              <a:rPr lang="en-US" altLang="en-US" sz="2000"/>
              <a:t>ργα µου, δ</a:t>
            </a:r>
            <a:r>
              <a:rPr lang="en-US" altLang="en-US" sz="2000"/>
              <a:t>ώ</a:t>
            </a:r>
            <a:r>
              <a:rPr lang="en-US" altLang="en-US" sz="2000"/>
              <a:t>σω α</a:t>
            </a:r>
            <a:r>
              <a:rPr lang="en-US" altLang="en-US" sz="2000"/>
              <a:t>ὐ</a:t>
            </a:r>
            <a:r>
              <a:rPr lang="en-US" altLang="en-US" sz="2000"/>
              <a:t>τ</a:t>
            </a:r>
            <a:r>
              <a:rPr lang="en-US" altLang="en-US" sz="2000"/>
              <a:t>ῷ</a:t>
            </a:r>
            <a:r>
              <a:rPr lang="en-US" altLang="en-US" sz="2000"/>
              <a:t> </a:t>
            </a:r>
            <a:r>
              <a:rPr lang="en-US" altLang="en-US" sz="2000"/>
              <a:t>ἐ</a:t>
            </a:r>
            <a:r>
              <a:rPr lang="en-US" altLang="en-US" sz="2000"/>
              <a:t>ξουσ</a:t>
            </a:r>
            <a:r>
              <a:rPr lang="en-US" altLang="en-US" sz="2000"/>
              <a:t>ί</a:t>
            </a:r>
            <a:r>
              <a:rPr lang="en-US" altLang="en-US" sz="2000"/>
              <a:t>αν </a:t>
            </a:r>
            <a:r>
              <a:rPr lang="en-US" altLang="en-US" sz="2000"/>
              <a:t>ἐ</a:t>
            </a:r>
            <a:r>
              <a:rPr lang="en-US" altLang="en-US" sz="2000"/>
              <a:t>π</a:t>
            </a:r>
            <a:r>
              <a:rPr lang="en-US" altLang="en-US" sz="2000"/>
              <a:t>ὶ</a:t>
            </a:r>
            <a:r>
              <a:rPr lang="en-US" altLang="en-US" sz="2000"/>
              <a:t> τ</a:t>
            </a:r>
            <a:r>
              <a:rPr lang="en-US" altLang="en-US" sz="2000"/>
              <a:t>ῶ</a:t>
            </a:r>
            <a:r>
              <a:rPr lang="en-US" altLang="en-US" sz="2000"/>
              <a:t>ν </a:t>
            </a:r>
            <a:r>
              <a:rPr lang="en-US" altLang="en-US" sz="2000"/>
              <a:t>ἐ</a:t>
            </a:r>
            <a:r>
              <a:rPr lang="en-US" altLang="en-US" sz="2000"/>
              <a:t>θν</a:t>
            </a:r>
            <a:r>
              <a:rPr lang="en-US" altLang="en-US" sz="2000"/>
              <a:t>ῶ</a:t>
            </a:r>
            <a:r>
              <a:rPr lang="en-US" altLang="en-US" sz="2000"/>
              <a:t>ν (27) κα</a:t>
            </a:r>
            <a:r>
              <a:rPr lang="en-US" altLang="en-US" sz="2000"/>
              <a:t>ὶ</a:t>
            </a:r>
            <a:r>
              <a:rPr lang="en-US" altLang="en-US" sz="2000"/>
              <a:t> ποιµανε</a:t>
            </a:r>
            <a:r>
              <a:rPr lang="en-US" altLang="en-US" sz="2000"/>
              <a:t>ῖ</a:t>
            </a:r>
            <a:r>
              <a:rPr lang="en-US" altLang="en-US" sz="2000"/>
              <a:t> α</a:t>
            </a:r>
            <a:r>
              <a:rPr lang="en-US" altLang="en-US" sz="2000"/>
              <a:t>ὐ</a:t>
            </a:r>
            <a:r>
              <a:rPr lang="en-US" altLang="en-US" sz="2000"/>
              <a:t>το</a:t>
            </a:r>
            <a:r>
              <a:rPr lang="en-US" altLang="en-US" sz="2000"/>
              <a:t>ὺ</a:t>
            </a:r>
            <a:r>
              <a:rPr lang="en-US" altLang="en-US" sz="2000"/>
              <a:t>ς </a:t>
            </a:r>
            <a:r>
              <a:rPr lang="en-US" altLang="en-US" sz="2000"/>
              <a:t>ἐ</a:t>
            </a:r>
            <a:r>
              <a:rPr lang="en-US" altLang="en-US" sz="2000"/>
              <a:t>ν </a:t>
            </a:r>
            <a:r>
              <a:rPr lang="en-US" altLang="en-US" sz="2000"/>
              <a:t>ῥά</a:t>
            </a:r>
            <a:r>
              <a:rPr lang="en-US" altLang="en-US" sz="2000"/>
              <a:t>βδ</a:t>
            </a:r>
            <a:r>
              <a:rPr lang="en-US" altLang="en-US" sz="2000"/>
              <a:t>ῳ</a:t>
            </a:r>
            <a:r>
              <a:rPr lang="en-US" altLang="en-US" sz="2000"/>
              <a:t> σιδηρ</a:t>
            </a:r>
            <a:r>
              <a:rPr lang="en-US" altLang="en-US" sz="2000"/>
              <a:t>ᾷ</a:t>
            </a:r>
            <a:r>
              <a:rPr lang="en-US" altLang="en-US" sz="2000"/>
              <a:t>, </a:t>
            </a:r>
            <a:r>
              <a:rPr lang="en-US" altLang="en-US" sz="2000"/>
              <a:t>ὡ</a:t>
            </a:r>
            <a:r>
              <a:rPr lang="en-US" altLang="en-US" sz="2000"/>
              <a:t>ς τ</a:t>
            </a:r>
            <a:r>
              <a:rPr lang="en-US" altLang="en-US" sz="2000"/>
              <a:t>ὰ</a:t>
            </a:r>
            <a:r>
              <a:rPr lang="en-US" altLang="en-US" sz="2000"/>
              <a:t> σκε</a:t>
            </a:r>
            <a:r>
              <a:rPr lang="en-US" altLang="en-US" sz="2000"/>
              <a:t>ύ</a:t>
            </a:r>
            <a:r>
              <a:rPr lang="en-US" altLang="en-US" sz="2000"/>
              <a:t>η τ</a:t>
            </a:r>
            <a:r>
              <a:rPr lang="en-US" altLang="en-US" sz="2000"/>
              <a:t>ὰ</a:t>
            </a:r>
            <a:r>
              <a:rPr lang="en-US" altLang="en-US" sz="2000"/>
              <a:t> κεραµικ</a:t>
            </a:r>
            <a:r>
              <a:rPr lang="en-US" altLang="en-US" sz="2000"/>
              <a:t>ὰ</a:t>
            </a:r>
            <a:r>
              <a:rPr lang="en-US" altLang="en-US" sz="2000"/>
              <a:t> συντρ</a:t>
            </a:r>
            <a:r>
              <a:rPr lang="en-US" altLang="en-US" sz="2000"/>
              <a:t>ί</a:t>
            </a:r>
            <a:r>
              <a:rPr lang="en-US" altLang="en-US" sz="2000"/>
              <a:t>βεται (28) </a:t>
            </a:r>
            <a:r>
              <a:rPr lang="en-US" altLang="en-US" sz="2000"/>
              <a:t>ὡ</a:t>
            </a:r>
            <a:r>
              <a:rPr lang="en-US" altLang="en-US" sz="2000"/>
              <a:t>ς κ</a:t>
            </a:r>
            <a:r>
              <a:rPr lang="en-US" altLang="en-US" sz="2000"/>
              <a:t>ἀ</a:t>
            </a:r>
            <a:r>
              <a:rPr lang="en-US" altLang="en-US" sz="2000"/>
              <a:t>γ</a:t>
            </a:r>
            <a:r>
              <a:rPr lang="en-US" altLang="en-US" sz="2000"/>
              <a:t>ὼ</a:t>
            </a:r>
            <a:r>
              <a:rPr lang="en-US" altLang="en-US" sz="2000"/>
              <a:t> ε</a:t>
            </a:r>
            <a:r>
              <a:rPr lang="en-US" altLang="en-US" sz="2000"/>
              <a:t>ἴ</a:t>
            </a:r>
            <a:r>
              <a:rPr lang="en-US" altLang="en-US" sz="2000"/>
              <a:t>ληφα παρ</a:t>
            </a:r>
            <a:r>
              <a:rPr lang="en-US" altLang="en-US" sz="2000"/>
              <a:t>ὰ</a:t>
            </a:r>
            <a:r>
              <a:rPr lang="en-US" altLang="en-US" sz="2000"/>
              <a:t> το</a:t>
            </a:r>
            <a:r>
              <a:rPr lang="en-US" altLang="en-US" sz="2000"/>
              <a:t>ῦ</a:t>
            </a:r>
            <a:r>
              <a:rPr lang="en-US" altLang="en-US" sz="2000"/>
              <a:t> πατρ</a:t>
            </a:r>
            <a:r>
              <a:rPr lang="en-US" altLang="en-US" sz="2000"/>
              <a:t>ό</a:t>
            </a:r>
            <a:r>
              <a:rPr lang="en-US" altLang="en-US" sz="2000"/>
              <a:t>ς µου, κα</a:t>
            </a:r>
            <a:r>
              <a:rPr lang="en-US" altLang="en-US" sz="2000"/>
              <a:t>ὶ</a:t>
            </a:r>
            <a:r>
              <a:rPr lang="en-US" altLang="en-US" sz="2000"/>
              <a:t> δ</a:t>
            </a:r>
            <a:r>
              <a:rPr lang="en-US" altLang="en-US" sz="2000"/>
              <a:t>ώ</a:t>
            </a:r>
            <a:r>
              <a:rPr lang="en-US" altLang="en-US" sz="2000"/>
              <a:t>σω α</a:t>
            </a:r>
            <a:r>
              <a:rPr lang="en-US" altLang="en-US" sz="2000"/>
              <a:t>ὐ</a:t>
            </a:r>
            <a:r>
              <a:rPr lang="en-US" altLang="en-US" sz="2000"/>
              <a:t>τ</a:t>
            </a:r>
            <a:r>
              <a:rPr lang="en-US" altLang="en-US" sz="2000"/>
              <a:t>ῷ</a:t>
            </a:r>
            <a:r>
              <a:rPr lang="en-US" altLang="en-US" sz="2000"/>
              <a:t> τ</a:t>
            </a:r>
            <a:r>
              <a:rPr lang="en-US" altLang="en-US" sz="2000"/>
              <a:t>ὸ</a:t>
            </a:r>
            <a:r>
              <a:rPr lang="en-US" altLang="en-US" sz="2000"/>
              <a:t>ν </a:t>
            </a:r>
            <a:r>
              <a:rPr lang="en-US" altLang="en-US" sz="2000"/>
              <a:t>ἀ</a:t>
            </a:r>
            <a:r>
              <a:rPr lang="en-US" altLang="en-US" sz="2000"/>
              <a:t>στ</a:t>
            </a:r>
            <a:r>
              <a:rPr lang="en-US" altLang="en-US" sz="2000"/>
              <a:t>έ</a:t>
            </a:r>
            <a:r>
              <a:rPr lang="en-US" altLang="en-US" sz="2000"/>
              <a:t>ρα τ</a:t>
            </a:r>
            <a:r>
              <a:rPr lang="en-US" altLang="en-US" sz="2000"/>
              <a:t>ὸ</a:t>
            </a:r>
            <a:r>
              <a:rPr lang="en-US" altLang="en-US" sz="2000"/>
              <a:t>ν πρωϊν</a:t>
            </a:r>
            <a:r>
              <a:rPr lang="en-US" altLang="en-US" sz="2000"/>
              <a:t>ό</a:t>
            </a:r>
            <a:r>
              <a:rPr lang="en-US" altLang="en-US" sz="2000"/>
              <a:t>ν.</a:t>
            </a:r>
            <a:endParaRPr lang="en-US" altLang="en-US" sz="2000"/>
          </a:p>
          <a:p>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ผู้ใดมีชัยชนะและถือรักษากิจการของเราไว้จนถึงที่สุด</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เราจะให้ผู้นั้นมีอำนาจครอบครองบรรดาประชาชาติ</a:t>
            </a:r>
            <a:r>
              <a:rPr lang="en-US" altLang="en-US" sz="4000">
                <a:latin typeface="Cordia New" panose="020B0304020202020204" charset="0"/>
                <a:cs typeface="Cordia New" panose="020B0304020202020204" charset="0"/>
              </a:rPr>
              <a:t> 2:27  </a:t>
            </a:r>
            <a:r>
              <a:rPr lang="th-TH" altLang="en-US" sz="4000">
                <a:latin typeface="Cordia New" panose="020B0304020202020204" charset="0"/>
                <a:cs typeface="Cordia New" panose="020B0304020202020204" charset="0"/>
              </a:rPr>
              <a:t>และผู้นั้นจะบังคับบัญชาคนทั้งหลายด้วยคทาเหล็ก</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เหมือนกับเมื่อหม้อดินของช่างหม้อที่แตกออกเป็นเสี่ยงๆ</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ตามที่เราได้รับจากพระบิดาของเรา</a:t>
            </a:r>
            <a:r>
              <a:rPr lang="en-US" altLang="th-TH" sz="4000">
                <a:latin typeface="Cordia New" panose="020B0304020202020204" charset="0"/>
                <a:cs typeface="Cordia New" panose="020B0304020202020204" charset="0"/>
              </a:rPr>
              <a:t> 2:28 </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และเราจะมอบดาวประจำรุ่งให้แก่ผู้นั้น</a:t>
            </a:r>
            <a:r>
              <a:rPr lang="en-US" altLang="en-US" sz="4000">
                <a:latin typeface="Cordia New" panose="020B0304020202020204" charset="0"/>
                <a:cs typeface="Cordia New" panose="020B0304020202020204" charset="0"/>
              </a:rPr>
              <a:t> </a:t>
            </a:r>
            <a:endParaRPr lang="en-US" altLang="en-US" sz="4000">
              <a:latin typeface="Cordia New" panose="020B0304020202020204" charset="0"/>
              <a:cs typeface="Cordia New" panose="020B0304020202020204" charset="0"/>
            </a:endParaRPr>
          </a:p>
          <a:p>
            <a:endParaRPr lang="en-US" altLang="en-US" sz="4000">
              <a:latin typeface="Cordia New" panose="020B0304020202020204" charset="0"/>
              <a:cs typeface="Cordia New" panose="020B03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p:sp>
        <p:nvSpPr>
          <p:cNvPr id="3" name="Content Placeholder 2"/>
          <p:cNvSpPr>
            <a:spLocks noGrp="1"/>
          </p:cNvSpPr>
          <p:nvPr>
            <p:ph idx="1"/>
          </p:nvPr>
        </p:nvSpPr>
        <p:spPr>
          <a:xfrm>
            <a:off x="838200" y="1457325"/>
            <a:ext cx="10515600" cy="4719955"/>
          </a:xfrm>
        </p:spPr>
        <p:txBody>
          <a:bodyPr/>
          <a:p>
            <a:r>
              <a:rPr lang="en-US" altLang="en-US"/>
              <a:t>“Furthermore, I will give to him [the mature believer, the winner in time] the order of the morning star,” the highest decoration for life on this earth, the highest decoration for historical impact and for glorification of the Lord Jesus Christ.  </a:t>
            </a:r>
            <a:endParaRPr lang="en-US" altLang="en-US"/>
          </a:p>
          <a:p>
            <a:r>
              <a:rPr lang="en-US" altLang="en-US"/>
              <a:t>The uniform of glory worn over the resurrection body as per Revelation 3:4, 5 and the decoration which goes with it, the Order of the Morning Star, means that there will be a presentation in the court of heaven before the Father and his angels for a few believers out of every generation (Revelation 3:5), those who make the pivot, those who advance to maturity, and pass Evidence Testing. </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p:sp>
        <p:nvSpPr>
          <p:cNvPr id="3" name="Content Placeholder 2"/>
          <p:cNvSpPr>
            <a:spLocks noGrp="1"/>
          </p:cNvSpPr>
          <p:nvPr>
            <p:ph idx="1"/>
          </p:nvPr>
        </p:nvSpPr>
        <p:spPr>
          <a:xfrm>
            <a:off x="838200" y="796925"/>
            <a:ext cx="10515600" cy="5380355"/>
          </a:xfrm>
        </p:spPr>
        <p:txBody>
          <a:bodyPr>
            <a:normAutofit fontScale="90000"/>
          </a:bodyPr>
          <a:p>
            <a:r>
              <a:rPr lang="en-US" altLang="en-US"/>
              <a:t>The person who is making the great contribution to history is the believer who advances to maturity. As goes the believer so goes the nation. The believer living according to God’s will has a positive effect on his nation, and the believer living in the cosmic system contributes to the downtrend of his nation. </a:t>
            </a:r>
            <a:endParaRPr lang="en-US" altLang="en-US"/>
          </a:p>
          <a:p>
            <a:r>
              <a:rPr lang="en-US" altLang="en-US"/>
              <a:t> So, at the second advent logically there will be a presentation to the entire population of the world of every person who has the Order of the Morning Star and the Uniform of Glory. </a:t>
            </a:r>
            <a:endParaRPr lang="en-US" altLang="en-US"/>
          </a:p>
          <a:p>
            <a:r>
              <a:rPr lang="en-US" altLang="en-US"/>
              <a:t>The authority of this particular decoration is phenomenal because for one thousand years of perfect environment on the earth namely the Millennial reign of our Lord Jesus Christ, the Christians who have the Order of the Morning Star on their Uniforms of Glory will rule nations with a rod of iron (perfect justice). And then in eternal state there will obviously be many unique privileges which will belong to the believer who wears the Order of the Morning Star on his Uniform of Glory.</a:t>
            </a: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6937</Words>
  <Application>WPS Presentation</Application>
  <PresentationFormat>Widescreen</PresentationFormat>
  <Paragraphs>61</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宋体</vt:lpstr>
      <vt:lpstr>Wingdings</vt:lpstr>
      <vt:lpstr>Cordia New</vt:lpstr>
      <vt:lpstr>Calibri</vt:lpstr>
      <vt:lpstr>Angsana New</vt:lpstr>
      <vt:lpstr>微软雅黑</vt:lpstr>
      <vt:lpstr>Arial Unicode MS</vt:lpstr>
      <vt:lpstr>Calibri Light</vt:lpstr>
      <vt:lpstr>Times New Roman</vt:lpstr>
      <vt:lpstr>Office Theme</vt:lpstr>
      <vt:lpstr>การวิเคราะห์พระธรรมวิวรณ์ สอนโดย อ.Tim จากคำบันทึกของ อ. Max Klein</vt:lpstr>
      <vt:lpstr>PowerPoint 演示文稿</vt:lpstr>
      <vt:lpstr>PowerPoint 演示文稿</vt:lpstr>
      <vt:lpstr>    https://www.youtube.com/watch?v=5DjyBZdHoxY&amp;ab_channel=TWR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141</cp:revision>
  <dcterms:created xsi:type="dcterms:W3CDTF">2024-07-01T03:51:00Z</dcterms:created>
  <dcterms:modified xsi:type="dcterms:W3CDTF">2025-09-02T10:54:30Z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1033-12.2.0.21931</vt:lpwstr>
  </property>
</Properties>
</file>