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1086" r:id="rId4"/>
    <p:sldId id="1105" r:id="rId5"/>
    <p:sldId id="1106" r:id="rId6"/>
    <p:sldId id="1110" r:id="rId7"/>
    <p:sldId id="1111" r:id="rId8"/>
    <p:sldId id="1112" r:id="rId9"/>
    <p:sldId id="1117" r:id="rId10"/>
    <p:sldId id="1116" r:id="rId11"/>
    <p:sldId id="1108" r:id="rId12"/>
    <p:sldId id="1113" r:id="rId13"/>
    <p:sldId id="1114" r:id="rId14"/>
    <p:sldId id="11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  <p:cmAuthor id="2" name="Admin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5615" y="1189990"/>
            <a:ext cx="8709025" cy="5668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190" y="114935"/>
            <a:ext cx="7355205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342630" y="1356360"/>
            <a:ext cx="2112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Cordia New" panose="020B0304020202020204" charset="0"/>
                <a:cs typeface="Cordia New" panose="020B0304020202020204" charset="0"/>
              </a:rPr>
              <a:t>REVELATIO</a:t>
            </a:r>
            <a:r>
              <a:rPr lang="en-US" altLang="en-US" sz="2400" b="1">
                <a:latin typeface="Cordia New" panose="020B0304020202020204" charset="0"/>
                <a:cs typeface="Cordia New" panose="020B0304020202020204" charset="0"/>
              </a:rPr>
              <a:t>N 70</a:t>
            </a:r>
            <a:endParaRPr lang="en-US" sz="2400" b="1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sz="2400" b="1">
                <a:latin typeface="Cordia New" panose="020B0304020202020204" charset="0"/>
                <a:cs typeface="Cordia New" panose="020B0304020202020204" charset="0"/>
              </a:rPr>
              <a:t> 2025 10 27</a:t>
            </a:r>
            <a:endParaRPr lang="en-US" altLang="zh-CN" sz="2400" b="1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1720"/>
            <a:ext cx="10515600" cy="5115560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th-TH" altLang="en-US" sz="5000"/>
              <a:t>ความจริงได้ก่อสร้างกระจกขึ้นภายในจิตใจ</a:t>
            </a:r>
            <a:r>
              <a:rPr lang="en-US" altLang="th-TH" sz="5000"/>
              <a:t> [</a:t>
            </a:r>
            <a:r>
              <a:rPr lang="th-TH" altLang="th-TH" sz="5000"/>
              <a:t>ยาคอบ </a:t>
            </a:r>
            <a:r>
              <a:rPr lang="en-US" altLang="th-TH" sz="5000"/>
              <a:t>1:23-25]</a:t>
            </a:r>
            <a:r>
              <a:rPr lang="en-US" altLang="en-US" sz="5000"/>
              <a:t> </a:t>
            </a:r>
            <a:r>
              <a:rPr lang="th-TH" altLang="en-US" sz="5000"/>
              <a:t>เพื่อให้คุณสามารถประเมินตนเองและสถานการณ์ของคุณจากมุมมองของพระเจ้า</a:t>
            </a:r>
            <a:r>
              <a:rPr lang="en-US" altLang="en-US" sz="5000"/>
              <a:t> </a:t>
            </a:r>
            <a:r>
              <a:rPr lang="th-TH" altLang="en-US" sz="5000"/>
              <a:t>และโดยไม่เอาความคิดเห็นส่วนตัวเข้ามาปะปน</a:t>
            </a:r>
            <a:r>
              <a:rPr lang="en-US" altLang="en-US" sz="5000"/>
              <a:t> </a:t>
            </a:r>
            <a:endParaRPr lang="en-US" altLang="en-US" sz="5000"/>
          </a:p>
          <a:p>
            <a:pPr marL="0" indent="0">
              <a:buNone/>
            </a:pPr>
            <a:endParaRPr lang="en-US" altLang="en-US" sz="5000"/>
          </a:p>
          <a:p>
            <a:pPr marL="0" indent="0">
              <a:buNone/>
            </a:pPr>
            <a:r>
              <a:rPr lang="th-TH" altLang="en-US" sz="5000"/>
              <a:t>เมื่อคุณคิดด้วยมาตรฐานและบรรทัดฐานแห่งหลักคำสอนพระคัมภีร์</a:t>
            </a:r>
            <a:r>
              <a:rPr lang="en-US" altLang="en-US" sz="5000"/>
              <a:t> </a:t>
            </a:r>
            <a:r>
              <a:rPr lang="th-TH" altLang="en-US" sz="5000"/>
              <a:t>คุณได้พึ่งอาศัยพระผู้เป็นเจ้า</a:t>
            </a:r>
            <a:r>
              <a:rPr lang="en-US" altLang="en-US" sz="5000"/>
              <a:t> </a:t>
            </a:r>
            <a:r>
              <a:rPr lang="th-TH" altLang="en-US" sz="5000"/>
              <a:t>และได้แก้ไขปัญหาชีวิตโดยวิธีของ</a:t>
            </a:r>
            <a:r>
              <a:rPr lang="en-US" altLang="th-TH" sz="5000"/>
              <a:t> </a:t>
            </a:r>
            <a:r>
              <a:rPr lang="th-TH" altLang="en-US" sz="5000"/>
              <a:t>พระเจ้า</a:t>
            </a:r>
            <a:r>
              <a:rPr lang="en-US" altLang="en-US" sz="5000"/>
              <a:t> </a:t>
            </a:r>
            <a:r>
              <a:rPr lang="th-TH" altLang="en-US" sz="5000"/>
              <a:t>ไม่ใช่วิธีของมนุษย์</a:t>
            </a:r>
            <a:r>
              <a:rPr lang="en-US" altLang="th-TH" sz="5000"/>
              <a:t> </a:t>
            </a:r>
            <a:r>
              <a:rPr lang="en-US" altLang="th-TH" sz="3335"/>
              <a:t>(eg. social justice vs. real justice; socialism vs. charity; spirituality vs. mysticsm/superstition)</a:t>
            </a:r>
            <a:endParaRPr lang="th-TH" altLang="en-US" sz="5000"/>
          </a:p>
          <a:p>
            <a:pPr marL="0" indent="0">
              <a:buNone/>
            </a:pPr>
            <a:endParaRPr lang="th-TH" altLang="en-US" sz="3200"/>
          </a:p>
          <a:p>
            <a:pPr marL="0" indent="0">
              <a:buNone/>
            </a:pPr>
            <a:endParaRPr lang="th-TH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220"/>
            <a:ext cx="10515600" cy="5179060"/>
          </a:xfrm>
        </p:spPr>
        <p:txBody>
          <a:bodyPr>
            <a:normAutofit lnSpcReduction="20000"/>
          </a:bodyPr>
          <a:p>
            <a:pPr marL="0" indent="0">
              <a:buNone/>
            </a:pPr>
            <a:endParaRPr lang="th-TH" altLang="en-US" sz="5000"/>
          </a:p>
          <a:p>
            <a:pPr marL="0" indent="0">
              <a:buNone/>
            </a:pP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จุดประสงค์หนึ่งในชีวิตของผู้เชื่อ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คือ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การปลูกฝังความจริงภายในจิตใจ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อย่างไรก็ตาม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การสร้างระบบหลักคำสอนพระคัมภีร์ภายในจิตใจให้พร้อมที่จะนำมาใช้กับประสบการณ์ส่วนตัว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เป็นสิ่งที่เกิดขึ้นทีละเล็กทีละน้อยตามขั้นตอน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ความจริงถูกสร้างขึ้นมาบนฐานแห่งความจริง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ผู้เชื่อจะต้องเรียนในรูปแบบ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“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บรรทัดซ้อนบรรทัด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ที่นี่นิด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ที่นั่นหน่อย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” (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อิสยาห์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  <a:sym typeface="+mn-ea"/>
              </a:rPr>
              <a:t> 28:10)</a:t>
            </a:r>
            <a:endParaRPr lang="en-US" altLang="en-US" sz="5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th-TH" altLang="en-US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1"/>
          <p:cNvPicPr>
            <a:picLocks noChangeAspect="1"/>
          </p:cNvPicPr>
          <p:nvPr>
            <p:ph idx="1"/>
          </p:nvPr>
        </p:nvPicPr>
        <p:blipFill>
          <a:blip r:embed="rId1"/>
          <a:srcRect l="-314" r="2897"/>
          <a:stretch>
            <a:fillRect/>
          </a:stretch>
        </p:blipFill>
        <p:spPr>
          <a:xfrm>
            <a:off x="574675" y="1502410"/>
            <a:ext cx="11421110" cy="43446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344295"/>
            <a:ext cx="10525760" cy="483298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โดยวิธีนี้ผู้เชื่อได้พัฒนาโครงสร้างความรู้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(frame of reference)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เพื่อที่จะรับรู้และสะสมหลักคำสอนที่ซับซ้อนมากยิ่งขึ้น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ซึ่งทำให้ผู้เรียนเห็นภาพใหญ่ของชีวิตฝ่ายวิญญาณอันน่าอัศจรรย์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(cf. jigsaw puzzle)</a:t>
            </a:r>
            <a:endParaRPr lang="en-US" altLang="en-US" sz="5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ผู้เชื่อจึงจำเป็นต้องฟังหลักคำสอนพระคัมภีร์เป็นกิจวัติประจำวัน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และเน้นการสอนการเรียนซ้ำๆ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(repetition) </a:t>
            </a:r>
            <a:endParaRPr lang="en-US" altLang="en-US" sz="32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altLang="en-US" sz="32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F:\ \R. B THIEME\Translated Materials\THAI\Diagrams THAI\FLOT diagram\แก้ไขปัญหา.tif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 t="4912" b="15082"/>
          <a:stretch>
            <a:fillRect/>
          </a:stretch>
        </p:blipFill>
        <p:spPr bwMode="auto">
          <a:xfrm>
            <a:off x="2145030" y="365125"/>
            <a:ext cx="8729980" cy="61728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462280" y="988695"/>
            <a:ext cx="4064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/>
              <a:t>FLOT line =</a:t>
            </a:r>
            <a:endParaRPr lang="en-US" sz="2000" b="1"/>
          </a:p>
          <a:p>
            <a:endParaRPr lang="en-US" sz="2000" b="1"/>
          </a:p>
          <a:p>
            <a:r>
              <a:rPr lang="en-US" sz="2000" b="1"/>
              <a:t>Forward</a:t>
            </a:r>
            <a:endParaRPr lang="en-US" sz="2000" b="1"/>
          </a:p>
          <a:p>
            <a:r>
              <a:rPr lang="en-US" sz="2000" b="1"/>
              <a:t>Line </a:t>
            </a:r>
            <a:endParaRPr lang="en-US" sz="2000" b="1"/>
          </a:p>
          <a:p>
            <a:r>
              <a:rPr lang="en-US" sz="2000" b="1"/>
              <a:t>Of</a:t>
            </a:r>
            <a:endParaRPr lang="en-US" sz="2000" b="1"/>
          </a:p>
          <a:p>
            <a:r>
              <a:rPr lang="en-US" sz="2000" b="1"/>
              <a:t>Troops.</a:t>
            </a:r>
            <a:endParaRPr lang="en-US"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0 Problem Solving Devices gauge diagram THAI"/>
          <p:cNvPicPr>
            <a:picLocks noChangeAspect="1"/>
          </p:cNvPicPr>
          <p:nvPr>
            <p:ph idx="1"/>
          </p:nvPr>
        </p:nvPicPr>
        <p:blipFill>
          <a:blip r:embed="rId1"/>
          <a:srcRect t="350" b="-922"/>
          <a:stretch>
            <a:fillRect/>
          </a:stretch>
        </p:blipFill>
        <p:spPr>
          <a:xfrm>
            <a:off x="1973580" y="276860"/>
            <a:ext cx="8725535" cy="65811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90" y="734695"/>
            <a:ext cx="10846435" cy="5920740"/>
          </a:xfrm>
        </p:spPr>
        <p:txBody>
          <a:bodyPr>
            <a:normAutofit fontScale="90000" lnSpcReduction="10000"/>
          </a:bodyPr>
          <a:p>
            <a:pPr marL="0" indent="0">
              <a:buNone/>
            </a:pP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5.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การปรับความคิดให้ตรงกับหลักคำสอนพระคัมภีร์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  (DOCTRINAL ORIENTATION)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“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เพราะดังที่เขาคิดในจิตใจของเขา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เขาจึงเป็นเช่นนั้น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” (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สุภาษิต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23:7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ก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) 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ชีวิตฝ่ายวิญญาณคือการคิดด้วยมุมมองของพระเจ้า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(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ฟีลิปปี 2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:5)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และการที่คุณได้ประยุกต์ความคิดนั้นต่อสถานการณ์ต่างๆของคุณ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เมื่อคุณได้คิดด้วยหลักคำสอนพระคัมภีร์ที่คุณได้สะสมไว้ในจิตใจของคุณ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และพร้อมที่จะรับการประยุกต์นำมาใช้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(metabolized doctrine)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คุณจึงได้ปฏิบัติชีวิตด้วย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“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จิตใจของพระคริสต์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”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ซึ่งเป็นแหล่งแห่งสติปัญญาที่แท้จริงและสูงสุด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(1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โครินธ์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2:16) 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altLang="en-US" sz="3200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en-US" sz="32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410" y="1173480"/>
            <a:ext cx="10996930" cy="6059805"/>
          </a:xfrm>
        </p:spPr>
        <p:txBody>
          <a:bodyPr/>
          <a:p>
            <a:pPr marL="0" indent="0">
              <a:buNone/>
            </a:pP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การเห็นความสำคัญในประเด็นนี้และการปฏิบัติตามทำให้คุณสามารถก้าวหน้าจากการเป็นเด็กฝ่ายวิญญาณ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ซึ่งเป็นขั้นที่ผู้เชื่อได้ประยุกต์พระสัญญาง่ายๆ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จนถึงขั้นผู้ใหญ่ฝ่ายวิญญาณ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5000">
                <a:latin typeface="Cordia New" panose="020B0304020202020204" charset="0"/>
                <a:cs typeface="Cordia New" panose="020B0304020202020204" charset="0"/>
              </a:rPr>
              <a:t>เป็นผู้เชื่อที่สามารถสรุปเหตุผลจากหลักคำสอนพระคัมภีร์ที่ซับซ้อน</a:t>
            </a:r>
            <a:r>
              <a:rPr lang="en-US" altLang="en-US" sz="5000">
                <a:latin typeface="Cordia New" panose="020B0304020202020204" charset="0"/>
                <a:cs typeface="Cordia New" panose="020B0304020202020204" charset="0"/>
              </a:rPr>
              <a:t>  (complex doctrinal rationales) </a:t>
            </a:r>
            <a:endParaRPr lang="en-US" altLang="en-US" sz="5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90" y="398780"/>
            <a:ext cx="10996930" cy="6059805"/>
          </a:xfrm>
        </p:spPr>
        <p:txBody>
          <a:bodyPr/>
          <a:p>
            <a:pPr marL="0" indent="0">
              <a:buNone/>
            </a:pP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Joe Griffin: “...breathing in the rarified air atop the mountain of spiritual maturity”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Rarefied air refers to air that is less dense and contains less oxygen, typically found at high altitudes, such as near the peaks of mountains.</a:t>
            </a:r>
            <a:r>
              <a:rPr lang="en-US" altLang="en-US" sz="4000" i="1">
                <a:latin typeface="Cordia New" panose="020B0304020202020204" charset="0"/>
                <a:cs typeface="Cordia New" panose="020B0304020202020204" charset="0"/>
              </a:rPr>
              <a:t> </a:t>
            </a:r>
            <a:endParaRPr lang="en-US" altLang="en-US" sz="4000" i="1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altLang="en-US" sz="4000" i="1">
                <a:latin typeface="Cordia New" panose="020B0304020202020204" charset="0"/>
                <a:cs typeface="Cordia New" panose="020B0304020202020204" charset="0"/>
              </a:rPr>
              <a:t>It can also describe an environment that is exclusive or understood by only a small group of people. (Just over 4000 people have climbed Mt. Everest, only 200 have done so without supplemental oxygen).</a:t>
            </a:r>
            <a:endParaRPr lang="en-US" altLang="en-US" sz="4000" i="1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Everest"/>
          <p:cNvPicPr>
            <a:picLocks noChangeAspect="1"/>
          </p:cNvPicPr>
          <p:nvPr>
            <p:ph idx="1"/>
          </p:nvPr>
        </p:nvPicPr>
        <p:blipFill>
          <a:blip r:embed="rId1"/>
          <a:srcRect t="682" b="35540"/>
          <a:stretch>
            <a:fillRect/>
          </a:stretch>
        </p:blipFill>
        <p:spPr>
          <a:xfrm>
            <a:off x="584200" y="365125"/>
            <a:ext cx="11061700" cy="61575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rcRect t="6" b="-227"/>
          <a:stretch>
            <a:fillRect/>
          </a:stretch>
        </p:blipFill>
        <p:spPr>
          <a:xfrm>
            <a:off x="150495" y="365125"/>
            <a:ext cx="11829415" cy="61429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rcRect t="208" b="-996"/>
          <a:stretch>
            <a:fillRect/>
          </a:stretch>
        </p:blipFill>
        <p:spPr>
          <a:xfrm>
            <a:off x="153035" y="365125"/>
            <a:ext cx="11873865" cy="6245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2352</Words>
  <Application>WPS Presentation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Cordia New</vt:lpstr>
      <vt:lpstr>Angsana New</vt:lpstr>
      <vt:lpstr>微软雅黑</vt:lpstr>
      <vt:lpstr>Arial Unicode MS</vt:lpstr>
      <vt:lpstr>Calibri Light</vt:lpstr>
      <vt:lpstr>Calibri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155</cp:revision>
  <dcterms:created xsi:type="dcterms:W3CDTF">2024-07-01T03:51:00Z</dcterms:created>
  <dcterms:modified xsi:type="dcterms:W3CDTF">2025-10-27T15:01:18Z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29E977BAFAED44DFA084D92EBBFAD71B_13</vt:lpwstr>
  </property>
  <property fmtid="{D5CDD505-2E9C-101B-9397-08002B2CF9AE}" pid="3" name="KSOProductBuildVer">
    <vt:lpwstr>1033-12.2.0.23131</vt:lpwstr>
  </property>
</Properties>
</file>