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1023" r:id="rId4"/>
    <p:sldId id="1039" r:id="rId5"/>
    <p:sldId id="1024" r:id="rId6"/>
    <p:sldId id="1026" r:id="rId7"/>
    <p:sldId id="1027" r:id="rId8"/>
    <p:sldId id="1028" r:id="rId9"/>
    <p:sldId id="1034" r:id="rId10"/>
    <p:sldId id="1029" r:id="rId11"/>
    <p:sldId id="1035" r:id="rId12"/>
    <p:sldId id="1037" r:id="rId13"/>
    <p:sldId id="1036" r:id="rId14"/>
    <p:sldId id="1038" r:id="rId15"/>
    <p:sldId id="1030" r:id="rId16"/>
    <p:sldId id="103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33724477" name="sawokproductions"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commentAuthors" Target="commentAuthors.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5.jpe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velation Cover"/>
          <p:cNvPicPr>
            <a:picLocks noChangeAspect="1"/>
          </p:cNvPicPr>
          <p:nvPr/>
        </p:nvPicPr>
        <p:blipFill>
          <a:blip r:embed="rId1"/>
          <a:stretch>
            <a:fillRect/>
          </a:stretch>
        </p:blipFill>
        <p:spPr>
          <a:xfrm>
            <a:off x="1745615" y="1189990"/>
            <a:ext cx="8709025" cy="5668010"/>
          </a:xfrm>
          <a:prstGeom prst="rect">
            <a:avLst/>
          </a:prstGeom>
        </p:spPr>
      </p:pic>
      <p:sp>
        <p:nvSpPr>
          <p:cNvPr id="2" name="Title 1"/>
          <p:cNvSpPr>
            <a:spLocks noGrp="1"/>
          </p:cNvSpPr>
          <p:nvPr>
            <p:ph type="ctrTitle"/>
          </p:nvPr>
        </p:nvSpPr>
        <p:spPr>
          <a:xfrm>
            <a:off x="2536190" y="114935"/>
            <a:ext cx="7355205" cy="1133475"/>
          </a:xfrm>
        </p:spPr>
        <p:txBody>
          <a:bodyPr>
            <a:normAutofit/>
          </a:bodyPr>
          <a:lstStyle/>
          <a:p>
            <a:r>
              <a:rPr lang="th-TH" sz="4000" b="1" dirty="0"/>
              <a:t>การวิเคราะห์พระธรรมวิวรณ์</a:t>
            </a:r>
            <a:br>
              <a:rPr lang="th-TH" sz="3335" b="1" dirty="0"/>
            </a:br>
            <a:r>
              <a:rPr lang="th-TH" sz="2400" dirty="0">
                <a:latin typeface="Cordia New" panose="020B0304020202020204" charset="0"/>
                <a:cs typeface="Cordia New" panose="020B0304020202020204" charset="0"/>
              </a:rPr>
              <a:t>สอนโดย อ.</a:t>
            </a:r>
            <a:r>
              <a:rPr lang="en-US" altLang="th-TH" sz="2400" dirty="0">
                <a:latin typeface="Cordia New" panose="020B0304020202020204" charset="0"/>
                <a:cs typeface="Cordia New" panose="020B0304020202020204" charset="0"/>
              </a:rPr>
              <a:t>Tim</a:t>
            </a:r>
            <a:r>
              <a:rPr lang="th-TH" sz="2400" dirty="0">
                <a:latin typeface="Cordia New" panose="020B0304020202020204" charset="0"/>
                <a:cs typeface="Cordia New" panose="020B0304020202020204" charset="0"/>
              </a:rPr>
              <a:t> จากคำบันทึกของ อ. </a:t>
            </a:r>
            <a:r>
              <a:rPr lang="en-US" sz="2400" dirty="0">
                <a:latin typeface="Cordia New" panose="020B0304020202020204" charset="0"/>
                <a:cs typeface="Cordia New" panose="020B0304020202020204" charset="0"/>
              </a:rPr>
              <a:t>Max Klein</a:t>
            </a:r>
            <a:endParaRPr lang="en-US" sz="2400" dirty="0">
              <a:latin typeface="Cordia New" panose="020B0304020202020204" charset="0"/>
              <a:cs typeface="Cordia New" panose="020B0304020202020204" charset="0"/>
            </a:endParaRPr>
          </a:p>
        </p:txBody>
      </p:sp>
      <p:sp>
        <p:nvSpPr>
          <p:cNvPr id="4" name="Text Box 3"/>
          <p:cNvSpPr txBox="1"/>
          <p:nvPr/>
        </p:nvSpPr>
        <p:spPr>
          <a:xfrm>
            <a:off x="8342630" y="1616710"/>
            <a:ext cx="2112010" cy="645160"/>
          </a:xfrm>
          <a:prstGeom prst="rect">
            <a:avLst/>
          </a:prstGeom>
          <a:noFill/>
        </p:spPr>
        <p:txBody>
          <a:bodyPr wrap="square" rtlCol="0">
            <a:spAutoFit/>
          </a:bodyPr>
          <a:p>
            <a:r>
              <a:rPr lang="en-US">
                <a:latin typeface="Calibri" panose="020F0502020204030204" charset="0"/>
                <a:cs typeface="Calibri" panose="020F0502020204030204" charset="0"/>
              </a:rPr>
              <a:t>REVELATION 59</a:t>
            </a:r>
            <a:endParaRPr lang="en-US">
              <a:latin typeface="Calibri" panose="020F0502020204030204" charset="0"/>
              <a:cs typeface="Calibri" panose="020F0502020204030204" charset="0"/>
            </a:endParaRPr>
          </a:p>
          <a:p>
            <a:r>
              <a:rPr lang="en-US">
                <a:latin typeface="Calibri" panose="020F0502020204030204" charset="0"/>
                <a:cs typeface="Calibri" panose="020F0502020204030204" charset="0"/>
              </a:rPr>
              <a:t> 2025 08 25</a:t>
            </a:r>
            <a:endParaRPr lang="th-TH" altLang="en-US">
              <a:latin typeface="Calibri" panose="020F0502020204030204" charset="0"/>
              <a:cs typeface="Calibri" panose="020F05020202040302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p:txBody>
          <a:bodyPr/>
          <a:p>
            <a:pPr marL="0" indent="0">
              <a:buNone/>
            </a:pPr>
            <a:r>
              <a:rPr lang="en-US" altLang="en-US"/>
              <a:t>The moment the believer believes in the Lord Jesus Christ there is one thing he cannot do. He can’t be sinning at the same time because his sins have all been blotted out. The present tense “does not sin” is an aoristic present, it is a punctiliar action indicating the fact that at the moment the believer believes in the Lord Jesus Christ he cannot sin.</a:t>
            </a:r>
            <a:endParaRPr lang="en-US" altLang="en-US"/>
          </a:p>
          <a:p>
            <a:pPr marL="0" indent="0">
              <a:buNone/>
            </a:pPr>
            <a:endParaRPr lang="en-US" altLang="en-US"/>
          </a:p>
          <a:p>
            <a:pPr marL="0" indent="0">
              <a:buNone/>
            </a:pPr>
            <a:r>
              <a:rPr lang="en-US" altLang="en-US"/>
              <a:t> </a:t>
            </a:r>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alpha val="32000"/>
          </a:schemeClr>
        </a:solidFill>
        <a:effectLst/>
      </p:bgPr>
    </p:bg>
    <p:spTree>
      <p:nvGrpSpPr>
        <p:cNvPr id="1" name=""/>
        <p:cNvGrpSpPr/>
        <p:nvPr/>
      </p:nvGrpSpPr>
      <p:grpSpPr/>
      <p:sp>
        <p:nvSpPr>
          <p:cNvPr id="7" name="Title 6"/>
          <p:cNvSpPr>
            <a:spLocks noGrp="1"/>
          </p:cNvSpPr>
          <p:nvPr>
            <p:ph type="title"/>
          </p:nvPr>
        </p:nvSpPr>
        <p:spPr>
          <a:xfrm>
            <a:off x="6475095" y="4623435"/>
            <a:ext cx="4575810" cy="1325880"/>
          </a:xfrm>
        </p:spPr>
        <p:txBody>
          <a:bodyPr>
            <a:normAutofit fontScale="90000"/>
          </a:bodyPr>
          <a:p>
            <a:r>
              <a:rPr lang="en-US"/>
              <a:t>www.ibdoctrine.org</a:t>
            </a:r>
            <a:br>
              <a:rPr lang="en-US"/>
            </a:br>
            <a:r>
              <a:rPr lang="en-US"/>
              <a:t>www.rbthieme.org</a:t>
            </a:r>
            <a:endParaRPr lang="en-US"/>
          </a:p>
        </p:txBody>
      </p:sp>
      <p:pic>
        <p:nvPicPr>
          <p:cNvPr id="4" name="Content Placeholder 3"/>
          <p:cNvPicPr>
            <a:picLocks noChangeAspect="1"/>
          </p:cNvPicPr>
          <p:nvPr>
            <p:ph sz="half" idx="1"/>
          </p:nvPr>
        </p:nvPicPr>
        <p:blipFill>
          <a:blip r:embed="rId1"/>
          <a:srcRect t="-222" b="2447"/>
          <a:stretch>
            <a:fillRect/>
          </a:stretch>
        </p:blipFill>
        <p:spPr>
          <a:xfrm>
            <a:off x="527050" y="365125"/>
            <a:ext cx="4247515" cy="5796915"/>
          </a:xfrm>
        </p:spPr>
      </p:pic>
      <p:pic>
        <p:nvPicPr>
          <p:cNvPr id="6" name="Content Placeholder 5"/>
          <p:cNvPicPr/>
          <p:nvPr>
            <p:ph sz="half" idx="2"/>
          </p:nvPr>
        </p:nvPicPr>
        <p:blipFill>
          <a:blip r:embed="rId2"/>
          <a:srcRect l="31603" t="-1925" r="32855" b="107"/>
          <a:stretch>
            <a:fillRect/>
          </a:stretch>
        </p:blipFill>
        <p:spPr>
          <a:xfrm>
            <a:off x="5181600" y="365125"/>
            <a:ext cx="2304415" cy="3457575"/>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p:sp>
        <p:nvSpPr>
          <p:cNvPr id="2" name="Title 1"/>
          <p:cNvSpPr>
            <a:spLocks noGrp="1"/>
          </p:cNvSpPr>
          <p:nvPr>
            <p:ph type="title"/>
          </p:nvPr>
        </p:nvSpPr>
        <p:spPr/>
        <p:txBody>
          <a:bodyPr>
            <a:normAutofit/>
          </a:bodyPr>
          <a:p>
            <a:pPr algn="ctr"/>
            <a:r>
              <a:rPr lang="en-US" altLang="en-US" sz="3000" b="1">
                <a:latin typeface="Cordia New" panose="020B0304020202020204" charset="0"/>
                <a:cs typeface="Cordia New" panose="020B0304020202020204" charset="0"/>
              </a:rPr>
              <a:t>(</a:t>
            </a:r>
            <a:r>
              <a:rPr lang="th-TH" altLang="en-US" sz="3000" b="1">
                <a:latin typeface="Cordia New" panose="020B0304020202020204" charset="0"/>
                <a:cs typeface="Cordia New" panose="020B0304020202020204" charset="0"/>
              </a:rPr>
              <a:t>จากภาคผนวก</a:t>
            </a:r>
            <a:r>
              <a:rPr lang="en-US" altLang="en-US" sz="3000" b="1">
                <a:latin typeface="Cordia New" panose="020B0304020202020204" charset="0"/>
                <a:cs typeface="Cordia New" panose="020B0304020202020204" charset="0"/>
              </a:rPr>
              <a:t> C</a:t>
            </a:r>
            <a:r>
              <a:rPr lang="th-TH" altLang="en-US" sz="3000" b="1">
                <a:latin typeface="Cordia New" panose="020B0304020202020204" charset="0"/>
                <a:cs typeface="Cordia New" panose="020B0304020202020204" charset="0"/>
              </a:rPr>
              <a:t> “</a:t>
            </a:r>
            <a:r>
              <a:rPr lang="en-US" altLang="en-US" sz="3000" b="1">
                <a:latin typeface="Cordia New" panose="020B0304020202020204" charset="0"/>
                <a:cs typeface="Cordia New" panose="020B0304020202020204" charset="0"/>
              </a:rPr>
              <a:t>40 </a:t>
            </a:r>
            <a:r>
              <a:rPr lang="th-TH" altLang="en-US" sz="3000" b="1">
                <a:latin typeface="Cordia New" panose="020B0304020202020204" charset="0"/>
                <a:cs typeface="Cordia New" panose="020B0304020202020204" charset="0"/>
              </a:rPr>
              <a:t>สิ่งที่พระเจ้าทรงประทานแก่ผู้เชื่อทุกคน</a:t>
            </a:r>
            <a:r>
              <a:rPr lang="en-US" altLang="en-US" sz="3000" b="1">
                <a:latin typeface="Cordia New" panose="020B0304020202020204" charset="0"/>
                <a:cs typeface="Cordia New" panose="020B0304020202020204" charset="0"/>
              </a:rPr>
              <a:t> </a:t>
            </a:r>
            <a:r>
              <a:rPr lang="th-TH" altLang="en-US" sz="3000" b="1">
                <a:latin typeface="Cordia New" panose="020B0304020202020204" charset="0"/>
                <a:cs typeface="Cordia New" panose="020B0304020202020204" charset="0"/>
              </a:rPr>
              <a:t>ณ</a:t>
            </a:r>
            <a:r>
              <a:rPr lang="en-US" altLang="en-US" sz="3000" b="1">
                <a:latin typeface="Cordia New" panose="020B0304020202020204" charset="0"/>
                <a:cs typeface="Cordia New" panose="020B0304020202020204" charset="0"/>
              </a:rPr>
              <a:t> </a:t>
            </a:r>
            <a:r>
              <a:rPr lang="th-TH" altLang="en-US" sz="3000" b="1">
                <a:latin typeface="Cordia New" panose="020B0304020202020204" charset="0"/>
                <a:cs typeface="Cordia New" panose="020B0304020202020204" charset="0"/>
              </a:rPr>
              <a:t>เวลารอด”)</a:t>
            </a:r>
            <a:r>
              <a:rPr lang="en-US" altLang="en-US" sz="3000"/>
              <a:t> </a:t>
            </a:r>
            <a:endParaRPr lang="en-US" altLang="en-US" sz="3000"/>
          </a:p>
        </p:txBody>
      </p:sp>
      <p:sp>
        <p:nvSpPr>
          <p:cNvPr id="3" name="Content Placeholder 2"/>
          <p:cNvSpPr>
            <a:spLocks noGrp="1"/>
          </p:cNvSpPr>
          <p:nvPr>
            <p:ph idx="1"/>
          </p:nvPr>
        </p:nvSpPr>
        <p:spPr>
          <a:xfrm>
            <a:off x="838200" y="1379220"/>
            <a:ext cx="10515600" cy="5040630"/>
          </a:xfrm>
        </p:spPr>
        <p:txBody>
          <a:bodyPr>
            <a:noAutofit/>
          </a:bodyPr>
          <a:p>
            <a:r>
              <a:rPr lang="en-US" altLang="en-US">
                <a:latin typeface="Cordia New" panose="020B0304020202020204" charset="0"/>
                <a:cs typeface="Cordia New" panose="020B0304020202020204" charset="0"/>
              </a:rPr>
              <a:t>IV. </a:t>
            </a:r>
            <a:r>
              <a:rPr lang="th-TH" altLang="en-US">
                <a:latin typeface="Cordia New" panose="020B0304020202020204" charset="0"/>
                <a:cs typeface="Cordia New" panose="020B0304020202020204" charset="0"/>
              </a:rPr>
              <a:t>ผู้เชื่อรับการยกเว้นจากการถูกพิพากษาลงโทษชั่วนิรันดร์</a:t>
            </a:r>
            <a:r>
              <a:rPr lang="en-US" altLang="en-US">
                <a:latin typeface="Cordia New" panose="020B0304020202020204" charset="0"/>
                <a:cs typeface="Cordia New" panose="020B0304020202020204" charset="0"/>
              </a:rPr>
              <a:t> (</a:t>
            </a:r>
            <a:r>
              <a:rPr lang="th-TH" altLang="en-US">
                <a:latin typeface="Cordia New" panose="020B0304020202020204" charset="0"/>
                <a:cs typeface="Cordia New" panose="020B0304020202020204" charset="0"/>
              </a:rPr>
              <a:t>ยอห์น</a:t>
            </a:r>
            <a:r>
              <a:rPr lang="en-US" altLang="en-US">
                <a:latin typeface="Cordia New" panose="020B0304020202020204" charset="0"/>
                <a:cs typeface="Cordia New" panose="020B0304020202020204" charset="0"/>
              </a:rPr>
              <a:t> 3:1; 5:24; </a:t>
            </a:r>
            <a:r>
              <a:rPr lang="th-TH" altLang="en-US">
                <a:latin typeface="Cordia New" panose="020B0304020202020204" charset="0"/>
                <a:cs typeface="Cordia New" panose="020B0304020202020204" charset="0"/>
              </a:rPr>
              <a:t>โรม</a:t>
            </a:r>
            <a:r>
              <a:rPr lang="en-US" altLang="en-US">
                <a:latin typeface="Cordia New" panose="020B0304020202020204" charset="0"/>
                <a:cs typeface="Cordia New" panose="020B0304020202020204" charset="0"/>
              </a:rPr>
              <a:t> 8:1)</a:t>
            </a:r>
            <a:endParaRPr lang="en-US" altLang="en-US">
              <a:latin typeface="Cordia New" panose="020B0304020202020204" charset="0"/>
              <a:cs typeface="Cordia New" panose="020B0304020202020204" charset="0"/>
            </a:endParaRPr>
          </a:p>
          <a:p>
            <a:r>
              <a:rPr lang="en-US" altLang="en-US">
                <a:latin typeface="Cordia New" panose="020B0304020202020204" charset="0"/>
                <a:cs typeface="Cordia New" panose="020B0304020202020204" charset="0"/>
              </a:rPr>
              <a:t>V. </a:t>
            </a:r>
            <a:r>
              <a:rPr lang="th-TH" altLang="en-US">
                <a:latin typeface="Cordia New" panose="020B0304020202020204" charset="0"/>
                <a:cs typeface="Cordia New" panose="020B0304020202020204" charset="0"/>
              </a:rPr>
              <a:t>บาปทุกประการได้รับการทรงพิพากษาลงโทษแล้วด้วยการตายฝ่ายวิญญาณของพระเยซูคริสต์บนไม้กางเขน</a:t>
            </a:r>
            <a:r>
              <a:rPr lang="en-US" altLang="en-US">
                <a:latin typeface="Cordia New" panose="020B0304020202020204" charset="0"/>
                <a:cs typeface="Cordia New" panose="020B0304020202020204" charset="0"/>
              </a:rPr>
              <a:t> (</a:t>
            </a:r>
            <a:r>
              <a:rPr lang="th-TH" altLang="en-US">
                <a:latin typeface="Cordia New" panose="020B0304020202020204" charset="0"/>
                <a:cs typeface="Cordia New" panose="020B0304020202020204" charset="0"/>
              </a:rPr>
              <a:t>โรม</a:t>
            </a:r>
            <a:r>
              <a:rPr lang="en-US" altLang="en-US">
                <a:latin typeface="Cordia New" panose="020B0304020202020204" charset="0"/>
                <a:cs typeface="Cordia New" panose="020B0304020202020204" charset="0"/>
              </a:rPr>
              <a:t> 4:25; </a:t>
            </a:r>
            <a:r>
              <a:rPr lang="th-TH" altLang="en-US">
                <a:latin typeface="Cordia New" panose="020B0304020202020204" charset="0"/>
                <a:cs typeface="Cordia New" panose="020B0304020202020204" charset="0"/>
              </a:rPr>
              <a:t>เอเฟซัส</a:t>
            </a:r>
            <a:r>
              <a:rPr lang="en-US" altLang="en-US">
                <a:latin typeface="Cordia New" panose="020B0304020202020204" charset="0"/>
                <a:cs typeface="Cordia New" panose="020B0304020202020204" charset="0"/>
              </a:rPr>
              <a:t> 1:7; 1 </a:t>
            </a:r>
            <a:r>
              <a:rPr lang="th-TH" altLang="en-US">
                <a:latin typeface="Cordia New" panose="020B0304020202020204" charset="0"/>
                <a:cs typeface="Cordia New" panose="020B0304020202020204" charset="0"/>
              </a:rPr>
              <a:t>เปโตร</a:t>
            </a:r>
            <a:r>
              <a:rPr lang="en-US" altLang="en-US">
                <a:latin typeface="Cordia New" panose="020B0304020202020204" charset="0"/>
                <a:cs typeface="Cordia New" panose="020B0304020202020204" charset="0"/>
              </a:rPr>
              <a:t> 2:24)</a:t>
            </a:r>
            <a:endParaRPr lang="en-US" altLang="en-US">
              <a:latin typeface="Cordia New" panose="020B0304020202020204" charset="0"/>
              <a:cs typeface="Cordia New" panose="020B0304020202020204" charset="0"/>
            </a:endParaRPr>
          </a:p>
          <a:p>
            <a:r>
              <a:rPr lang="en-US" altLang="en-US">
                <a:latin typeface="Cordia New" panose="020B0304020202020204" charset="0"/>
                <a:cs typeface="Cordia New" panose="020B0304020202020204" charset="0"/>
              </a:rPr>
              <a:t>VI. (propitiation) </a:t>
            </a:r>
            <a:r>
              <a:rPr lang="th-TH" altLang="en-US">
                <a:latin typeface="Cordia New" panose="020B0304020202020204" charset="0"/>
                <a:cs typeface="Cordia New" panose="020B0304020202020204" charset="0"/>
              </a:rPr>
              <a:t>พระเจ้าทรงพอพระทัยกับการที่พระบุตรทรงไถ่บาปของเรา</a:t>
            </a:r>
            <a:r>
              <a:rPr lang="en-US" altLang="en-US">
                <a:latin typeface="Cordia New" panose="020B0304020202020204" charset="0"/>
                <a:cs typeface="Cordia New" panose="020B0304020202020204" charset="0"/>
              </a:rPr>
              <a:t> (</a:t>
            </a:r>
            <a:r>
              <a:rPr lang="th-TH" altLang="en-US">
                <a:latin typeface="Cordia New" panose="020B0304020202020204" charset="0"/>
                <a:cs typeface="Cordia New" panose="020B0304020202020204" charset="0"/>
              </a:rPr>
              <a:t>โรม</a:t>
            </a:r>
            <a:r>
              <a:rPr lang="en-US" altLang="en-US">
                <a:latin typeface="Cordia New" panose="020B0304020202020204" charset="0"/>
                <a:cs typeface="Cordia New" panose="020B0304020202020204" charset="0"/>
              </a:rPr>
              <a:t> 3:25-26; 1 </a:t>
            </a:r>
            <a:r>
              <a:rPr lang="th-TH" altLang="en-US">
                <a:latin typeface="Cordia New" panose="020B0304020202020204" charset="0"/>
                <a:cs typeface="Cordia New" panose="020B0304020202020204" charset="0"/>
              </a:rPr>
              <a:t>ยอห์น</a:t>
            </a:r>
            <a:r>
              <a:rPr lang="en-US" altLang="en-US">
                <a:latin typeface="Cordia New" panose="020B0304020202020204" charset="0"/>
                <a:cs typeface="Cordia New" panose="020B0304020202020204" charset="0"/>
              </a:rPr>
              <a:t> 2:2; 4:10)</a:t>
            </a:r>
            <a:endParaRPr lang="en-US" altLang="en-US">
              <a:latin typeface="Cordia New" panose="020B0304020202020204" charset="0"/>
              <a:cs typeface="Cordia New" panose="020B0304020202020204" charset="0"/>
            </a:endParaRPr>
          </a:p>
          <a:p>
            <a:r>
              <a:rPr lang="en-US" altLang="en-US">
                <a:latin typeface="Cordia New" panose="020B0304020202020204" charset="0"/>
                <a:cs typeface="Cordia New" panose="020B0304020202020204" charset="0"/>
              </a:rPr>
              <a:t>VII. </a:t>
            </a:r>
            <a:r>
              <a:rPr lang="th-TH" altLang="en-US">
                <a:latin typeface="Cordia New" panose="020B0304020202020204" charset="0"/>
                <a:cs typeface="Cordia New" panose="020B0304020202020204" charset="0"/>
              </a:rPr>
              <a:t>ผู้เชื่อได้ตายต่อชีวิตเก่า</a:t>
            </a:r>
            <a:r>
              <a:rPr lang="en-US" altLang="en-US">
                <a:latin typeface="Cordia New" panose="020B0304020202020204" charset="0"/>
                <a:cs typeface="Cordia New" panose="020B0304020202020204" charset="0"/>
              </a:rPr>
              <a:t> (</a:t>
            </a:r>
            <a:r>
              <a:rPr lang="th-TH" altLang="en-US">
                <a:latin typeface="Cordia New" panose="020B0304020202020204" charset="0"/>
                <a:cs typeface="Cordia New" panose="020B0304020202020204" charset="0"/>
              </a:rPr>
              <a:t>ธรรมชาติบาป</a:t>
            </a:r>
            <a:r>
              <a:rPr lang="en-US" altLang="en-US">
                <a:latin typeface="Cordia New" panose="020B0304020202020204" charset="0"/>
                <a:cs typeface="Cordia New" panose="020B0304020202020204" charset="0"/>
              </a:rPr>
              <a:t>) </a:t>
            </a:r>
            <a:r>
              <a:rPr lang="th-TH" altLang="en-US">
                <a:latin typeface="Cordia New" panose="020B0304020202020204" charset="0"/>
                <a:cs typeface="Cordia New" panose="020B0304020202020204" charset="0"/>
              </a:rPr>
              <a:t>และรับชีวิตฝ่ายวิญญาณจากพระเจ้า</a:t>
            </a:r>
            <a:r>
              <a:rPr lang="en-US" altLang="en-US">
                <a:latin typeface="Cordia New" panose="020B0304020202020204" charset="0"/>
                <a:cs typeface="Cordia New" panose="020B0304020202020204" charset="0"/>
              </a:rPr>
              <a:t> </a:t>
            </a:r>
            <a:r>
              <a:rPr lang="th-TH" altLang="en-US">
                <a:latin typeface="Cordia New" panose="020B0304020202020204" charset="0"/>
                <a:cs typeface="Cordia New" panose="020B0304020202020204" charset="0"/>
              </a:rPr>
              <a:t>โดยผู้เชื่อได้</a:t>
            </a:r>
            <a:endParaRPr lang="th-TH" altLang="en-US">
              <a:latin typeface="Cordia New" panose="020B0304020202020204" charset="0"/>
              <a:cs typeface="Cordia New" panose="020B0304020202020204" charset="0"/>
            </a:endParaRPr>
          </a:p>
          <a:p>
            <a:pPr marL="0" indent="0">
              <a:buNone/>
            </a:pPr>
            <a:r>
              <a:rPr lang="th-TH" altLang="en-US">
                <a:latin typeface="Cordia New" panose="020B0304020202020204" charset="0"/>
                <a:cs typeface="Cordia New" panose="020B0304020202020204" charset="0"/>
              </a:rPr>
              <a:t>ก</a:t>
            </a:r>
            <a:r>
              <a:rPr lang="en-US" altLang="en-US">
                <a:latin typeface="Cordia New" panose="020B0304020202020204" charset="0"/>
                <a:cs typeface="Cordia New" panose="020B0304020202020204" charset="0"/>
              </a:rPr>
              <a:t>. </a:t>
            </a:r>
            <a:r>
              <a:rPr lang="th-TH" altLang="en-US">
                <a:latin typeface="Cordia New" panose="020B0304020202020204" charset="0"/>
                <a:cs typeface="Cordia New" panose="020B0304020202020204" charset="0"/>
              </a:rPr>
              <a:t>ถูกตรึงไว้กับพระคริสต์</a:t>
            </a:r>
            <a:r>
              <a:rPr lang="en-US" altLang="en-US">
                <a:latin typeface="Cordia New" panose="020B0304020202020204" charset="0"/>
                <a:cs typeface="Cordia New" panose="020B0304020202020204" charset="0"/>
              </a:rPr>
              <a:t> (</a:t>
            </a:r>
            <a:r>
              <a:rPr lang="th-TH" altLang="en-US">
                <a:latin typeface="Cordia New" panose="020B0304020202020204" charset="0"/>
                <a:cs typeface="Cordia New" panose="020B0304020202020204" charset="0"/>
              </a:rPr>
              <a:t>โรม</a:t>
            </a:r>
            <a:r>
              <a:rPr lang="en-US" altLang="en-US">
                <a:latin typeface="Cordia New" panose="020B0304020202020204" charset="0"/>
                <a:cs typeface="Cordia New" panose="020B0304020202020204" charset="0"/>
              </a:rPr>
              <a:t> 6:6; </a:t>
            </a:r>
            <a:r>
              <a:rPr lang="th-TH" altLang="en-US">
                <a:latin typeface="Cordia New" panose="020B0304020202020204" charset="0"/>
                <a:cs typeface="Cordia New" panose="020B0304020202020204" charset="0"/>
              </a:rPr>
              <a:t>กาลาเทีย</a:t>
            </a:r>
            <a:r>
              <a:rPr lang="en-US" altLang="en-US">
                <a:latin typeface="Cordia New" panose="020B0304020202020204" charset="0"/>
                <a:cs typeface="Cordia New" panose="020B0304020202020204" charset="0"/>
              </a:rPr>
              <a:t> 2:20)</a:t>
            </a:r>
            <a:endParaRPr lang="en-US" altLang="en-US">
              <a:latin typeface="Cordia New" panose="020B0304020202020204" charset="0"/>
              <a:cs typeface="Cordia New" panose="020B0304020202020204" charset="0"/>
            </a:endParaRPr>
          </a:p>
          <a:p>
            <a:pPr marL="0" indent="0">
              <a:buNone/>
            </a:pPr>
            <a:r>
              <a:rPr lang="th-TH" altLang="en-US">
                <a:latin typeface="Cordia New" panose="020B0304020202020204" charset="0"/>
                <a:cs typeface="Cordia New" panose="020B0304020202020204" charset="0"/>
              </a:rPr>
              <a:t>ข</a:t>
            </a:r>
            <a:r>
              <a:rPr lang="en-US" altLang="en-US">
                <a:latin typeface="Cordia New" panose="020B0304020202020204" charset="0"/>
                <a:cs typeface="Cordia New" panose="020B0304020202020204" charset="0"/>
              </a:rPr>
              <a:t>. </a:t>
            </a:r>
            <a:r>
              <a:rPr lang="th-TH" altLang="en-US">
                <a:latin typeface="Cordia New" panose="020B0304020202020204" charset="0"/>
                <a:cs typeface="Cordia New" panose="020B0304020202020204" charset="0"/>
              </a:rPr>
              <a:t>ทรงตายกับพระคริสต์</a:t>
            </a:r>
            <a:r>
              <a:rPr lang="en-US" altLang="en-US">
                <a:latin typeface="Cordia New" panose="020B0304020202020204" charset="0"/>
                <a:cs typeface="Cordia New" panose="020B0304020202020204" charset="0"/>
              </a:rPr>
              <a:t> (</a:t>
            </a:r>
            <a:r>
              <a:rPr lang="th-TH" altLang="en-US">
                <a:latin typeface="Cordia New" panose="020B0304020202020204" charset="0"/>
                <a:cs typeface="Cordia New" panose="020B0304020202020204" charset="0"/>
              </a:rPr>
              <a:t>โรม</a:t>
            </a:r>
            <a:r>
              <a:rPr lang="en-US" altLang="en-US">
                <a:latin typeface="Cordia New" panose="020B0304020202020204" charset="0"/>
                <a:cs typeface="Cordia New" panose="020B0304020202020204" charset="0"/>
              </a:rPr>
              <a:t> 6:8; </a:t>
            </a:r>
            <a:r>
              <a:rPr lang="th-TH" altLang="en-US">
                <a:latin typeface="Cordia New" panose="020B0304020202020204" charset="0"/>
                <a:cs typeface="Cordia New" panose="020B0304020202020204" charset="0"/>
              </a:rPr>
              <a:t>โคโลสี</a:t>
            </a:r>
            <a:r>
              <a:rPr lang="en-US" altLang="en-US">
                <a:latin typeface="Cordia New" panose="020B0304020202020204" charset="0"/>
                <a:cs typeface="Cordia New" panose="020B0304020202020204" charset="0"/>
              </a:rPr>
              <a:t> 3:3; 1 </a:t>
            </a:r>
            <a:r>
              <a:rPr lang="th-TH" altLang="en-US">
                <a:latin typeface="Cordia New" panose="020B0304020202020204" charset="0"/>
                <a:cs typeface="Cordia New" panose="020B0304020202020204" charset="0"/>
              </a:rPr>
              <a:t>เปโตร</a:t>
            </a:r>
            <a:r>
              <a:rPr lang="en-US" altLang="en-US">
                <a:latin typeface="Cordia New" panose="020B0304020202020204" charset="0"/>
                <a:cs typeface="Cordia New" panose="020B0304020202020204" charset="0"/>
              </a:rPr>
              <a:t> 2:24)</a:t>
            </a:r>
            <a:endParaRPr lang="en-US" altLang="en-US">
              <a:latin typeface="Cordia New" panose="020B0304020202020204" charset="0"/>
              <a:cs typeface="Cordia New" panose="020B0304020202020204" charset="0"/>
            </a:endParaRPr>
          </a:p>
          <a:p>
            <a:pPr marL="0" indent="0">
              <a:buNone/>
            </a:pPr>
            <a:r>
              <a:rPr lang="th-TH" altLang="en-US">
                <a:latin typeface="Cordia New" panose="020B0304020202020204" charset="0"/>
                <a:cs typeface="Cordia New" panose="020B0304020202020204" charset="0"/>
              </a:rPr>
              <a:t>ค</a:t>
            </a:r>
            <a:r>
              <a:rPr lang="en-US" altLang="en-US">
                <a:latin typeface="Cordia New" panose="020B0304020202020204" charset="0"/>
                <a:cs typeface="Cordia New" panose="020B0304020202020204" charset="0"/>
              </a:rPr>
              <a:t>. </a:t>
            </a:r>
            <a:r>
              <a:rPr lang="th-TH" altLang="en-US">
                <a:latin typeface="Cordia New" panose="020B0304020202020204" charset="0"/>
                <a:cs typeface="Cordia New" panose="020B0304020202020204" charset="0"/>
              </a:rPr>
              <a:t>ถูกฝังศพรวมกับพระคริสต์</a:t>
            </a:r>
            <a:r>
              <a:rPr lang="en-US" altLang="en-US">
                <a:latin typeface="Cordia New" panose="020B0304020202020204" charset="0"/>
                <a:cs typeface="Cordia New" panose="020B0304020202020204" charset="0"/>
              </a:rPr>
              <a:t> (</a:t>
            </a:r>
            <a:r>
              <a:rPr lang="th-TH" altLang="en-US">
                <a:latin typeface="Cordia New" panose="020B0304020202020204" charset="0"/>
                <a:cs typeface="Cordia New" panose="020B0304020202020204" charset="0"/>
              </a:rPr>
              <a:t>โรม</a:t>
            </a:r>
            <a:r>
              <a:rPr lang="en-US" altLang="en-US">
                <a:latin typeface="Cordia New" panose="020B0304020202020204" charset="0"/>
                <a:cs typeface="Cordia New" panose="020B0304020202020204" charset="0"/>
              </a:rPr>
              <a:t> 6:4; </a:t>
            </a:r>
            <a:r>
              <a:rPr lang="th-TH" altLang="en-US">
                <a:latin typeface="Cordia New" panose="020B0304020202020204" charset="0"/>
                <a:cs typeface="Cordia New" panose="020B0304020202020204" charset="0"/>
              </a:rPr>
              <a:t>โคโลสี</a:t>
            </a:r>
            <a:r>
              <a:rPr lang="en-US" altLang="en-US">
                <a:latin typeface="Cordia New" panose="020B0304020202020204" charset="0"/>
                <a:cs typeface="Cordia New" panose="020B0304020202020204" charset="0"/>
              </a:rPr>
              <a:t> 2:12)</a:t>
            </a:r>
            <a:endParaRPr lang="en-US" altLang="en-US">
              <a:latin typeface="Cordia New" panose="020B0304020202020204" charset="0"/>
              <a:cs typeface="Cordia New" panose="020B0304020202020204" charset="0"/>
            </a:endParaRPr>
          </a:p>
          <a:p>
            <a:pPr marL="0" indent="0">
              <a:buNone/>
            </a:pPr>
            <a:r>
              <a:rPr lang="th-TH" altLang="en-US">
                <a:latin typeface="Cordia New" panose="020B0304020202020204" charset="0"/>
                <a:cs typeface="Cordia New" panose="020B0304020202020204" charset="0"/>
              </a:rPr>
              <a:t>ง</a:t>
            </a:r>
            <a:r>
              <a:rPr lang="en-US" altLang="en-US">
                <a:latin typeface="Cordia New" panose="020B0304020202020204" charset="0"/>
                <a:cs typeface="Cordia New" panose="020B0304020202020204" charset="0"/>
              </a:rPr>
              <a:t>. </a:t>
            </a:r>
            <a:r>
              <a:rPr lang="th-TH" altLang="en-US">
                <a:latin typeface="Cordia New" panose="020B0304020202020204" charset="0"/>
                <a:cs typeface="Cordia New" panose="020B0304020202020204" charset="0"/>
              </a:rPr>
              <a:t>เป็นขึ้นจากความตายด้วยกันกับพระคริสต์</a:t>
            </a:r>
            <a:r>
              <a:rPr lang="en-US" altLang="en-US">
                <a:latin typeface="Cordia New" panose="020B0304020202020204" charset="0"/>
                <a:cs typeface="Cordia New" panose="020B0304020202020204" charset="0"/>
              </a:rPr>
              <a:t> (</a:t>
            </a:r>
            <a:r>
              <a:rPr lang="th-TH" altLang="en-US">
                <a:latin typeface="Cordia New" panose="020B0304020202020204" charset="0"/>
                <a:cs typeface="Cordia New" panose="020B0304020202020204" charset="0"/>
              </a:rPr>
              <a:t>โรม</a:t>
            </a:r>
            <a:r>
              <a:rPr lang="en-US" altLang="en-US">
                <a:latin typeface="Cordia New" panose="020B0304020202020204" charset="0"/>
                <a:cs typeface="Cordia New" panose="020B0304020202020204" charset="0"/>
              </a:rPr>
              <a:t> 6:4; 7:4;  </a:t>
            </a:r>
            <a:r>
              <a:rPr lang="th-TH" altLang="en-US">
                <a:latin typeface="Cordia New" panose="020B0304020202020204" charset="0"/>
                <a:cs typeface="Cordia New" panose="020B0304020202020204" charset="0"/>
              </a:rPr>
              <a:t>โคโลสี</a:t>
            </a:r>
            <a:r>
              <a:rPr lang="en-US" altLang="en-US">
                <a:latin typeface="Cordia New" panose="020B0304020202020204" charset="0"/>
                <a:cs typeface="Cordia New" panose="020B0304020202020204" charset="0"/>
              </a:rPr>
              <a:t> 2:12; 3:1)</a:t>
            </a:r>
            <a:endParaRPr lang="en-US" altLang="en-US">
              <a:latin typeface="Cordia New" panose="020B0304020202020204" charset="0"/>
              <a:cs typeface="Cordia New" panose="020B030402020202020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p:sp>
        <p:nvSpPr>
          <p:cNvPr id="3" name="Content Placeholder 2"/>
          <p:cNvSpPr>
            <a:spLocks noGrp="1"/>
          </p:cNvSpPr>
          <p:nvPr>
            <p:ph idx="1"/>
          </p:nvPr>
        </p:nvSpPr>
        <p:spPr>
          <a:xfrm>
            <a:off x="838200" y="561340"/>
            <a:ext cx="10515600" cy="5615940"/>
          </a:xfrm>
        </p:spPr>
        <p:txBody>
          <a:bodyPr>
            <a:noAutofit/>
          </a:bodyPr>
          <a:p>
            <a:pPr algn="l">
              <a:buClrTx/>
              <a:buSzTx/>
            </a:pPr>
            <a:r>
              <a:rPr lang="en-US" altLang="en-US" sz="2800">
                <a:latin typeface="Cordia New" panose="020B0304020202020204" charset="0"/>
                <a:cs typeface="Cordia New" panose="020B0304020202020204" charset="0"/>
              </a:rPr>
              <a:t>XI. ผู้เชื่อกลายเป็นที่ยอมรับ (acceptable) โดยพระเจ้า (เอเฟซัส 1:6;  1 เปโตร 2:5) โดยผู้เชื่อนั้นได้</a:t>
            </a:r>
            <a:endParaRPr lang="en-US" altLang="en-US" sz="2800">
              <a:latin typeface="Cordia New" panose="020B0304020202020204" charset="0"/>
              <a:cs typeface="Cordia New" panose="020B0304020202020204" charset="0"/>
            </a:endParaRPr>
          </a:p>
          <a:p>
            <a:pPr marL="0" indent="0" algn="l">
              <a:buClrTx/>
              <a:buSzTx/>
              <a:buNone/>
            </a:pPr>
            <a:r>
              <a:rPr lang="en-US" altLang="en-US" sz="2800">
                <a:latin typeface="Cordia New" panose="020B0304020202020204" charset="0"/>
                <a:cs typeface="Cordia New" panose="020B0304020202020204" charset="0"/>
              </a:rPr>
              <a:t>ก. รับความชอบธรรมจากพระองค์ ก็กลายเป็นคนชอบธรรมในสายพระเนตรของพระองค์ (โรม 3:22; 1 โครินธ์ 1:30; 2 โครินธ์ 5:21; ฟิลิปปี 3:9</a:t>
            </a:r>
            <a:endParaRPr lang="en-US" altLang="en-US" sz="2800">
              <a:latin typeface="Cordia New" panose="020B0304020202020204" charset="0"/>
              <a:cs typeface="Cordia New" panose="020B0304020202020204" charset="0"/>
            </a:endParaRPr>
          </a:p>
          <a:p>
            <a:pPr marL="0" indent="0" algn="l">
              <a:buClrTx/>
              <a:buSzTx/>
              <a:buNone/>
            </a:pPr>
            <a:r>
              <a:rPr lang="en-US" altLang="en-US" sz="2800">
                <a:latin typeface="Cordia New" panose="020B0304020202020204" charset="0"/>
                <a:cs typeface="Cordia New" panose="020B0304020202020204" charset="0"/>
              </a:rPr>
              <a:t>ข. เป็นผู้บริสุทธิ์ในสายพระเนตรของพระเจ้า (1 โครินธ์ 1:30;  6:11)</a:t>
            </a:r>
            <a:endParaRPr lang="en-US" altLang="en-US" sz="2800">
              <a:latin typeface="Cordia New" panose="020B0304020202020204" charset="0"/>
              <a:cs typeface="Cordia New" panose="020B0304020202020204" charset="0"/>
            </a:endParaRPr>
          </a:p>
          <a:p>
            <a:pPr marL="0" indent="0" algn="l">
              <a:buClrTx/>
              <a:buSzTx/>
              <a:buNone/>
            </a:pPr>
            <a:r>
              <a:rPr lang="en-US" altLang="en-US" sz="2800">
                <a:latin typeface="Cordia New" panose="020B0304020202020204" charset="0"/>
                <a:cs typeface="Cordia New" panose="020B0304020202020204" charset="0"/>
              </a:rPr>
              <a:t>ค. พระองค์ทรงกระทำให้เราเป็นผู้สมบูรณ์แบบตลอดไปเป็นนิตย์</a:t>
            </a:r>
            <a:endParaRPr lang="en-US" altLang="en-US" sz="2800">
              <a:latin typeface="Cordia New" panose="020B0304020202020204" charset="0"/>
              <a:cs typeface="Cordia New" panose="020B0304020202020204" charset="0"/>
            </a:endParaRPr>
          </a:p>
          <a:p>
            <a:pPr marL="0" indent="0" algn="l">
              <a:buClrTx/>
              <a:buSzTx/>
              <a:buNone/>
            </a:pPr>
            <a:r>
              <a:rPr lang="en-US" altLang="en-US" sz="2800">
                <a:latin typeface="Cordia New" panose="020B0304020202020204" charset="0"/>
                <a:cs typeface="Cordia New" panose="020B0304020202020204" charset="0"/>
              </a:rPr>
              <a:t>ง. เราได้รับสิทธิ์ที่จะเข้าส่วนในมรดกที่พระองค์ทรงแบ่งให้แก่ผู้เชื่อที่ประสบความสำเร็จ (โคโลสี 1:12)</a:t>
            </a:r>
            <a:endParaRPr lang="en-US" altLang="en-US" sz="2800">
              <a:latin typeface="Cordia New" panose="020B0304020202020204" charset="0"/>
              <a:cs typeface="Cordia New" panose="020B0304020202020204" charset="0"/>
            </a:endParaRPr>
          </a:p>
          <a:p>
            <a:pPr algn="l">
              <a:buClrTx/>
              <a:buSzTx/>
            </a:pPr>
            <a:r>
              <a:rPr lang="en-US" altLang="en-US" sz="2800">
                <a:latin typeface="Cordia New" panose="020B0304020202020204" charset="0"/>
                <a:cs typeface="Cordia New" panose="020B0304020202020204" charset="0"/>
              </a:rPr>
              <a:t>XII. ผู้เชื่อถูกประกาศว่าเป็นผู้ชอบธรรมโดยพระเจ้า (โรม 3:24; 5:1, 9; 8:30; 1 โครินธ์ 6:11; ทิตัส 3:7)</a:t>
            </a:r>
            <a:endParaRPr lang="en-US" altLang="en-US" sz="2800">
              <a:latin typeface="Cordia New" panose="020B0304020202020204" charset="0"/>
              <a:cs typeface="Cordia New" panose="020B0304020202020204" charset="0"/>
            </a:endParaRPr>
          </a:p>
          <a:p>
            <a:pPr algn="l">
              <a:buClrTx/>
              <a:buSzTx/>
            </a:pPr>
            <a:r>
              <a:rPr lang="en-US" altLang="en-US" sz="2800">
                <a:latin typeface="Cordia New" panose="020B0304020202020204" charset="0"/>
                <a:cs typeface="Cordia New" panose="020B0304020202020204" charset="0"/>
              </a:rPr>
              <a:t>XXXV. ความบาปส่วนตัวและความละเมิดถูกลบล้างโดยพระเจ้าทุกประการ (อิสยาห์ 43:25; 44:22)</a:t>
            </a:r>
            <a:endParaRPr lang="en-US" altLang="en-US" sz="2800">
              <a:latin typeface="Cordia New" panose="020B0304020202020204" charset="0"/>
              <a:cs typeface="Cordia New" panose="020B0304020202020204" charset="0"/>
            </a:endParaRPr>
          </a:p>
          <a:p>
            <a:pPr algn="l">
              <a:buClrTx/>
              <a:buSzTx/>
            </a:pPr>
            <a:endParaRPr lang="en-US" altLang="en-US" sz="2800">
              <a:latin typeface="Cordia New" panose="020B0304020202020204" charset="0"/>
              <a:cs typeface="Cordia New" panose="020B0304020202020204" charset="0"/>
            </a:endParaRPr>
          </a:p>
          <a:p>
            <a:pPr algn="l">
              <a:buClrTx/>
              <a:buSzTx/>
            </a:pPr>
            <a:r>
              <a:rPr lang="en-US" altLang="en-US" sz="2800">
                <a:latin typeface="Cordia New" panose="020B0304020202020204" charset="0"/>
                <a:cs typeface="Cordia New" panose="020B0304020202020204" charset="0"/>
              </a:rPr>
              <a:t>XV. ผู้เชื่อได้พ้นจากอาณาจักรแห่งซาตาน (โคโลสี 1:13ก; 2:15)</a:t>
            </a:r>
            <a:endParaRPr lang="en-US" altLang="en-US" sz="2800">
              <a:latin typeface="Cordia New" panose="020B0304020202020204" charset="0"/>
              <a:cs typeface="Cordia New" panose="020B0304020202020204" charset="0"/>
            </a:endParaRPr>
          </a:p>
          <a:p>
            <a:pPr algn="l">
              <a:buClrTx/>
              <a:buSzTx/>
            </a:pPr>
            <a:r>
              <a:rPr lang="en-US" altLang="en-US" sz="2800">
                <a:latin typeface="Cordia New" panose="020B0304020202020204" charset="0"/>
                <a:cs typeface="Cordia New" panose="020B0304020202020204" charset="0"/>
              </a:rPr>
              <a:t>XVI. ผู้เชื่อได้ถูกย้ายเข้ามาตั้งไว้ในอาณาจักรแห่งพระเจ้า (โคโลสี 1:13ข)</a:t>
            </a:r>
            <a:endParaRPr lang="en-US" altLang="en-US" sz="2800">
              <a:latin typeface="Cordia New" panose="020B0304020202020204" charset="0"/>
              <a:cs typeface="Cordia New" panose="020B030402020202020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930275" y="1155700"/>
            <a:ext cx="10330815" cy="5478780"/>
          </a:xfrm>
        </p:spPr>
        <p:txBody>
          <a:bodyPr>
            <a:normAutofit/>
          </a:bodyPr>
          <a:p>
            <a:endParaRPr lang="en-US" altLang="en-US"/>
          </a:p>
          <a:p>
            <a:r>
              <a:rPr lang="en-US" altLang="en-US"/>
              <a:t>In summary, all Christians sin; none of us are perfect in our experience and never will be (1 John 1:8, 10).  </a:t>
            </a:r>
            <a:endParaRPr lang="en-US" altLang="en-US"/>
          </a:p>
          <a:p>
            <a:r>
              <a:rPr lang="en-US" altLang="en-US"/>
              <a:t>So, just because you sin, doesn’t mean that you will die ‘the sin unto death.’  In order for the believer to die ‘the sin unto death’ he must reject learning and applying the Word of God and consequently proceed through the 8 Stages of Reversionism. </a:t>
            </a:r>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p:sp>
        <p:nvSpPr>
          <p:cNvPr id="3" name="Content Placeholder 2"/>
          <p:cNvSpPr>
            <a:spLocks noGrp="1"/>
          </p:cNvSpPr>
          <p:nvPr>
            <p:ph idx="1"/>
          </p:nvPr>
        </p:nvSpPr>
        <p:spPr>
          <a:xfrm>
            <a:off x="867410" y="862965"/>
            <a:ext cx="10486390" cy="5314315"/>
          </a:xfrm>
        </p:spPr>
        <p:txBody>
          <a:bodyPr>
            <a:normAutofit lnSpcReduction="10000"/>
          </a:bodyPr>
          <a:p>
            <a:pPr marL="0" indent="0">
              <a:buNone/>
            </a:pPr>
            <a:r>
              <a:rPr lang="th-TH" altLang="en-US" sz="3600" b="1">
                <a:latin typeface="Cordia New" panose="020B0304020202020204" charset="0"/>
                <a:cs typeface="Cordia New" panose="020B0304020202020204" charset="0"/>
              </a:rPr>
              <a:t>วิวรณ์ </a:t>
            </a:r>
            <a:r>
              <a:rPr lang="en-US" altLang="en-US" sz="3600" b="1">
                <a:latin typeface="Cordia New" panose="020B0304020202020204" charset="0"/>
                <a:cs typeface="Cordia New" panose="020B0304020202020204" charset="0"/>
              </a:rPr>
              <a:t>2:24.</a:t>
            </a:r>
            <a:endParaRPr lang="en-US" altLang="en-US" sz="3600" b="1">
              <a:latin typeface="Cordia New" panose="020B0304020202020204" charset="0"/>
              <a:cs typeface="Cordia New" panose="020B0304020202020204" charset="0"/>
            </a:endParaRPr>
          </a:p>
          <a:p>
            <a:pPr marL="0" indent="0">
              <a:buNone/>
            </a:pPr>
            <a:r>
              <a:rPr lang="en-US" altLang="en-US"/>
              <a:t>‘But I say to you, the rest who are in Thyatira, who do not hold this teaching [the revival of the Baal cult], who have not known the deep things of Satan [sarcasm], as they call them—I place no other burden on you.</a:t>
            </a:r>
            <a:endParaRPr lang="en-US" altLang="en-US"/>
          </a:p>
          <a:p>
            <a:pPr marL="0" indent="0">
              <a:buNone/>
            </a:pPr>
            <a:r>
              <a:rPr lang="en-US" altLang="en-US"/>
              <a:t>ὑ</a:t>
            </a:r>
            <a:r>
              <a:rPr lang="en-US" altLang="en-US"/>
              <a:t>µ</a:t>
            </a:r>
            <a:r>
              <a:rPr lang="en-US" altLang="en-US"/>
              <a:t>ῖ</a:t>
            </a:r>
            <a:r>
              <a:rPr lang="en-US" altLang="en-US"/>
              <a:t>ν δ</a:t>
            </a:r>
            <a:r>
              <a:rPr lang="en-US" altLang="en-US"/>
              <a:t>ὲ</a:t>
            </a:r>
            <a:r>
              <a:rPr lang="en-US" altLang="en-US"/>
              <a:t> λ</a:t>
            </a:r>
            <a:r>
              <a:rPr lang="en-US" altLang="en-US"/>
              <a:t>έ</a:t>
            </a:r>
            <a:r>
              <a:rPr lang="en-US" altLang="en-US"/>
              <a:t>γω το</a:t>
            </a:r>
            <a:r>
              <a:rPr lang="en-US" altLang="en-US"/>
              <a:t>ῖ</a:t>
            </a:r>
            <a:r>
              <a:rPr lang="en-US" altLang="en-US"/>
              <a:t>ς λοιπο</a:t>
            </a:r>
            <a:r>
              <a:rPr lang="en-US" altLang="en-US"/>
              <a:t>ῖ</a:t>
            </a:r>
            <a:r>
              <a:rPr lang="en-US" altLang="en-US"/>
              <a:t>ς το</a:t>
            </a:r>
            <a:r>
              <a:rPr lang="en-US" altLang="en-US"/>
              <a:t>ῖ</a:t>
            </a:r>
            <a:r>
              <a:rPr lang="en-US" altLang="en-US"/>
              <a:t>ς </a:t>
            </a:r>
            <a:r>
              <a:rPr lang="en-US" altLang="en-US"/>
              <a:t>ἐ</a:t>
            </a:r>
            <a:r>
              <a:rPr lang="en-US" altLang="en-US"/>
              <a:t>ν Θυατ</a:t>
            </a:r>
            <a:r>
              <a:rPr lang="en-US" altLang="en-US"/>
              <a:t>ί</a:t>
            </a:r>
            <a:r>
              <a:rPr lang="en-US" altLang="en-US"/>
              <a:t>ροις, </a:t>
            </a:r>
            <a:r>
              <a:rPr lang="en-US" altLang="en-US"/>
              <a:t>ὅ</a:t>
            </a:r>
            <a:r>
              <a:rPr lang="en-US" altLang="en-US"/>
              <a:t>σοι ο</a:t>
            </a:r>
            <a:r>
              <a:rPr lang="en-US" altLang="en-US"/>
              <a:t>ὐ</a:t>
            </a:r>
            <a:r>
              <a:rPr lang="en-US" altLang="en-US"/>
              <a:t>κ </a:t>
            </a:r>
            <a:r>
              <a:rPr lang="en-US" altLang="en-US"/>
              <a:t>ἔ</a:t>
            </a:r>
            <a:r>
              <a:rPr lang="en-US" altLang="en-US"/>
              <a:t>χουσιν τ</a:t>
            </a:r>
            <a:r>
              <a:rPr lang="en-US" altLang="en-US"/>
              <a:t>ὴ</a:t>
            </a:r>
            <a:r>
              <a:rPr lang="en-US" altLang="en-US"/>
              <a:t>ν διδαχ</a:t>
            </a:r>
            <a:r>
              <a:rPr lang="en-US" altLang="en-US"/>
              <a:t>ὴ</a:t>
            </a:r>
            <a:r>
              <a:rPr lang="en-US" altLang="en-US"/>
              <a:t>ν τα</a:t>
            </a:r>
            <a:r>
              <a:rPr lang="en-US" altLang="en-US"/>
              <a:t>ύ</a:t>
            </a:r>
            <a:r>
              <a:rPr lang="en-US" altLang="en-US"/>
              <a:t>την, ο</a:t>
            </a:r>
            <a:r>
              <a:rPr lang="en-US" altLang="en-US"/>
              <a:t>ἵ</a:t>
            </a:r>
            <a:r>
              <a:rPr lang="en-US" altLang="en-US"/>
              <a:t>τινες ο</a:t>
            </a:r>
            <a:r>
              <a:rPr lang="en-US" altLang="en-US"/>
              <a:t>ὐ</a:t>
            </a:r>
            <a:r>
              <a:rPr lang="en-US" altLang="en-US"/>
              <a:t>κ </a:t>
            </a:r>
            <a:r>
              <a:rPr lang="en-US" altLang="en-US"/>
              <a:t>ἔ</a:t>
            </a:r>
            <a:r>
              <a:rPr lang="en-US" altLang="en-US"/>
              <a:t>γνωσαν τ</a:t>
            </a:r>
            <a:r>
              <a:rPr lang="en-US" altLang="en-US"/>
              <a:t>ὰ</a:t>
            </a:r>
            <a:r>
              <a:rPr lang="en-US" altLang="en-US"/>
              <a:t> βαθ</a:t>
            </a:r>
            <a:r>
              <a:rPr lang="en-US" altLang="en-US"/>
              <a:t>έ</a:t>
            </a:r>
            <a:r>
              <a:rPr lang="en-US" altLang="en-US"/>
              <a:t>α το</a:t>
            </a:r>
            <a:r>
              <a:rPr lang="en-US" altLang="en-US"/>
              <a:t>ῦ</a:t>
            </a:r>
            <a:r>
              <a:rPr lang="en-US" altLang="en-US"/>
              <a:t> Σαταν</a:t>
            </a:r>
            <a:r>
              <a:rPr lang="en-US" altLang="en-US"/>
              <a:t>ᾶ</a:t>
            </a:r>
            <a:r>
              <a:rPr lang="en-US" altLang="en-US"/>
              <a:t>, </a:t>
            </a:r>
            <a:r>
              <a:rPr lang="en-US" altLang="en-US"/>
              <a:t>ὡ</a:t>
            </a:r>
            <a:r>
              <a:rPr lang="en-US" altLang="en-US"/>
              <a:t>ς λ</a:t>
            </a:r>
            <a:r>
              <a:rPr lang="en-US" altLang="en-US"/>
              <a:t>έ</a:t>
            </a:r>
            <a:r>
              <a:rPr lang="en-US" altLang="en-US"/>
              <a:t>γουσιν, ο</a:t>
            </a:r>
            <a:r>
              <a:rPr lang="en-US" altLang="en-US"/>
              <a:t>ὐ</a:t>
            </a:r>
            <a:r>
              <a:rPr lang="en-US" altLang="en-US"/>
              <a:t> β</a:t>
            </a:r>
            <a:r>
              <a:rPr lang="en-US" altLang="en-US"/>
              <a:t>ά</a:t>
            </a:r>
            <a:r>
              <a:rPr lang="en-US" altLang="en-US"/>
              <a:t>λλω </a:t>
            </a:r>
            <a:r>
              <a:rPr lang="en-US" altLang="en-US"/>
              <a:t>ἐ</a:t>
            </a:r>
            <a:r>
              <a:rPr lang="en-US" altLang="en-US"/>
              <a:t>φí </a:t>
            </a:r>
            <a:r>
              <a:rPr lang="en-US" altLang="en-US"/>
              <a:t>ὑ</a:t>
            </a:r>
            <a:r>
              <a:rPr lang="en-US" altLang="en-US"/>
              <a:t>µ</a:t>
            </a:r>
            <a:r>
              <a:rPr lang="en-US" altLang="en-US"/>
              <a:t>ᾶ</a:t>
            </a:r>
            <a:r>
              <a:rPr lang="en-US" altLang="en-US"/>
              <a:t>ς </a:t>
            </a:r>
            <a:r>
              <a:rPr lang="en-US" altLang="en-US"/>
              <a:t>ἄ</a:t>
            </a:r>
            <a:r>
              <a:rPr lang="en-US" altLang="en-US"/>
              <a:t>λλο β</a:t>
            </a:r>
            <a:r>
              <a:rPr lang="en-US" altLang="en-US"/>
              <a:t>ά</a:t>
            </a:r>
            <a:r>
              <a:rPr lang="en-US" altLang="en-US"/>
              <a:t>ρος·  </a:t>
            </a:r>
            <a:endParaRPr lang="en-US" altLang="en-US"/>
          </a:p>
          <a:p>
            <a:pPr marL="0" indent="0">
              <a:buNone/>
            </a:pPr>
            <a:r>
              <a:rPr lang="th-TH" altLang="en-US" sz="4000"/>
              <a:t>สำหรับพวกเจ้า</a:t>
            </a:r>
            <a:r>
              <a:rPr lang="en-US" altLang="en-US" sz="4000"/>
              <a:t> </a:t>
            </a:r>
            <a:r>
              <a:rPr lang="th-TH" altLang="en-US" sz="4000"/>
              <a:t>และคนอื่นที่เหลืออยู่ที่เมืองธิยาทิรา</a:t>
            </a:r>
            <a:r>
              <a:rPr lang="en-US" altLang="en-US" sz="4000"/>
              <a:t> </a:t>
            </a:r>
            <a:r>
              <a:rPr lang="th-TH" altLang="en-US" sz="4000"/>
              <a:t>ผู้ไม่ถือคำสอนนี้</a:t>
            </a:r>
            <a:r>
              <a:rPr lang="en-US" altLang="en-US" sz="4000"/>
              <a:t> </a:t>
            </a:r>
            <a:r>
              <a:rPr lang="th-TH" altLang="en-US" sz="4000"/>
              <a:t>และไม่รู้จักสิ่งที่เขาเรียกว่า</a:t>
            </a:r>
            <a:r>
              <a:rPr lang="en-US" altLang="en-US" sz="4000"/>
              <a:t> </a:t>
            </a:r>
            <a:r>
              <a:rPr lang="th-TH" altLang="en-US" sz="4000"/>
              <a:t>ความล้ำลึกของซาตานนั้น</a:t>
            </a:r>
            <a:r>
              <a:rPr lang="en-US" altLang="en-US" sz="4000"/>
              <a:t> </a:t>
            </a:r>
            <a:r>
              <a:rPr lang="th-TH" altLang="en-US" sz="4000"/>
              <a:t>เราขอบอกว่า</a:t>
            </a:r>
            <a:r>
              <a:rPr lang="en-US" altLang="en-US" sz="4000"/>
              <a:t> </a:t>
            </a:r>
            <a:r>
              <a:rPr lang="th-TH" altLang="en-US" sz="4000"/>
              <a:t>เราจะไม่มอบภาระอื่นให้เจ้า</a:t>
            </a:r>
            <a:endParaRPr lang="th-TH" altLang="en-US" sz="4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726440"/>
            <a:ext cx="10710545" cy="5450840"/>
          </a:xfrm>
        </p:spPr>
        <p:txBody>
          <a:bodyPr>
            <a:normAutofit lnSpcReduction="10000"/>
          </a:bodyPr>
          <a:p>
            <a:pPr marL="0" indent="0" algn="ctr">
              <a:buNone/>
            </a:pPr>
            <a:r>
              <a:rPr lang="th-TH" altLang="en-US" sz="3000" b="1">
                <a:latin typeface="Cordia New" panose="020B0304020202020204" charset="0"/>
                <a:cs typeface="Cordia New" panose="020B0304020202020204" charset="0"/>
              </a:rPr>
              <a:t>วิวรณ์ </a:t>
            </a:r>
            <a:r>
              <a:rPr lang="en-US" altLang="en-US" sz="3000" b="1">
                <a:latin typeface="Cordia New" panose="020B0304020202020204" charset="0"/>
                <a:cs typeface="Cordia New" panose="020B0304020202020204" charset="0"/>
              </a:rPr>
              <a:t>2:23</a:t>
            </a:r>
            <a:endParaRPr lang="en-US" altLang="en-US" sz="3000" b="1">
              <a:latin typeface="Cordia New" panose="020B0304020202020204" charset="0"/>
              <a:cs typeface="Cordia New" panose="020B0304020202020204" charset="0"/>
            </a:endParaRPr>
          </a:p>
          <a:p>
            <a:pPr marL="0" indent="0">
              <a:buNone/>
            </a:pPr>
            <a:r>
              <a:rPr lang="en-US" altLang="en-US" sz="2400"/>
              <a:t> </a:t>
            </a:r>
            <a:r>
              <a:rPr lang="en-US" altLang="en-US" sz="2400"/>
              <a:t>‘And I will kill her followers with death [her followers will be executed under the Sin unto Death], and all the [believers in the] churches will know that I am He who investigates the emotions [nephros: literally kidneys but used for emotion] and hearts [the stream of consciousnesses where thought exist]; and I will give to each one of you according to your activities [whether good or bad]. </a:t>
            </a:r>
            <a:endParaRPr lang="en-US" altLang="en-US" sz="2400"/>
          </a:p>
          <a:p>
            <a:pPr marL="0" indent="0">
              <a:buNone/>
            </a:pPr>
            <a:r>
              <a:rPr lang="en-US" altLang="en-US" sz="2400"/>
              <a:t>κα</a:t>
            </a:r>
            <a:r>
              <a:rPr lang="en-US" altLang="en-US" sz="2400"/>
              <a:t>ὶ</a:t>
            </a:r>
            <a:r>
              <a:rPr lang="en-US" altLang="en-US" sz="2400"/>
              <a:t> τ</a:t>
            </a:r>
            <a:r>
              <a:rPr lang="en-US" altLang="en-US" sz="2400"/>
              <a:t>ὰ</a:t>
            </a:r>
            <a:r>
              <a:rPr lang="en-US" altLang="en-US" sz="2400"/>
              <a:t> τ</a:t>
            </a:r>
            <a:r>
              <a:rPr lang="en-US" altLang="en-US" sz="2400"/>
              <a:t>έ</a:t>
            </a:r>
            <a:r>
              <a:rPr lang="en-US" altLang="en-US" sz="2400"/>
              <a:t>κνα α</a:t>
            </a:r>
            <a:r>
              <a:rPr lang="en-US" altLang="en-US" sz="2400"/>
              <a:t>ὐ</a:t>
            </a:r>
            <a:r>
              <a:rPr lang="en-US" altLang="en-US" sz="2400"/>
              <a:t>τ</a:t>
            </a:r>
            <a:r>
              <a:rPr lang="en-US" altLang="en-US" sz="2400"/>
              <a:t>ῆ</a:t>
            </a:r>
            <a:r>
              <a:rPr lang="en-US" altLang="en-US" sz="2400"/>
              <a:t>ς </a:t>
            </a:r>
            <a:r>
              <a:rPr lang="en-US" altLang="en-US" sz="2400"/>
              <a:t>ἀ</a:t>
            </a:r>
            <a:r>
              <a:rPr lang="en-US" altLang="en-US" sz="2400"/>
              <a:t>ποκτεν</a:t>
            </a:r>
            <a:r>
              <a:rPr lang="en-US" altLang="en-US" sz="2400"/>
              <a:t>ῶ</a:t>
            </a:r>
            <a:r>
              <a:rPr lang="en-US" altLang="en-US" sz="2400"/>
              <a:t> </a:t>
            </a:r>
            <a:r>
              <a:rPr lang="en-US" altLang="en-US" sz="2400"/>
              <a:t>ἐ</a:t>
            </a:r>
            <a:r>
              <a:rPr lang="en-US" altLang="en-US" sz="2400"/>
              <a:t>ν θαν</a:t>
            </a:r>
            <a:r>
              <a:rPr lang="en-US" altLang="en-US" sz="2400"/>
              <a:t>ά</a:t>
            </a:r>
            <a:r>
              <a:rPr lang="en-US" altLang="en-US" sz="2400"/>
              <a:t>τ</a:t>
            </a:r>
            <a:r>
              <a:rPr lang="en-US" altLang="en-US" sz="2400"/>
              <a:t>ῳ</a:t>
            </a:r>
            <a:r>
              <a:rPr lang="en-US" altLang="en-US" sz="2400"/>
              <a:t>· κα</a:t>
            </a:r>
            <a:r>
              <a:rPr lang="en-US" altLang="en-US" sz="2400"/>
              <a:t>ὶ</a:t>
            </a:r>
            <a:r>
              <a:rPr lang="en-US" altLang="en-US" sz="2400"/>
              <a:t> γν</a:t>
            </a:r>
            <a:r>
              <a:rPr lang="en-US" altLang="en-US" sz="2400"/>
              <a:t>ώ</a:t>
            </a:r>
            <a:r>
              <a:rPr lang="en-US" altLang="en-US" sz="2400"/>
              <a:t>σονται π</a:t>
            </a:r>
            <a:r>
              <a:rPr lang="en-US" altLang="en-US" sz="2400"/>
              <a:t>ᾶ</a:t>
            </a:r>
            <a:r>
              <a:rPr lang="en-US" altLang="en-US" sz="2400"/>
              <a:t>σαι α</a:t>
            </a:r>
            <a:r>
              <a:rPr lang="en-US" altLang="en-US" sz="2400"/>
              <a:t>ἱ</a:t>
            </a:r>
            <a:r>
              <a:rPr lang="en-US" altLang="en-US" sz="2400"/>
              <a:t> </a:t>
            </a:r>
            <a:r>
              <a:rPr lang="en-US" altLang="en-US" sz="2400"/>
              <a:t>ἐ</a:t>
            </a:r>
            <a:r>
              <a:rPr lang="en-US" altLang="en-US" sz="2400"/>
              <a:t>κκλησ</a:t>
            </a:r>
            <a:r>
              <a:rPr lang="en-US" altLang="en-US" sz="2400"/>
              <a:t>ί</a:t>
            </a:r>
            <a:r>
              <a:rPr lang="en-US" altLang="en-US" sz="2400"/>
              <a:t>αι </a:t>
            </a:r>
            <a:r>
              <a:rPr lang="en-US" altLang="en-US" sz="2400"/>
              <a:t>ὅ</a:t>
            </a:r>
            <a:r>
              <a:rPr lang="en-US" altLang="en-US" sz="2400"/>
              <a:t>τι </a:t>
            </a:r>
            <a:r>
              <a:rPr lang="en-US" altLang="en-US" sz="2400"/>
              <a:t>ἐ</a:t>
            </a:r>
            <a:r>
              <a:rPr lang="en-US" altLang="en-US" sz="2400"/>
              <a:t>γ</a:t>
            </a:r>
            <a:r>
              <a:rPr lang="en-US" altLang="en-US" sz="2400"/>
              <a:t>ώ</a:t>
            </a:r>
            <a:r>
              <a:rPr lang="en-US" altLang="en-US" sz="2400"/>
              <a:t> ε</a:t>
            </a:r>
            <a:r>
              <a:rPr lang="en-US" altLang="en-US" sz="2400"/>
              <a:t>ἰ</a:t>
            </a:r>
            <a:r>
              <a:rPr lang="en-US" altLang="en-US" sz="2400"/>
              <a:t>µι </a:t>
            </a:r>
            <a:r>
              <a:rPr lang="en-US" altLang="en-US" sz="2400"/>
              <a:t>ὁ</a:t>
            </a:r>
            <a:r>
              <a:rPr lang="en-US" altLang="en-US" sz="2400"/>
              <a:t> </a:t>
            </a:r>
            <a:r>
              <a:rPr lang="en-US" altLang="en-US" sz="2400"/>
              <a:t>ἐ</a:t>
            </a:r>
            <a:r>
              <a:rPr lang="en-US" altLang="en-US" sz="2400"/>
              <a:t>ραυν</a:t>
            </a:r>
            <a:r>
              <a:rPr lang="en-US" altLang="en-US" sz="2400"/>
              <a:t>ῶ</a:t>
            </a:r>
            <a:r>
              <a:rPr lang="en-US" altLang="en-US" sz="2400"/>
              <a:t>ν νεφρο</a:t>
            </a:r>
            <a:r>
              <a:rPr lang="en-US" altLang="en-US" sz="2400"/>
              <a:t>ὺ</a:t>
            </a:r>
            <a:r>
              <a:rPr lang="en-US" altLang="en-US" sz="2400"/>
              <a:t>ς κα</a:t>
            </a:r>
            <a:r>
              <a:rPr lang="en-US" altLang="en-US" sz="2400"/>
              <a:t>ὶ</a:t>
            </a:r>
            <a:r>
              <a:rPr lang="en-US" altLang="en-US" sz="2400"/>
              <a:t> καρδ</a:t>
            </a:r>
            <a:r>
              <a:rPr lang="en-US" altLang="en-US" sz="2400"/>
              <a:t>ί</a:t>
            </a:r>
            <a:r>
              <a:rPr lang="en-US" altLang="en-US" sz="2400"/>
              <a:t>ας, κα</a:t>
            </a:r>
            <a:r>
              <a:rPr lang="en-US" altLang="en-US" sz="2400"/>
              <a:t>ὶ</a:t>
            </a:r>
            <a:r>
              <a:rPr lang="en-US" altLang="en-US" sz="2400"/>
              <a:t> δ</a:t>
            </a:r>
            <a:r>
              <a:rPr lang="en-US" altLang="en-US" sz="2400"/>
              <a:t>ώ</a:t>
            </a:r>
            <a:r>
              <a:rPr lang="en-US" altLang="en-US" sz="2400"/>
              <a:t>σω </a:t>
            </a:r>
            <a:r>
              <a:rPr lang="en-US" altLang="en-US" sz="2400"/>
              <a:t>ὑ</a:t>
            </a:r>
            <a:r>
              <a:rPr lang="en-US" altLang="en-US" sz="2400"/>
              <a:t>µ</a:t>
            </a:r>
            <a:r>
              <a:rPr lang="en-US" altLang="en-US" sz="2400"/>
              <a:t>ῖ</a:t>
            </a:r>
            <a:r>
              <a:rPr lang="en-US" altLang="en-US" sz="2400"/>
              <a:t>ν </a:t>
            </a:r>
            <a:r>
              <a:rPr lang="en-US" altLang="en-US" sz="2400"/>
              <a:t>ἑ</a:t>
            </a:r>
            <a:r>
              <a:rPr lang="en-US" altLang="en-US" sz="2400"/>
              <a:t>κ</a:t>
            </a:r>
            <a:r>
              <a:rPr lang="en-US" altLang="en-US" sz="2400"/>
              <a:t>ά</a:t>
            </a:r>
            <a:r>
              <a:rPr lang="en-US" altLang="en-US" sz="2400"/>
              <a:t>στ</a:t>
            </a:r>
            <a:r>
              <a:rPr lang="en-US" altLang="en-US" sz="2400"/>
              <a:t>ῳ</a:t>
            </a:r>
            <a:r>
              <a:rPr lang="en-US" altLang="en-US" sz="2400"/>
              <a:t> κατ</a:t>
            </a:r>
            <a:r>
              <a:rPr lang="en-US" altLang="en-US" sz="2400"/>
              <a:t>ὰ</a:t>
            </a:r>
            <a:r>
              <a:rPr lang="en-US" altLang="en-US" sz="2400"/>
              <a:t> τ</a:t>
            </a:r>
            <a:r>
              <a:rPr lang="en-US" altLang="en-US" sz="2400"/>
              <a:t>ὰ</a:t>
            </a:r>
            <a:r>
              <a:rPr lang="en-US" altLang="en-US" sz="2400"/>
              <a:t> </a:t>
            </a:r>
            <a:r>
              <a:rPr lang="en-US" altLang="en-US" sz="2400"/>
              <a:t>ἔ</a:t>
            </a:r>
            <a:r>
              <a:rPr lang="en-US" altLang="en-US" sz="2400"/>
              <a:t>ργα </a:t>
            </a:r>
            <a:r>
              <a:rPr lang="en-US" altLang="en-US" sz="2400"/>
              <a:t>ὑ</a:t>
            </a:r>
            <a:r>
              <a:rPr lang="en-US" altLang="en-US" sz="2400"/>
              <a:t>µ</a:t>
            </a:r>
            <a:r>
              <a:rPr lang="en-US" altLang="en-US" sz="2400"/>
              <a:t>ῶ</a:t>
            </a:r>
            <a:r>
              <a:rPr lang="en-US" altLang="en-US" sz="2400"/>
              <a:t>ν.</a:t>
            </a:r>
            <a:endParaRPr lang="en-US" altLang="en-US" sz="2400"/>
          </a:p>
          <a:p>
            <a:pPr marL="0" indent="0">
              <a:buNone/>
            </a:pPr>
            <a:endParaRPr lang="th-TH" altLang="en-US" sz="4000"/>
          </a:p>
          <a:p>
            <a:pPr marL="0" indent="0">
              <a:buNone/>
            </a:pPr>
            <a:r>
              <a:rPr lang="th-TH" altLang="en-US" sz="4000"/>
              <a:t>เราจะประหารลูกทั้งหลายของหญิงนั้นเสียให้ตาย</a:t>
            </a:r>
            <a:r>
              <a:rPr lang="en-US" altLang="en-US" sz="4000"/>
              <a:t> </a:t>
            </a:r>
            <a:r>
              <a:rPr lang="th-TH" altLang="en-US" sz="4000"/>
              <a:t>และคริสตจักรทั้งหลายจะได้รู้ว่าเราเป็นผู้พินิจพิจารณาจิตใจ</a:t>
            </a:r>
            <a:r>
              <a:rPr lang="en-US" altLang="en-US" sz="4000"/>
              <a:t> </a:t>
            </a:r>
            <a:r>
              <a:rPr lang="th-TH" altLang="en-US" sz="4000"/>
              <a:t>และเราจะให้สิ่งตอบแทนแก่เจ้าทั้งหลายทุกคนให้เหมาะสมกับการงานของเจ้า</a:t>
            </a:r>
            <a:endParaRPr lang="th-TH" altLang="en-US" sz="4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endParaRPr lang="en-US"/>
          </a:p>
        </p:txBody>
      </p:sp>
      <p:pic>
        <p:nvPicPr>
          <p:cNvPr id="4" name="Content Placeholder 3" descr="1"/>
          <p:cNvPicPr>
            <a:picLocks noChangeAspect="1"/>
          </p:cNvPicPr>
          <p:nvPr>
            <p:ph idx="1"/>
          </p:nvPr>
        </p:nvPicPr>
        <p:blipFill>
          <a:blip r:embed="rId1"/>
          <a:srcRect t="4414" b="5661"/>
          <a:stretch>
            <a:fillRect/>
          </a:stretch>
        </p:blipFill>
        <p:spPr>
          <a:xfrm>
            <a:off x="-99060" y="452120"/>
            <a:ext cx="12080875" cy="609981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697230"/>
            <a:ext cx="10515600" cy="5820410"/>
          </a:xfrm>
        </p:spPr>
        <p:txBody>
          <a:bodyPr>
            <a:normAutofit/>
          </a:bodyPr>
          <a:p>
            <a:r>
              <a:rPr lang="en-US" altLang="en-US" sz="2000"/>
              <a:t>The Sin unto Death is explained in 1 John 5. 1 John 5:16, “If anyone sees his brother committing a sin not leading to death [the Sin unto Death], he may ask [pray for him] and he [the Father] will give life [restore his physical well-being] to him, to the ones committing sins not leading to death [the Sin unto Death]. </a:t>
            </a:r>
            <a:r>
              <a:rPr lang="en-US" altLang="en-US" sz="2000" b="1"/>
              <a:t> There is a sin</a:t>
            </a:r>
            <a:r>
              <a:rPr lang="en-US" altLang="en-US" sz="2000"/>
              <a:t> </a:t>
            </a:r>
            <a:r>
              <a:rPr lang="en-US" altLang="en-US" sz="2000" b="1"/>
              <a:t>unto</a:t>
            </a:r>
            <a:r>
              <a:rPr lang="en-US" altLang="en-US" sz="2000"/>
              <a:t> </a:t>
            </a:r>
            <a:r>
              <a:rPr lang="en-US" altLang="en-US" sz="2000" b="1"/>
              <a:t>death </a:t>
            </a:r>
            <a:r>
              <a:rPr lang="en-US" altLang="en-US" sz="2000"/>
              <a:t>[the believer being executed by the Lord], and I do not say that you should pray concerning this one [for example, Saul died the Sin unto Death as per 1 Chronicles 10:13, 14].  </a:t>
            </a:r>
            <a:endParaRPr lang="en-US" altLang="en-US" sz="2000"/>
          </a:p>
          <a:p>
            <a:endParaRPr lang="en-US" altLang="en-US"/>
          </a:p>
          <a:p>
            <a:r>
              <a:rPr lang="en-US" altLang="en-US" sz="4000"/>
              <a:t> </a:t>
            </a:r>
            <a:r>
              <a:rPr lang="th-TH" altLang="en-US" sz="4000"/>
              <a:t>ถ้าผู้ใดเห็นพี่น้องของตนกระทำบาปอย่างหนึ่งอย่างใดที่ไม่นำไปสู่ความตาย</a:t>
            </a:r>
            <a:r>
              <a:rPr lang="en-US" altLang="en-US" sz="4000"/>
              <a:t> </a:t>
            </a:r>
            <a:r>
              <a:rPr lang="th-TH" altLang="en-US" sz="4000"/>
              <a:t>ผู้นั้นจงทูลขอ</a:t>
            </a:r>
            <a:r>
              <a:rPr lang="en-US" altLang="en-US" sz="4000"/>
              <a:t> </a:t>
            </a:r>
            <a:r>
              <a:rPr lang="th-TH" altLang="en-US" sz="4000"/>
              <a:t>และพระองค์ก็จะทรงประทานชีวิตแก่ผู้นั้นที่ได้กระทำบาปซึ่งไม่ได้นำไปสู่ความตาย</a:t>
            </a:r>
            <a:r>
              <a:rPr lang="en-US" altLang="en-US" sz="4000" b="1"/>
              <a:t> </a:t>
            </a:r>
            <a:r>
              <a:rPr lang="th-TH" altLang="en-US" sz="4000" b="1"/>
              <a:t>บาปที่นำไปสู่ความตายก็มี</a:t>
            </a:r>
            <a:r>
              <a:rPr lang="en-US" altLang="en-US" sz="4000"/>
              <a:t> </a:t>
            </a:r>
            <a:r>
              <a:rPr lang="th-TH" altLang="en-US" sz="4000"/>
              <a:t>ข้าพเจ้ามิได้ว่าให้เขาอธิษฐานสำหรับบาปอย่างนั้น</a:t>
            </a:r>
            <a:endParaRPr lang="th-TH" altLang="en-US" sz="4000"/>
          </a:p>
          <a:p>
            <a:endParaRPr lang="en-US" altLang="en-US" sz="4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930910"/>
            <a:ext cx="10515600" cy="5246370"/>
          </a:xfrm>
        </p:spPr>
        <p:txBody>
          <a:bodyPr/>
          <a:p>
            <a:r>
              <a:rPr lang="en-US" altLang="en-US"/>
              <a:t>Every time a Christian, sins, he loses fellowship with the Spirit and begins the stages of Reversionism.  However, as long as he recovers fellowship before getting locked into negative volition through the stages of Emotional Revolt of the Soul and Locked in Negative Volition, he will be able to continue his spiritual advance. </a:t>
            </a:r>
            <a:endParaRPr lang="en-US" altLang="en-US"/>
          </a:p>
          <a:p>
            <a:endParaRPr lang="en-US" altLang="en-US"/>
          </a:p>
          <a:p>
            <a:r>
              <a:rPr lang="en-US" altLang="en-US"/>
              <a:t> However, if the believer doesn’t recover fellowship through naming his sins to the Father, he is in deep trouble. Keep in mind that everything the believer does out of fellowship with God is wrongdoing, adikia (sin, good and evil). Thus, the believer who spends his entire life out of fellowship with God, will die the sin unto death. </a:t>
            </a:r>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662940" y="474345"/>
            <a:ext cx="10857230" cy="6160135"/>
          </a:xfrm>
        </p:spPr>
        <p:txBody>
          <a:bodyPr>
            <a:normAutofit fontScale="90000" lnSpcReduction="10000"/>
          </a:bodyPr>
          <a:p>
            <a:pPr marL="0" indent="0">
              <a:buNone/>
            </a:pPr>
            <a:r>
              <a:rPr lang="en-US" altLang="en-US"/>
              <a:t>Job’s friends [note: sincere, moral believers with some amount of truth] nearly died the Sin unto Death because they interfered with Job’s Evidence Testing:</a:t>
            </a:r>
            <a:endParaRPr lang="en-US" altLang="en-US"/>
          </a:p>
          <a:p>
            <a:pPr marL="0" indent="0">
              <a:buNone/>
            </a:pPr>
            <a:r>
              <a:rPr lang="en-US" altLang="en-US" sz="2000"/>
              <a:t>Job 42:7-8, “It came about after the Lord had spoken these words to Job that the Lord said to Eliphaz, the Temanite, ‘My wrath is kindled against you and against your two friends [Bildad and Zophar. They were all very close to being executed under the concept of the Sin unto Death] because you have not spoken of Me what is right as My servant Job has. Now therefore, take for yourselves seven bulls and seven rams, and go to My servant Job, and offer up a burnt offering for yourselves, and My servant Job will pray for you. For I will accept him so that I may not do with you according to your folly, because you have not spoken of Me what is right, as My servant Job has."</a:t>
            </a:r>
            <a:r>
              <a:rPr lang="en-US" altLang="en-US" sz="2000"/>
              <a:t> </a:t>
            </a:r>
            <a:r>
              <a:rPr lang="en-US" altLang="en-US" sz="2000"/>
              <a:t>’”</a:t>
            </a:r>
            <a:endParaRPr lang="en-US" altLang="en-US" sz="2000"/>
          </a:p>
          <a:p>
            <a:pPr marL="0" indent="0">
              <a:buNone/>
            </a:pPr>
            <a:r>
              <a:rPr lang="th-TH" altLang="en-US" sz="4000"/>
              <a:t>โยบ </a:t>
            </a:r>
            <a:r>
              <a:rPr lang="en-US" altLang="en-US" sz="4000"/>
              <a:t>42:7</a:t>
            </a:r>
            <a:r>
              <a:rPr lang="en-US" altLang="en-US" sz="4000"/>
              <a:t> </a:t>
            </a:r>
            <a:r>
              <a:rPr lang="en-US" altLang="en-US" sz="4000"/>
              <a:t> </a:t>
            </a:r>
            <a:r>
              <a:rPr lang="th-TH" altLang="en-US" sz="4000"/>
              <a:t>เมื่อพระเยโฮวาห์ตรัสพระวจนะเหล่านี้แก่โยบแล้ว</a:t>
            </a:r>
            <a:r>
              <a:rPr lang="en-US" altLang="en-US" sz="4000"/>
              <a:t> </a:t>
            </a:r>
            <a:r>
              <a:rPr lang="th-TH" altLang="en-US" sz="4000"/>
              <a:t>พระเยโฮวาห์ตรัสกับเอลีฟัสชาวเทมานว่า</a:t>
            </a:r>
            <a:r>
              <a:rPr lang="en-US" altLang="en-US" sz="4000"/>
              <a:t> "</a:t>
            </a:r>
            <a:r>
              <a:rPr lang="th-TH" altLang="en-US" sz="4000"/>
              <a:t>ความพิโรธของเราพลุ่งขึ้นต่อเจ้า</a:t>
            </a:r>
            <a:r>
              <a:rPr lang="en-US" altLang="en-US" sz="4000"/>
              <a:t> </a:t>
            </a:r>
            <a:r>
              <a:rPr lang="th-TH" altLang="en-US" sz="4000"/>
              <a:t>และต่อสหายทั้งสองของเจ้า</a:t>
            </a:r>
            <a:r>
              <a:rPr lang="en-US" altLang="en-US" sz="4000"/>
              <a:t> </a:t>
            </a:r>
            <a:r>
              <a:rPr lang="th-TH" altLang="en-US" sz="4000"/>
              <a:t>เพราะเจ้ามิได้พูดถึงเราอย่างที่ถูก</a:t>
            </a:r>
            <a:r>
              <a:rPr lang="en-US" altLang="en-US" sz="4000"/>
              <a:t> </a:t>
            </a:r>
            <a:r>
              <a:rPr lang="th-TH" altLang="en-US" sz="4000"/>
              <a:t>ดังโยบผู้รับใช้ของเราได้พูด</a:t>
            </a:r>
            <a:r>
              <a:rPr lang="en-US" altLang="en-US" sz="4000"/>
              <a:t> </a:t>
            </a:r>
            <a:r>
              <a:rPr lang="en-US" altLang="en-US" sz="4000"/>
              <a:t>42:8</a:t>
            </a:r>
            <a:r>
              <a:rPr lang="en-US" altLang="en-US" sz="4000"/>
              <a:t> </a:t>
            </a:r>
            <a:r>
              <a:rPr lang="en-US" altLang="en-US" sz="4000"/>
              <a:t> </a:t>
            </a:r>
            <a:r>
              <a:rPr lang="th-TH" altLang="en-US" sz="4000"/>
              <a:t>เพราะฉะนั้นจงเอาวัวผู้เจ็ดตัว</a:t>
            </a:r>
            <a:r>
              <a:rPr lang="en-US" altLang="en-US" sz="4000"/>
              <a:t> </a:t>
            </a:r>
            <a:r>
              <a:rPr lang="th-TH" altLang="en-US" sz="4000"/>
              <a:t>และแกะผู้เจ็ดตัว</a:t>
            </a:r>
            <a:r>
              <a:rPr lang="en-US" altLang="en-US" sz="4000"/>
              <a:t> </a:t>
            </a:r>
            <a:r>
              <a:rPr lang="th-TH" altLang="en-US" sz="4000"/>
              <a:t>ไปหาโยบผู้รับใช้ของเรา</a:t>
            </a:r>
            <a:r>
              <a:rPr lang="en-US" altLang="en-US" sz="4000"/>
              <a:t> </a:t>
            </a:r>
            <a:r>
              <a:rPr lang="th-TH" altLang="en-US" sz="4000"/>
              <a:t>และถวายเครื่องเผาบูชาสำหรับเจ้าทั้งหลาย</a:t>
            </a:r>
            <a:r>
              <a:rPr lang="en-US" altLang="en-US" sz="4000"/>
              <a:t> </a:t>
            </a:r>
            <a:r>
              <a:rPr lang="th-TH" altLang="en-US" sz="4000"/>
              <a:t>และโยบผู้รับใช้ของเราจะอธิษฐานเพื่อเจ้า</a:t>
            </a:r>
            <a:r>
              <a:rPr lang="en-US" altLang="en-US" sz="4000"/>
              <a:t> </a:t>
            </a:r>
            <a:r>
              <a:rPr lang="th-TH" altLang="en-US" sz="4000"/>
              <a:t>เพราะเราจะยอมรับเขา</a:t>
            </a:r>
            <a:r>
              <a:rPr lang="en-US" altLang="en-US" sz="4000"/>
              <a:t> </a:t>
            </a:r>
            <a:r>
              <a:rPr lang="th-TH" altLang="en-US" sz="4000"/>
              <a:t>เกรงว่าเรากระทำกับเจ้าตามความโง่ของเจ้า</a:t>
            </a:r>
            <a:r>
              <a:rPr lang="en-US" altLang="en-US" sz="4000"/>
              <a:t> </a:t>
            </a:r>
            <a:r>
              <a:rPr lang="th-TH" altLang="en-US" sz="4000"/>
              <a:t>เพราะเจ้าทั้งหลายมิได้พูดถึงเราอย่างที่ถูก</a:t>
            </a:r>
            <a:r>
              <a:rPr lang="en-US" altLang="en-US" sz="4000"/>
              <a:t> </a:t>
            </a:r>
            <a:r>
              <a:rPr lang="th-TH" altLang="en-US" sz="4000"/>
              <a:t>ดังโยบผู้รับใช้ของเราได้พูด</a:t>
            </a:r>
            <a:r>
              <a:rPr lang="en-US" altLang="en-US" sz="4000"/>
              <a:t>"</a:t>
            </a:r>
            <a:r>
              <a:rPr lang="en-US" altLang="en-US" sz="4000"/>
              <a:t> </a:t>
            </a:r>
            <a:endParaRPr lang="en-US" altLang="en-US" sz="4000"/>
          </a:p>
          <a:p>
            <a:pPr marL="0" indent="0">
              <a:buNone/>
            </a:pPr>
            <a:r>
              <a:rPr lang="en-US" sz="1780"/>
              <a:t>(see also Numbers 12:1-15, re. Moses and Miriam)</a:t>
            </a:r>
            <a:endParaRPr lang="en-US" sz="178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96620" y="920750"/>
            <a:ext cx="10515600" cy="5587365"/>
          </a:xfrm>
        </p:spPr>
        <p:txBody>
          <a:bodyPr>
            <a:normAutofit lnSpcReduction="10000"/>
          </a:bodyPr>
          <a:p>
            <a:r>
              <a:rPr lang="en-US" altLang="en-US"/>
              <a:t>Though he may die the Sin unto Death through bad decisions, John explains that because each Christian is in union with Christ, he cannot lose his salvation. </a:t>
            </a:r>
            <a:endParaRPr lang="en-US" altLang="en-US"/>
          </a:p>
          <a:p>
            <a:r>
              <a:rPr lang="en-US" altLang="en-US"/>
              <a:t>Religious Christians like to think that the only way a Christian could lose his position in Christ would be through sin. However, since the believer cannot sin in positional sanctification (in union with Christ), he cannot lose his position in Christ. </a:t>
            </a:r>
            <a:endParaRPr lang="en-US" altLang="en-US"/>
          </a:p>
          <a:p>
            <a:r>
              <a:rPr lang="en-US" altLang="en-US"/>
              <a:t>The believer’s volition only functions in the matter of Experiential Sanctification, only in his experience on this earth can he fail and sin. </a:t>
            </a:r>
            <a:endParaRPr lang="en-US" altLang="en-US"/>
          </a:p>
          <a:p>
            <a:r>
              <a:rPr lang="en-US" altLang="en-US"/>
              <a:t>The Christian cannot sin or fail in any way in Positional Sanctification (in union with Christ) or in Ultimate Sanctification (in his resurrection body).</a:t>
            </a:r>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descr="Top and Bottom CirclesB Thai"/>
          <p:cNvPicPr>
            <a:picLocks noChangeAspect="1"/>
          </p:cNvPicPr>
          <p:nvPr>
            <p:ph idx="1"/>
          </p:nvPr>
        </p:nvPicPr>
        <p:blipFill>
          <a:blip r:embed="rId1"/>
          <a:srcRect t="466" b="3646"/>
          <a:stretch>
            <a:fillRect/>
          </a:stretch>
        </p:blipFill>
        <p:spPr>
          <a:xfrm>
            <a:off x="456565" y="132715"/>
            <a:ext cx="5735955" cy="6642100"/>
          </a:xfrm>
        </p:spPr>
      </p:pic>
      <p:sp>
        <p:nvSpPr>
          <p:cNvPr id="6" name="Text Box 5"/>
          <p:cNvSpPr txBox="1"/>
          <p:nvPr/>
        </p:nvSpPr>
        <p:spPr>
          <a:xfrm>
            <a:off x="6411595" y="904240"/>
            <a:ext cx="5250815" cy="5361305"/>
          </a:xfrm>
          <a:prstGeom prst="rect">
            <a:avLst/>
          </a:prstGeom>
          <a:noFill/>
        </p:spPr>
        <p:txBody>
          <a:bodyPr wrap="square" rtlCol="0">
            <a:noAutofit/>
          </a:bodyPr>
          <a:p>
            <a:r>
              <a:rPr lang="th-TH" altLang="en-US" sz="2800">
                <a:latin typeface="Cordia New" panose="020B0304020202020204" charset="0"/>
                <a:cs typeface="Cordia New" panose="020B0304020202020204" charset="0"/>
              </a:rPr>
              <a:t>ผู้เชื่อเข้าส่วนในพระเยซูคริสต์</a:t>
            </a:r>
            <a:r>
              <a:rPr lang="en-US" altLang="en-US" sz="2800">
                <a:latin typeface="Cordia New" panose="020B0304020202020204" charset="0"/>
                <a:cs typeface="Cordia New" panose="020B0304020202020204" charset="0"/>
              </a:rPr>
              <a:t> </a:t>
            </a:r>
            <a:r>
              <a:rPr lang="th-TH" altLang="en-US" sz="2800">
                <a:latin typeface="Cordia New" panose="020B0304020202020204" charset="0"/>
                <a:cs typeface="Cordia New" panose="020B0304020202020204" charset="0"/>
              </a:rPr>
              <a:t>จึงได้รับซึ่งเหล่านี้โดยทางพระองค์</a:t>
            </a:r>
            <a:endParaRPr lang="th-TH" altLang="en-US" sz="2800">
              <a:latin typeface="Cordia New" panose="020B0304020202020204" charset="0"/>
              <a:cs typeface="Cordia New" panose="020B0304020202020204" charset="0"/>
            </a:endParaRPr>
          </a:p>
          <a:p>
            <a:r>
              <a:rPr lang="th-TH" altLang="en-US" sz="2800">
                <a:latin typeface="Cordia New" panose="020B0304020202020204" charset="0"/>
                <a:cs typeface="Cordia New" panose="020B0304020202020204" charset="0"/>
              </a:rPr>
              <a:t>ความชอบธรรมของพระองค์</a:t>
            </a:r>
            <a:r>
              <a:rPr lang="en-US" altLang="en-US" sz="2800">
                <a:latin typeface="Cordia New" panose="020B0304020202020204" charset="0"/>
                <a:cs typeface="Cordia New" panose="020B0304020202020204" charset="0"/>
              </a:rPr>
              <a:t> (2 </a:t>
            </a:r>
            <a:r>
              <a:rPr lang="th-TH" altLang="en-US" sz="2800">
                <a:latin typeface="Cordia New" panose="020B0304020202020204" charset="0"/>
                <a:cs typeface="Cordia New" panose="020B0304020202020204" charset="0"/>
              </a:rPr>
              <a:t>คร</a:t>
            </a:r>
            <a:r>
              <a:rPr lang="en-US" altLang="en-US" sz="2800">
                <a:latin typeface="Cordia New" panose="020B0304020202020204" charset="0"/>
                <a:cs typeface="Cordia New" panose="020B0304020202020204" charset="0"/>
              </a:rPr>
              <a:t>. 5:21)</a:t>
            </a:r>
            <a:endParaRPr lang="en-US" altLang="en-US" sz="2800">
              <a:latin typeface="Cordia New" panose="020B0304020202020204" charset="0"/>
              <a:cs typeface="Cordia New" panose="020B0304020202020204" charset="0"/>
            </a:endParaRPr>
          </a:p>
          <a:p>
            <a:r>
              <a:rPr lang="th-TH" altLang="en-US" sz="2800">
                <a:latin typeface="Cordia New" panose="020B0304020202020204" charset="0"/>
                <a:cs typeface="Cordia New" panose="020B0304020202020204" charset="0"/>
              </a:rPr>
              <a:t>ชีวิตนิรันดร์ของพระองค์</a:t>
            </a:r>
            <a:r>
              <a:rPr lang="en-US" altLang="en-US" sz="2800">
                <a:latin typeface="Cordia New" panose="020B0304020202020204" charset="0"/>
                <a:cs typeface="Cordia New" panose="020B0304020202020204" charset="0"/>
              </a:rPr>
              <a:t> (1 </a:t>
            </a:r>
            <a:r>
              <a:rPr lang="th-TH" altLang="en-US" sz="2800">
                <a:latin typeface="Cordia New" panose="020B0304020202020204" charset="0"/>
                <a:cs typeface="Cordia New" panose="020B0304020202020204" charset="0"/>
              </a:rPr>
              <a:t>ยน</a:t>
            </a:r>
            <a:r>
              <a:rPr lang="en-US" altLang="en-US" sz="2800">
                <a:latin typeface="Cordia New" panose="020B0304020202020204" charset="0"/>
                <a:cs typeface="Cordia New" panose="020B0304020202020204" charset="0"/>
              </a:rPr>
              <a:t>. 5:11-12)</a:t>
            </a:r>
            <a:endParaRPr lang="en-US" altLang="en-US" sz="2800">
              <a:latin typeface="Cordia New" panose="020B0304020202020204" charset="0"/>
              <a:cs typeface="Cordia New" panose="020B0304020202020204" charset="0"/>
            </a:endParaRPr>
          </a:p>
          <a:p>
            <a:r>
              <a:rPr lang="th-TH" altLang="en-US" sz="2800">
                <a:latin typeface="Cordia New" panose="020B0304020202020204" charset="0"/>
                <a:cs typeface="Cordia New" panose="020B0304020202020204" charset="0"/>
              </a:rPr>
              <a:t>การเป็นบุตรพระเจ้า</a:t>
            </a:r>
            <a:r>
              <a:rPr lang="en-US" altLang="en-US" sz="2800">
                <a:latin typeface="Cordia New" panose="020B0304020202020204" charset="0"/>
                <a:cs typeface="Cordia New" panose="020B0304020202020204" charset="0"/>
              </a:rPr>
              <a:t> (</a:t>
            </a:r>
            <a:r>
              <a:rPr lang="th-TH" altLang="en-US" sz="2800">
                <a:latin typeface="Cordia New" panose="020B0304020202020204" charset="0"/>
                <a:cs typeface="Cordia New" panose="020B0304020202020204" charset="0"/>
              </a:rPr>
              <a:t>ยน</a:t>
            </a:r>
            <a:r>
              <a:rPr lang="en-US" altLang="en-US" sz="2800">
                <a:latin typeface="Cordia New" panose="020B0304020202020204" charset="0"/>
                <a:cs typeface="Cordia New" panose="020B0304020202020204" charset="0"/>
              </a:rPr>
              <a:t>. 1:12  </a:t>
            </a:r>
            <a:r>
              <a:rPr lang="th-TH" altLang="en-US" sz="2800">
                <a:latin typeface="Cordia New" panose="020B0304020202020204" charset="0"/>
                <a:cs typeface="Cordia New" panose="020B0304020202020204" charset="0"/>
              </a:rPr>
              <a:t>กท</a:t>
            </a:r>
            <a:r>
              <a:rPr lang="en-US" altLang="en-US" sz="2800">
                <a:latin typeface="Cordia New" panose="020B0304020202020204" charset="0"/>
                <a:cs typeface="Cordia New" panose="020B0304020202020204" charset="0"/>
              </a:rPr>
              <a:t>. 3:26)</a:t>
            </a:r>
            <a:endParaRPr lang="en-US" altLang="en-US" sz="2800">
              <a:latin typeface="Cordia New" panose="020B0304020202020204" charset="0"/>
              <a:cs typeface="Cordia New" panose="020B0304020202020204" charset="0"/>
            </a:endParaRPr>
          </a:p>
          <a:p>
            <a:r>
              <a:rPr lang="th-TH" altLang="en-US" sz="2800">
                <a:latin typeface="Cordia New" panose="020B0304020202020204" charset="0"/>
                <a:cs typeface="Cordia New" panose="020B0304020202020204" charset="0"/>
              </a:rPr>
              <a:t>การเป็นรัชทายาท</a:t>
            </a:r>
            <a:r>
              <a:rPr lang="en-US" altLang="en-US" sz="2800">
                <a:latin typeface="Cordia New" panose="020B0304020202020204" charset="0"/>
                <a:cs typeface="Cordia New" panose="020B0304020202020204" charset="0"/>
              </a:rPr>
              <a:t> (</a:t>
            </a:r>
            <a:r>
              <a:rPr lang="th-TH" altLang="en-US" sz="2800">
                <a:latin typeface="Cordia New" panose="020B0304020202020204" charset="0"/>
                <a:cs typeface="Cordia New" panose="020B0304020202020204" charset="0"/>
              </a:rPr>
              <a:t>รม</a:t>
            </a:r>
            <a:r>
              <a:rPr lang="en-US" altLang="en-US" sz="2800">
                <a:latin typeface="Cordia New" panose="020B0304020202020204" charset="0"/>
                <a:cs typeface="Cordia New" panose="020B0304020202020204" charset="0"/>
              </a:rPr>
              <a:t>. 8:16-17; 1 </a:t>
            </a:r>
            <a:r>
              <a:rPr lang="th-TH" altLang="en-US" sz="2800">
                <a:latin typeface="Cordia New" panose="020B0304020202020204" charset="0"/>
                <a:cs typeface="Cordia New" panose="020B0304020202020204" charset="0"/>
              </a:rPr>
              <a:t>ปท</a:t>
            </a:r>
            <a:r>
              <a:rPr lang="en-US" altLang="en-US" sz="2800">
                <a:latin typeface="Cordia New" panose="020B0304020202020204" charset="0"/>
                <a:cs typeface="Cordia New" panose="020B0304020202020204" charset="0"/>
              </a:rPr>
              <a:t>. 1:4)</a:t>
            </a:r>
            <a:endParaRPr lang="en-US" altLang="en-US" sz="2800">
              <a:latin typeface="Cordia New" panose="020B0304020202020204" charset="0"/>
              <a:cs typeface="Cordia New" panose="020B0304020202020204" charset="0"/>
            </a:endParaRPr>
          </a:p>
          <a:p>
            <a:r>
              <a:rPr lang="th-TH" altLang="en-US" sz="2800">
                <a:latin typeface="Cordia New" panose="020B0304020202020204" charset="0"/>
                <a:cs typeface="Cordia New" panose="020B0304020202020204" charset="0"/>
              </a:rPr>
              <a:t>อยู่ในพระราชวงศ์พระเจ้า</a:t>
            </a:r>
            <a:r>
              <a:rPr lang="en-US" altLang="en-US" sz="2800">
                <a:latin typeface="Cordia New" panose="020B0304020202020204" charset="0"/>
                <a:cs typeface="Cordia New" panose="020B0304020202020204" charset="0"/>
              </a:rPr>
              <a:t> (</a:t>
            </a:r>
            <a:r>
              <a:rPr lang="th-TH" altLang="en-US" sz="2800">
                <a:latin typeface="Cordia New" panose="020B0304020202020204" charset="0"/>
                <a:cs typeface="Cordia New" panose="020B0304020202020204" charset="0"/>
              </a:rPr>
              <a:t>คล</a:t>
            </a:r>
            <a:r>
              <a:rPr lang="en-US" altLang="en-US" sz="2800">
                <a:latin typeface="Cordia New" panose="020B0304020202020204" charset="0"/>
                <a:cs typeface="Cordia New" panose="020B0304020202020204" charset="0"/>
              </a:rPr>
              <a:t>. 1:13;  2 </a:t>
            </a:r>
            <a:r>
              <a:rPr lang="th-TH" altLang="en-US" sz="2800">
                <a:latin typeface="Cordia New" panose="020B0304020202020204" charset="0"/>
                <a:cs typeface="Cordia New" panose="020B0304020202020204" charset="0"/>
              </a:rPr>
              <a:t>ทธ</a:t>
            </a:r>
            <a:r>
              <a:rPr lang="en-US" altLang="en-US" sz="2800">
                <a:latin typeface="Cordia New" panose="020B0304020202020204" charset="0"/>
                <a:cs typeface="Cordia New" panose="020B0304020202020204" charset="0"/>
              </a:rPr>
              <a:t>. 2:11-12</a:t>
            </a:r>
            <a:endParaRPr lang="en-US" altLang="en-US" sz="2800">
              <a:latin typeface="Cordia New" panose="020B0304020202020204" charset="0"/>
              <a:cs typeface="Cordia New" panose="020B0304020202020204" charset="0"/>
            </a:endParaRPr>
          </a:p>
          <a:p>
            <a:r>
              <a:rPr lang="th-TH" altLang="en-US" sz="2800">
                <a:latin typeface="Cordia New" panose="020B0304020202020204" charset="0"/>
                <a:cs typeface="Cordia New" panose="020B0304020202020204" charset="0"/>
              </a:rPr>
              <a:t>เป็นปุโรหิตในพระองค์</a:t>
            </a:r>
            <a:r>
              <a:rPr lang="en-US" altLang="en-US" sz="2800">
                <a:latin typeface="Cordia New" panose="020B0304020202020204" charset="0"/>
                <a:cs typeface="Cordia New" panose="020B0304020202020204" charset="0"/>
              </a:rPr>
              <a:t> (1 </a:t>
            </a:r>
            <a:r>
              <a:rPr lang="th-TH" altLang="en-US" sz="2800">
                <a:latin typeface="Cordia New" panose="020B0304020202020204" charset="0"/>
                <a:cs typeface="Cordia New" panose="020B0304020202020204" charset="0"/>
              </a:rPr>
              <a:t>ปต</a:t>
            </a:r>
            <a:r>
              <a:rPr lang="en-US" altLang="en-US" sz="2800">
                <a:latin typeface="Cordia New" panose="020B0304020202020204" charset="0"/>
                <a:cs typeface="Cordia New" panose="020B0304020202020204" charset="0"/>
              </a:rPr>
              <a:t>. 2:5, 9)</a:t>
            </a:r>
            <a:endParaRPr lang="en-US" altLang="en-US" sz="2800">
              <a:latin typeface="Cordia New" panose="020B0304020202020204" charset="0"/>
              <a:cs typeface="Cordia New" panose="020B0304020202020204" charset="0"/>
            </a:endParaRPr>
          </a:p>
          <a:p>
            <a:r>
              <a:rPr lang="th-TH" altLang="en-US" sz="2800">
                <a:latin typeface="Cordia New" panose="020B0304020202020204" charset="0"/>
                <a:cs typeface="Cordia New" panose="020B0304020202020204" charset="0"/>
              </a:rPr>
              <a:t>รับการเลือกในพระองค์</a:t>
            </a:r>
            <a:r>
              <a:rPr lang="en-US" altLang="en-US" sz="2800">
                <a:latin typeface="Cordia New" panose="020B0304020202020204" charset="0"/>
                <a:cs typeface="Cordia New" panose="020B0304020202020204" charset="0"/>
              </a:rPr>
              <a:t> (</a:t>
            </a:r>
            <a:r>
              <a:rPr lang="th-TH" altLang="en-US" sz="2800">
                <a:latin typeface="Cordia New" panose="020B0304020202020204" charset="0"/>
                <a:cs typeface="Cordia New" panose="020B0304020202020204" charset="0"/>
              </a:rPr>
              <a:t>อฟ</a:t>
            </a:r>
            <a:r>
              <a:rPr lang="en-US" altLang="en-US" sz="2800">
                <a:latin typeface="Cordia New" panose="020B0304020202020204" charset="0"/>
                <a:cs typeface="Cordia New" panose="020B0304020202020204" charset="0"/>
              </a:rPr>
              <a:t>. 1:4)</a:t>
            </a:r>
            <a:endParaRPr lang="en-US" altLang="en-US" sz="2800">
              <a:latin typeface="Cordia New" panose="020B0304020202020204" charset="0"/>
              <a:cs typeface="Cordia New" panose="020B0304020202020204" charset="0"/>
            </a:endParaRPr>
          </a:p>
          <a:p>
            <a:r>
              <a:rPr lang="th-TH" altLang="en-US" sz="2800">
                <a:latin typeface="Cordia New" panose="020B0304020202020204" charset="0"/>
                <a:cs typeface="Cordia New" panose="020B0304020202020204" charset="0"/>
              </a:rPr>
              <a:t>ถูกกำหนดไว้ในพระองค์</a:t>
            </a:r>
            <a:r>
              <a:rPr lang="en-US" altLang="en-US" sz="2800">
                <a:latin typeface="Cordia New" panose="020B0304020202020204" charset="0"/>
                <a:cs typeface="Cordia New" panose="020B0304020202020204" charset="0"/>
              </a:rPr>
              <a:t> (</a:t>
            </a:r>
            <a:r>
              <a:rPr lang="th-TH" altLang="en-US" sz="2800">
                <a:latin typeface="Cordia New" panose="020B0304020202020204" charset="0"/>
                <a:cs typeface="Cordia New" panose="020B0304020202020204" charset="0"/>
              </a:rPr>
              <a:t>อฟ</a:t>
            </a:r>
            <a:r>
              <a:rPr lang="en-US" altLang="en-US" sz="2800">
                <a:latin typeface="Cordia New" panose="020B0304020202020204" charset="0"/>
                <a:cs typeface="Cordia New" panose="020B0304020202020204" charset="0"/>
              </a:rPr>
              <a:t>. 1:5)</a:t>
            </a:r>
            <a:endParaRPr lang="en-US" altLang="en-US" sz="2800">
              <a:latin typeface="Cordia New" panose="020B0304020202020204" charset="0"/>
              <a:cs typeface="Cordia New" panose="020B0304020202020204" charset="0"/>
            </a:endParaRPr>
          </a:p>
          <a:p>
            <a:r>
              <a:rPr lang="th-TH" altLang="en-US" sz="2800">
                <a:latin typeface="Cordia New" panose="020B0304020202020204" charset="0"/>
                <a:cs typeface="Cordia New" panose="020B0304020202020204" charset="0"/>
              </a:rPr>
              <a:t>รับการชำระในพระองค์</a:t>
            </a:r>
            <a:r>
              <a:rPr lang="en-US" altLang="en-US" sz="2800">
                <a:latin typeface="Cordia New" panose="020B0304020202020204" charset="0"/>
                <a:cs typeface="Cordia New" panose="020B0304020202020204" charset="0"/>
              </a:rPr>
              <a:t> (1 </a:t>
            </a:r>
            <a:r>
              <a:rPr lang="th-TH" altLang="en-US" sz="2800">
                <a:latin typeface="Cordia New" panose="020B0304020202020204" charset="0"/>
                <a:cs typeface="Cordia New" panose="020B0304020202020204" charset="0"/>
              </a:rPr>
              <a:t>คร</a:t>
            </a:r>
            <a:r>
              <a:rPr lang="en-US" altLang="en-US" sz="2800">
                <a:latin typeface="Cordia New" panose="020B0304020202020204" charset="0"/>
                <a:cs typeface="Cordia New" panose="020B0304020202020204" charset="0"/>
              </a:rPr>
              <a:t>. 1:2, 30;  </a:t>
            </a:r>
            <a:r>
              <a:rPr lang="th-TH" altLang="en-US" sz="2800">
                <a:latin typeface="Cordia New" panose="020B0304020202020204" charset="0"/>
                <a:cs typeface="Cordia New" panose="020B0304020202020204" charset="0"/>
              </a:rPr>
              <a:t>อฟ</a:t>
            </a:r>
            <a:r>
              <a:rPr lang="en-US" altLang="en-US" sz="2800">
                <a:latin typeface="Cordia New" panose="020B0304020202020204" charset="0"/>
                <a:cs typeface="Cordia New" panose="020B0304020202020204" charset="0"/>
              </a:rPr>
              <a:t>. 1:4)</a:t>
            </a:r>
            <a:endParaRPr lang="en-US" sz="2800">
              <a:latin typeface="Cordia New" panose="020B0304020202020204" charset="0"/>
              <a:cs typeface="Cordia New" panose="020B030402020202020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721360" y="513715"/>
            <a:ext cx="10894695" cy="6091555"/>
          </a:xfrm>
        </p:spPr>
        <p:txBody>
          <a:bodyPr>
            <a:normAutofit lnSpcReduction="10000"/>
          </a:bodyPr>
          <a:p>
            <a:pPr marL="0" indent="0">
              <a:buNone/>
            </a:pPr>
            <a:r>
              <a:rPr lang="en-US" altLang="en-US" sz="2000"/>
              <a:t>This concept John explains in 1 John 5:18-20</a:t>
            </a:r>
            <a:endParaRPr lang="en-US" altLang="en-US" sz="2000"/>
          </a:p>
          <a:p>
            <a:pPr marL="0" indent="0">
              <a:buNone/>
            </a:pPr>
            <a:r>
              <a:rPr lang="en-US" altLang="en-US" sz="2000"/>
              <a:t>“We know that no one who is born of God sins [from our position in Christ - sanctified in Him (1 Cor.1:2, 30; Eph. 1:4) ]; but He who was born of God keeps him, and the evil one does not touch him.</a:t>
            </a:r>
            <a:r>
              <a:rPr lang="en-US" altLang="en-US" sz="2000"/>
              <a:t> </a:t>
            </a:r>
            <a:r>
              <a:rPr lang="en-US" altLang="en-US" sz="2000"/>
              <a:t>19</a:t>
            </a:r>
            <a:r>
              <a:rPr lang="en-US" altLang="en-US" sz="2000"/>
              <a:t> </a:t>
            </a:r>
            <a:r>
              <a:rPr lang="en-US" altLang="en-US" sz="2000"/>
              <a:t> We know that we are of God, and that the whole world lies in the power of the evil one.</a:t>
            </a:r>
            <a:r>
              <a:rPr lang="en-US" altLang="en-US" sz="2000"/>
              <a:t> </a:t>
            </a:r>
            <a:r>
              <a:rPr lang="en-US" altLang="en-US" sz="2000"/>
              <a:t>20</a:t>
            </a:r>
            <a:r>
              <a:rPr lang="en-US" altLang="en-US" sz="2000"/>
              <a:t> </a:t>
            </a:r>
            <a:r>
              <a:rPr lang="en-US" altLang="en-US" sz="2000"/>
              <a:t> And we know that the Son of God has come, and has given us understanding so that we may know Him who is true; </a:t>
            </a:r>
            <a:r>
              <a:rPr lang="en-US" altLang="en-US" sz="2000">
                <a:solidFill>
                  <a:srgbClr val="C00000"/>
                </a:solidFill>
              </a:rPr>
              <a:t>and we are in Him who is true, in His Son Jesus Christ. This is the true God and eternal life.</a:t>
            </a:r>
            <a:r>
              <a:rPr lang="en-US" altLang="en-US" sz="2000">
                <a:solidFill>
                  <a:srgbClr val="C00000"/>
                </a:solidFill>
              </a:rPr>
              <a:t> </a:t>
            </a:r>
            <a:endParaRPr lang="en-US" altLang="en-US" sz="2000">
              <a:solidFill>
                <a:srgbClr val="C00000"/>
              </a:solidFill>
            </a:endParaRPr>
          </a:p>
          <a:p>
            <a:pPr marL="0" indent="0">
              <a:buNone/>
            </a:pPr>
            <a:endParaRPr lang="en-US" altLang="en-US" sz="2000">
              <a:solidFill>
                <a:srgbClr val="C00000"/>
              </a:solidFill>
            </a:endParaRPr>
          </a:p>
          <a:p>
            <a:pPr marL="0" indent="0">
              <a:buNone/>
            </a:pPr>
            <a:r>
              <a:rPr lang="en-US" altLang="en-US" sz="2000">
                <a:solidFill>
                  <a:schemeClr val="tx1"/>
                </a:solidFill>
              </a:rPr>
              <a:t>1 </a:t>
            </a:r>
            <a:r>
              <a:rPr lang="th-TH" altLang="en-US" sz="3600">
                <a:solidFill>
                  <a:schemeClr val="tx1"/>
                </a:solidFill>
              </a:rPr>
              <a:t>ยอห์น</a:t>
            </a:r>
            <a:r>
              <a:rPr lang="en-US" altLang="en-US" sz="3600">
                <a:solidFill>
                  <a:schemeClr val="tx1"/>
                </a:solidFill>
              </a:rPr>
              <a:t> </a:t>
            </a:r>
            <a:r>
              <a:rPr lang="en-US" altLang="en-US" sz="2000">
                <a:solidFill>
                  <a:schemeClr val="tx1"/>
                </a:solidFill>
              </a:rPr>
              <a:t>5:18</a:t>
            </a:r>
            <a:r>
              <a:rPr lang="en-US" altLang="en-US" sz="2000">
                <a:solidFill>
                  <a:schemeClr val="tx1"/>
                </a:solidFill>
              </a:rPr>
              <a:t> </a:t>
            </a:r>
            <a:r>
              <a:rPr lang="en-US" altLang="en-US" sz="3600">
                <a:solidFill>
                  <a:schemeClr val="tx1"/>
                </a:solidFill>
              </a:rPr>
              <a:t> </a:t>
            </a:r>
            <a:r>
              <a:rPr lang="th-TH" altLang="en-US" sz="3600">
                <a:solidFill>
                  <a:schemeClr val="tx1"/>
                </a:solidFill>
              </a:rPr>
              <a:t>เราทั้งหลายรู้ว่า</a:t>
            </a:r>
            <a:r>
              <a:rPr lang="en-US" altLang="en-US" sz="3600">
                <a:solidFill>
                  <a:schemeClr val="tx1"/>
                </a:solidFill>
              </a:rPr>
              <a:t> </a:t>
            </a:r>
            <a:r>
              <a:rPr lang="th-TH" altLang="en-US" sz="3600">
                <a:solidFill>
                  <a:schemeClr val="tx1"/>
                </a:solidFill>
              </a:rPr>
              <a:t>คนใดที่บังเกิดจากพระเจ้าก็ไม่กระทำบาป</a:t>
            </a:r>
            <a:r>
              <a:rPr lang="en-US" altLang="en-US" sz="3600">
                <a:solidFill>
                  <a:schemeClr val="tx1"/>
                </a:solidFill>
              </a:rPr>
              <a:t> </a:t>
            </a:r>
            <a:r>
              <a:rPr lang="th-TH" altLang="en-US" sz="3600">
                <a:solidFill>
                  <a:schemeClr val="tx1"/>
                </a:solidFill>
              </a:rPr>
              <a:t>แต่ว่าคนที่บังเกิดจากพระเจ้าก็ระวังรักษาตัว</a:t>
            </a:r>
            <a:r>
              <a:rPr lang="en-US" altLang="en-US" sz="3600">
                <a:solidFill>
                  <a:schemeClr val="tx1"/>
                </a:solidFill>
              </a:rPr>
              <a:t> </a:t>
            </a:r>
            <a:r>
              <a:rPr lang="th-TH" altLang="en-US" sz="3600">
                <a:solidFill>
                  <a:schemeClr val="tx1"/>
                </a:solidFill>
              </a:rPr>
              <a:t>และมารร้ายนั้นไม่แตะต้องเขาเลย</a:t>
            </a:r>
            <a:r>
              <a:rPr lang="en-US" altLang="en-US" sz="3600">
                <a:solidFill>
                  <a:schemeClr val="tx1"/>
                </a:solidFill>
              </a:rPr>
              <a:t> </a:t>
            </a:r>
            <a:r>
              <a:rPr lang="en-US" altLang="en-US" sz="2000">
                <a:solidFill>
                  <a:schemeClr val="tx1"/>
                </a:solidFill>
              </a:rPr>
              <a:t>19</a:t>
            </a:r>
            <a:r>
              <a:rPr lang="en-US" altLang="en-US" sz="3600">
                <a:solidFill>
                  <a:schemeClr val="tx1"/>
                </a:solidFill>
              </a:rPr>
              <a:t> </a:t>
            </a:r>
            <a:r>
              <a:rPr lang="en-US" altLang="en-US" sz="3600">
                <a:solidFill>
                  <a:schemeClr val="tx1"/>
                </a:solidFill>
              </a:rPr>
              <a:t> </a:t>
            </a:r>
            <a:r>
              <a:rPr lang="th-TH" altLang="en-US" sz="3600">
                <a:solidFill>
                  <a:schemeClr val="tx1"/>
                </a:solidFill>
              </a:rPr>
              <a:t>เราทั้งหลายรู้ว่าเราเป็นของพระเจ้า</a:t>
            </a:r>
            <a:r>
              <a:rPr lang="en-US" altLang="en-US" sz="3600">
                <a:solidFill>
                  <a:schemeClr val="tx1"/>
                </a:solidFill>
              </a:rPr>
              <a:t> </a:t>
            </a:r>
            <a:r>
              <a:rPr lang="th-TH" altLang="en-US" sz="3600">
                <a:solidFill>
                  <a:schemeClr val="tx1"/>
                </a:solidFill>
              </a:rPr>
              <a:t>และชาวโลกทั้งสิ้นตกอยู่ใต้อำนาจของความชั่ว</a:t>
            </a:r>
            <a:r>
              <a:rPr lang="en-US" altLang="en-US" sz="3600">
                <a:solidFill>
                  <a:schemeClr val="tx1"/>
                </a:solidFill>
              </a:rPr>
              <a:t> </a:t>
            </a:r>
            <a:r>
              <a:rPr lang="en-US" altLang="en-US" sz="2000">
                <a:solidFill>
                  <a:schemeClr val="tx1"/>
                </a:solidFill>
              </a:rPr>
              <a:t>20</a:t>
            </a:r>
            <a:r>
              <a:rPr lang="en-US" altLang="en-US" sz="2000">
                <a:solidFill>
                  <a:schemeClr val="tx1"/>
                </a:solidFill>
              </a:rPr>
              <a:t> </a:t>
            </a:r>
            <a:r>
              <a:rPr lang="en-US" altLang="en-US" sz="3600">
                <a:solidFill>
                  <a:schemeClr val="tx1"/>
                </a:solidFill>
              </a:rPr>
              <a:t> </a:t>
            </a:r>
            <a:r>
              <a:rPr lang="th-TH" altLang="en-US" sz="3600">
                <a:solidFill>
                  <a:schemeClr val="tx1"/>
                </a:solidFill>
              </a:rPr>
              <a:t>และเราทั้งหลายรู้ว่าพระบุตรของพระเจ้าเสด็จมาแล้ว</a:t>
            </a:r>
            <a:r>
              <a:rPr lang="en-US" altLang="en-US" sz="3600">
                <a:solidFill>
                  <a:schemeClr val="tx1"/>
                </a:solidFill>
              </a:rPr>
              <a:t> </a:t>
            </a:r>
            <a:r>
              <a:rPr lang="th-TH" altLang="en-US" sz="3600">
                <a:solidFill>
                  <a:schemeClr val="tx1"/>
                </a:solidFill>
              </a:rPr>
              <a:t>และได้ทรงประทานความเข้าใจแก่เรา</a:t>
            </a:r>
            <a:r>
              <a:rPr lang="en-US" altLang="en-US" sz="3600">
                <a:solidFill>
                  <a:schemeClr val="tx1"/>
                </a:solidFill>
              </a:rPr>
              <a:t> </a:t>
            </a:r>
            <a:r>
              <a:rPr lang="th-TH" altLang="en-US" sz="3600">
                <a:solidFill>
                  <a:schemeClr val="tx1"/>
                </a:solidFill>
              </a:rPr>
              <a:t>เพื่อให้เรารู้จักพระองค์ผู้เที่ยงแท้</a:t>
            </a:r>
            <a:r>
              <a:rPr lang="en-US" altLang="en-US" sz="3600">
                <a:solidFill>
                  <a:schemeClr val="tx1"/>
                </a:solidFill>
              </a:rPr>
              <a:t> </a:t>
            </a:r>
            <a:r>
              <a:rPr lang="th-TH" altLang="en-US" sz="3600">
                <a:solidFill>
                  <a:srgbClr val="C00000"/>
                </a:solidFill>
              </a:rPr>
              <a:t>และเราทั้งหลายอยู่ในพระองค์ผู้เที่ยงแท้นั้น</a:t>
            </a:r>
            <a:r>
              <a:rPr lang="en-US" altLang="en-US" sz="3600">
                <a:solidFill>
                  <a:srgbClr val="C00000"/>
                </a:solidFill>
              </a:rPr>
              <a:t> </a:t>
            </a:r>
            <a:r>
              <a:rPr lang="th-TH" altLang="en-US" sz="3600">
                <a:solidFill>
                  <a:srgbClr val="C00000"/>
                </a:solidFill>
              </a:rPr>
              <a:t>คืออยู่ในพระเยซูคริสต์พระบุตรของพระองค์</a:t>
            </a:r>
            <a:r>
              <a:rPr lang="en-US" altLang="en-US" sz="3600">
                <a:solidFill>
                  <a:srgbClr val="C00000"/>
                </a:solidFill>
              </a:rPr>
              <a:t> </a:t>
            </a:r>
            <a:r>
              <a:rPr lang="th-TH" altLang="en-US" sz="3600">
                <a:solidFill>
                  <a:srgbClr val="C00000"/>
                </a:solidFill>
              </a:rPr>
              <a:t>นี่แหละเป็นพระเจ้าเที่ยงแท้</a:t>
            </a:r>
            <a:r>
              <a:rPr lang="en-US" altLang="en-US" sz="3600">
                <a:solidFill>
                  <a:srgbClr val="C00000"/>
                </a:solidFill>
              </a:rPr>
              <a:t> </a:t>
            </a:r>
            <a:r>
              <a:rPr lang="th-TH" altLang="en-US" sz="3600">
                <a:solidFill>
                  <a:srgbClr val="C00000"/>
                </a:solidFill>
              </a:rPr>
              <a:t>และเป็นชีวิตนิรันดร์</a:t>
            </a:r>
            <a:r>
              <a:rPr lang="en-US" altLang="en-US" sz="3600">
                <a:solidFill>
                  <a:srgbClr val="C00000"/>
                </a:solidFill>
              </a:rPr>
              <a:t> </a:t>
            </a:r>
            <a:endParaRPr lang="en-US" altLang="en-US" sz="3600">
              <a:solidFill>
                <a:srgbClr val="C0000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8542</Words>
  <Application>WPS Presentation</Application>
  <PresentationFormat>Widescreen</PresentationFormat>
  <Paragraphs>82</Paragraphs>
  <Slides>15</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15</vt:i4>
      </vt:variant>
    </vt:vector>
  </HeadingPairs>
  <TitlesOfParts>
    <vt:vector size="25" baseType="lpstr">
      <vt:lpstr>Arial</vt:lpstr>
      <vt:lpstr>宋体</vt:lpstr>
      <vt:lpstr>Wingdings</vt:lpstr>
      <vt:lpstr>Cordia New</vt:lpstr>
      <vt:lpstr>Calibri</vt:lpstr>
      <vt:lpstr>Angsana New</vt:lpstr>
      <vt:lpstr>微软雅黑</vt:lpstr>
      <vt:lpstr>Arial Unicode MS</vt:lpstr>
      <vt:lpstr>Calibri Light</vt:lpstr>
      <vt:lpstr>Office Theme</vt:lpstr>
      <vt:lpstr>การวิเคราะห์พระธรรมวิวรณ์ สอนโดย อ.Tim จากคำบันทึกของ อ. Max Klein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www.ibdoctrine.org www.rbthieme.org</vt:lpstr>
      <vt:lpstr>(จากภาคผนวก C “40 สิ่งที่พระเจ้าทรงประทานแก่ผู้เชื่อทุกคน ณ เวลารอด”) </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sawokproductions</cp:lastModifiedBy>
  <cp:revision>134</cp:revision>
  <dcterms:created xsi:type="dcterms:W3CDTF">2024-07-01T03:51:00Z</dcterms:created>
  <dcterms:modified xsi:type="dcterms:W3CDTF">2025-08-25T10:56:03Z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7B927243E8814549BD1C541186DB5939_13</vt:lpwstr>
  </property>
  <property fmtid="{D5CDD505-2E9C-101B-9397-08002B2CF9AE}" pid="3" name="KSOProductBuildVer">
    <vt:lpwstr>1033-12.2.0.21931</vt:lpwstr>
  </property>
</Properties>
</file>