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56" r:id="rId3"/>
    <p:sldId id="315" r:id="rId4"/>
    <p:sldId id="290" r:id="rId5"/>
    <p:sldId id="262" r:id="rId6"/>
    <p:sldId id="307" r:id="rId7"/>
    <p:sldId id="316" r:id="rId8"/>
    <p:sldId id="285" r:id="rId9"/>
    <p:sldId id="309" r:id="rId10"/>
    <p:sldId id="306" r:id="rId11"/>
    <p:sldId id="289" r:id="rId12"/>
    <p:sldId id="310" r:id="rId13"/>
    <p:sldId id="313" r:id="rId14"/>
    <p:sldId id="311" r:id="rId15"/>
    <p:sldId id="312" r:id="rId16"/>
    <p:sldId id="284" r:id="rId17"/>
    <p:sldId id="314" r:id="rId18"/>
    <p:sldId id="283" r:id="rId19"/>
    <p:sldId id="297" r:id="rId20"/>
    <p:sldId id="287" r:id="rId21"/>
    <p:sldId id="288" r:id="rId22"/>
    <p:sldId id="291" r:id="rId23"/>
    <p:sldId id="298" r:id="rId24"/>
    <p:sldId id="300" r:id="rId25"/>
    <p:sldId id="304" r:id="rId26"/>
    <p:sldId id="301" r:id="rId27"/>
    <p:sldId id="302" r:id="rId28"/>
    <p:sldId id="299"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showGuides="1">
      <p:cViewPr varScale="1">
        <p:scale>
          <a:sx n="91" d="100"/>
          <a:sy n="91" d="100"/>
        </p:scale>
        <p:origin x="63" y="252"/>
      </p:cViewPr>
      <p:guideLst>
        <p:guide orient="horz" pos="2159"/>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417F6F-CE56-4E46-9A3D-708A4D332D1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9C99D8-7BC7-4357-915E-67349FBE617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8" name="Date Placeholder 7"/>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9" name="Footer Placeholder 8"/>
          <p:cNvSpPr>
            <a:spLocks noGrp="1"/>
          </p:cNvSpPr>
          <p:nvPr>
            <p:ph type="ftr" sz="quarter" idx="11"/>
          </p:nvPr>
        </p:nvSpPr>
        <p:spPr/>
        <p:txBody>
          <a:bodyPr/>
          <a:lstStyle/>
          <a:p>
            <a:endParaRPr lang="zh-CN" altLang="en-US"/>
          </a:p>
        </p:txBody>
      </p:sp>
      <p:sp>
        <p:nvSpPr>
          <p:cNvPr id="10" name="Slide Number Placeholder 9"/>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1583436" y="3143250"/>
            <a:ext cx="4270248" cy="259677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
        <p:nvSpPr>
          <p:cNvPr id="10" name="Title 9"/>
          <p:cNvSpPr>
            <a:spLocks noGrp="1"/>
          </p:cNvSpPr>
          <p:nvPr>
            <p:ph type="title"/>
          </p:nvPr>
        </p:nvSpPr>
        <p:spPr/>
        <p:txBody>
          <a:bodyPr/>
          <a:lstStyle/>
          <a:p>
            <a:r>
              <a:rPr lang="zh-CN" altLang="en-US"/>
              <a:t>单击此处编辑母版标题样式</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9" name="Date Placeholder 8"/>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zh-CN" altLang="en-US"/>
          </a:p>
        </p:txBody>
      </p:sp>
      <p:sp>
        <p:nvSpPr>
          <p:cNvPr id="11" name="Slide Number Placeholder 10"/>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92A69445-EA63-4310-A314-6AA04E4C29DA}" type="datetimeFigureOut">
              <a:rPr lang="zh-CN" altLang="en-US" smtClean="0"/>
            </a:fld>
            <a:endParaRPr lang="zh-CN" alt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zh-CN" altLang="en-US"/>
          </a:p>
        </p:txBody>
      </p:sp>
      <p:sp>
        <p:nvSpPr>
          <p:cNvPr id="10" name="Slide Number Placeholder 9"/>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92A69445-EA63-4310-A314-6AA04E4C29DA}" type="datetimeFigureOut">
              <a:rPr lang="zh-CN" altLang="en-US" smtClean="0"/>
            </a:fld>
            <a:endParaRPr lang="zh-CN" alt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zh-CN" alt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13F4DF9-078D-4AEE-BB3E-93750BA45B0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081226" y="2055953"/>
            <a:ext cx="10029548" cy="2746093"/>
          </a:xfrm>
        </p:spPr>
        <p:txBody>
          <a:bodyPr>
            <a:noAutofit/>
          </a:bodyPr>
          <a:lstStyle/>
          <a:p>
            <a:r>
              <a:rPr lang="zh-CN" altLang="en-US" sz="8800" dirty="0">
                <a:latin typeface="方正小标宋_GBK" panose="03000509000000000000" pitchFamily="65" charset="-122"/>
                <a:ea typeface="方正小标宋_GBK" panose="03000509000000000000" pitchFamily="65" charset="-122"/>
              </a:rPr>
              <a:t>四十种绝对恩赐</a:t>
            </a:r>
            <a:br>
              <a:rPr lang="en-US" altLang="zh-CN" sz="6600" dirty="0">
                <a:latin typeface="方正小标宋_GBK" panose="03000509000000000000" pitchFamily="65" charset="-122"/>
                <a:ea typeface="方正小标宋_GBK" panose="03000509000000000000" pitchFamily="65" charset="-122"/>
              </a:rPr>
            </a:br>
            <a:r>
              <a:rPr lang="en-US" altLang="zh-CN" sz="6600" dirty="0">
                <a:latin typeface="方正小标宋_GBK" panose="03000509000000000000" pitchFamily="65" charset="-122"/>
                <a:ea typeface="方正小标宋_GBK" panose="03000509000000000000" pitchFamily="65" charset="-122"/>
              </a:rPr>
              <a:t>The </a:t>
            </a:r>
            <a:r>
              <a:rPr lang="en-US" altLang="zh-CN" sz="7200" dirty="0">
                <a:latin typeface="方正小标宋_GBK" panose="03000509000000000000" pitchFamily="65" charset="-122"/>
                <a:ea typeface="方正小标宋_GBK" panose="03000509000000000000" pitchFamily="65" charset="-122"/>
              </a:rPr>
              <a:t>40 absolutes</a:t>
            </a:r>
            <a:endParaRPr lang="zh-CN" altLang="en-US" sz="6600" dirty="0">
              <a:latin typeface="方正小标宋_GBK" panose="03000509000000000000" pitchFamily="65" charset="-122"/>
              <a:ea typeface="方正小标宋_GBK" panose="03000509000000000000" pitchFamily="65" charset="-122"/>
            </a:endParaRPr>
          </a:p>
        </p:txBody>
      </p:sp>
      <p:sp>
        <p:nvSpPr>
          <p:cNvPr id="3" name="Text Box 2"/>
          <p:cNvSpPr txBox="1"/>
          <p:nvPr/>
        </p:nvSpPr>
        <p:spPr>
          <a:xfrm>
            <a:off x="9133840" y="5199380"/>
            <a:ext cx="2579370" cy="829945"/>
          </a:xfrm>
          <a:prstGeom prst="rect">
            <a:avLst/>
          </a:prstGeom>
          <a:noFill/>
        </p:spPr>
        <p:txBody>
          <a:bodyPr wrap="square" rtlCol="0">
            <a:spAutoFit/>
          </a:bodyPr>
          <a:lstStyle/>
          <a:p>
            <a:r>
              <a:rPr lang="en-US" sz="2400"/>
              <a:t>Lesson Seven</a:t>
            </a:r>
            <a:endParaRPr lang="en-US" sz="2400"/>
          </a:p>
          <a:p>
            <a:r>
              <a:rPr lang="en-US" sz="2400"/>
              <a:t>2025 09 10</a:t>
            </a:r>
            <a:endParaRPr lang="th-TH" altLang="en-US" sz="2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p:sp>
        <p:nvSpPr>
          <p:cNvPr id="11" name="Title 10"/>
          <p:cNvSpPr>
            <a:spLocks noGrp="1"/>
          </p:cNvSpPr>
          <p:nvPr>
            <p:ph type="title"/>
          </p:nvPr>
        </p:nvSpPr>
        <p:spPr>
          <a:xfrm>
            <a:off x="1418590" y="4711700"/>
            <a:ext cx="9355455" cy="1910080"/>
          </a:xfrm>
        </p:spPr>
        <p:txBody>
          <a:bodyPr anchor="t" anchorCtr="0">
            <a:normAutofit fontScale="90000"/>
          </a:bodyPr>
          <a:p>
            <a:br>
              <a:rPr lang="en-US">
                <a:latin typeface="Baskerville Old Face" panose="02020602080505020303" charset="0"/>
                <a:cs typeface="Baskerville Old Face" panose="02020602080505020303" charset="0"/>
              </a:rPr>
            </a:br>
            <a:r>
              <a:rPr lang="en-US">
                <a:latin typeface="Baskerville Old Face" panose="02020602080505020303" charset="0"/>
                <a:cs typeface="Baskerville Old Face" panose="02020602080505020303" charset="0"/>
              </a:rPr>
              <a:t>Charlie Kirk</a:t>
            </a:r>
            <a:br>
              <a:rPr lang="en-US">
                <a:latin typeface="Baskerville Old Face" panose="02020602080505020303" charset="0"/>
                <a:cs typeface="Baskerville Old Face" panose="02020602080505020303" charset="0"/>
              </a:rPr>
            </a:br>
            <a:br>
              <a:rPr lang="en-US">
                <a:latin typeface="Baskerville Old Face" panose="02020602080505020303" charset="0"/>
                <a:cs typeface="Baskerville Old Face" panose="02020602080505020303" charset="0"/>
              </a:rPr>
            </a:br>
            <a:r>
              <a:rPr lang="en-US" altLang="en-US">
                <a:latin typeface="Baskerville Old Face" panose="02020602080505020303" charset="0"/>
                <a:cs typeface="Baskerville Old Face" panose="02020602080505020303" charset="0"/>
              </a:rPr>
              <a:t>(October 14, 1993 – September 10, 2025) </a:t>
            </a:r>
            <a:endParaRPr lang="en-US" altLang="en-US">
              <a:latin typeface="Baskerville Old Face" panose="02020602080505020303" charset="0"/>
              <a:cs typeface="Baskerville Old Face" panose="02020602080505020303" charset="0"/>
            </a:endParaRPr>
          </a:p>
        </p:txBody>
      </p:sp>
      <p:pic>
        <p:nvPicPr>
          <p:cNvPr id="10" name="Content Placeholder 9" descr="charlie-kirk-392x379-1040957940"/>
          <p:cNvPicPr>
            <a:picLocks noChangeAspect="1"/>
          </p:cNvPicPr>
          <p:nvPr>
            <p:ph idx="1"/>
          </p:nvPr>
        </p:nvPicPr>
        <p:blipFill>
          <a:blip r:embed="rId1"/>
          <a:srcRect t="150" b="2810"/>
          <a:stretch>
            <a:fillRect/>
          </a:stretch>
        </p:blipFill>
        <p:spPr>
          <a:xfrm>
            <a:off x="3854450" y="492760"/>
            <a:ext cx="4217035" cy="395732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
          <p:cNvPicPr>
            <a:picLocks noGrp="1" noChangeAspect="1"/>
          </p:cNvPicPr>
          <p:nvPr>
            <p:ph idx="1"/>
          </p:nvPr>
        </p:nvPicPr>
        <p:blipFill>
          <a:blip r:embed="rId1"/>
          <a:srcRect l="1874" r="1874"/>
          <a:stretch>
            <a:fillRect/>
          </a:stretch>
        </p:blipFill>
        <p:spPr>
          <a:xfrm>
            <a:off x="444500" y="1150620"/>
            <a:ext cx="11093450" cy="4365625"/>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528768" y="1045863"/>
            <a:ext cx="11134463" cy="1393604"/>
          </a:xfrm>
        </p:spPr>
        <p:txBody>
          <a:bodyPr anchor="ctr">
            <a:normAutofit/>
          </a:bodyPr>
          <a:lstStyle/>
          <a:p>
            <a:pPr marL="571500" indent="-571500">
              <a:lnSpc>
                <a:spcPct val="150000"/>
              </a:lnSpc>
              <a:buFont typeface="+mj-lt"/>
              <a:buAutoNum type="romanUcPeriod" startAt="8"/>
            </a:pPr>
            <a:r>
              <a:rPr lang="en-US" altLang="zh-CN" sz="2400" b="1" dirty="0"/>
              <a:t>The believer is free from the Mosaic Law. He is:</a:t>
            </a:r>
            <a:br>
              <a:rPr lang="en-US" altLang="zh-CN" sz="2400" b="1" dirty="0"/>
            </a:br>
            <a:r>
              <a:rPr lang="zh-CN" altLang="en-US" sz="2400" b="1" dirty="0"/>
              <a:t>信徒不再受摩西律法的约束。信徒是：</a:t>
            </a:r>
            <a:endParaRPr lang="en-US" altLang="zh-CN" sz="2400" b="1" dirty="0"/>
          </a:p>
        </p:txBody>
      </p:sp>
      <p:sp>
        <p:nvSpPr>
          <p:cNvPr id="2" name="内容占位符 2"/>
          <p:cNvSpPr txBox="1"/>
          <p:nvPr/>
        </p:nvSpPr>
        <p:spPr>
          <a:xfrm>
            <a:off x="528767" y="2733757"/>
            <a:ext cx="11134463" cy="2556768"/>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14350" indent="-514350">
              <a:lnSpc>
                <a:spcPct val="150000"/>
              </a:lnSpc>
              <a:buFont typeface="+mj-lt"/>
              <a:buAutoNum type="alphaUcPeriod"/>
            </a:pPr>
            <a:r>
              <a:rPr lang="en-US" altLang="zh-CN" sz="2400" dirty="0"/>
              <a:t>Dead to the Law (Rom. 7:4).</a:t>
            </a:r>
            <a:br>
              <a:rPr lang="en-US" altLang="zh-CN" sz="2400" dirty="0"/>
            </a:br>
            <a:r>
              <a:rPr lang="zh-CN" altLang="en-US" sz="2400" dirty="0"/>
              <a:t>对律法是死的（罗马书 </a:t>
            </a:r>
            <a:r>
              <a:rPr lang="en-US" altLang="zh-CN" sz="2400" dirty="0"/>
              <a:t>7:4</a:t>
            </a:r>
            <a:r>
              <a:rPr lang="zh-CN" altLang="en-US" sz="2400" dirty="0"/>
              <a:t>）。</a:t>
            </a:r>
            <a:endParaRPr lang="en-US" altLang="zh-CN" sz="2400" dirty="0"/>
          </a:p>
          <a:p>
            <a:pPr marL="514350" indent="-514350">
              <a:lnSpc>
                <a:spcPct val="150000"/>
              </a:lnSpc>
              <a:buFont typeface="+mj-lt"/>
              <a:buAutoNum type="alphaUcPeriod"/>
            </a:pPr>
            <a:r>
              <a:rPr lang="en-US" altLang="zh-CN" sz="2400" dirty="0"/>
              <a:t>Delivered</a:t>
            </a:r>
            <a:r>
              <a:rPr lang="en-US" altLang="zh-CN" sz="2400" dirty="0">
                <a:solidFill>
                  <a:srgbClr val="FF0000"/>
                </a:solidFill>
              </a:rPr>
              <a:t> </a:t>
            </a:r>
            <a:r>
              <a:rPr lang="en-US" altLang="zh-CN" sz="2400" dirty="0">
                <a:solidFill>
                  <a:schemeClr val="tx1"/>
                </a:solidFill>
              </a:rPr>
              <a:t>from the Law</a:t>
            </a:r>
            <a:r>
              <a:rPr lang="en-US" altLang="zh-CN" sz="2400" dirty="0">
                <a:solidFill>
                  <a:srgbClr val="FF0000"/>
                </a:solidFill>
              </a:rPr>
              <a:t> </a:t>
            </a:r>
            <a:r>
              <a:rPr lang="en-US" altLang="zh-CN" sz="2400" dirty="0"/>
              <a:t>(Rom. 6:14; 7:6; 2 Cor. 3:6–11; Gal. 3:25).</a:t>
            </a:r>
            <a:br>
              <a:rPr lang="en-US" altLang="zh-CN" sz="2400" dirty="0"/>
            </a:br>
            <a:r>
              <a:rPr lang="zh-CN" altLang="en-US" sz="2400" dirty="0"/>
              <a:t>得蒙拯救（罗马书 </a:t>
            </a:r>
            <a:r>
              <a:rPr lang="en-US" altLang="zh-CN" sz="2400" dirty="0"/>
              <a:t>6:14</a:t>
            </a:r>
            <a:r>
              <a:rPr lang="zh-CN" altLang="en-US" sz="2400" dirty="0"/>
              <a:t>，</a:t>
            </a:r>
            <a:r>
              <a:rPr lang="en-US" altLang="zh-CN" sz="2400" dirty="0"/>
              <a:t>7:6</a:t>
            </a:r>
            <a:r>
              <a:rPr lang="zh-CN" altLang="en-US" sz="2400" dirty="0"/>
              <a:t>；哥林多后书 </a:t>
            </a:r>
            <a:r>
              <a:rPr lang="en-US" altLang="zh-CN" sz="2400" dirty="0"/>
              <a:t>3:6-11</a:t>
            </a:r>
            <a:r>
              <a:rPr lang="zh-CN" altLang="en-US" sz="2400" dirty="0"/>
              <a:t>；加拉太书 </a:t>
            </a:r>
            <a:r>
              <a:rPr lang="en-US" altLang="zh-CN" sz="2400" dirty="0"/>
              <a:t>3:25</a:t>
            </a:r>
            <a:r>
              <a:rPr lang="zh-CN" altLang="en-US" sz="2400" dirty="0"/>
              <a:t>）。</a:t>
            </a:r>
            <a:endParaRPr lang="en-US" altLang="zh-CN"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1423670" y="657225"/>
            <a:ext cx="9843770" cy="4895215"/>
          </a:xfrm>
          <a:prstGeom prst="rect">
            <a:avLst/>
          </a:prstGeom>
          <a:noFill/>
        </p:spPr>
        <p:txBody>
          <a:bodyPr wrap="square" rtlCol="0" anchor="t">
            <a:noAutofit/>
          </a:bodyPr>
          <a:p>
            <a:r>
              <a:rPr lang="en-US" altLang="en-US" sz="2400"/>
              <a:t>The Purpose of the Law:   </a:t>
            </a:r>
            <a:endParaRPr lang="en-US" altLang="en-US" sz="2400"/>
          </a:p>
          <a:p>
            <a:endParaRPr lang="en-US" altLang="en-US" sz="2400"/>
          </a:p>
          <a:p>
            <a:r>
              <a:rPr lang="en-US" altLang="en-US" sz="2400"/>
              <a:t>Rom. 3:20, “for through the Law comes the knowledge of sin.”</a:t>
            </a:r>
            <a:endParaRPr lang="en-US" altLang="en-US" sz="2400"/>
          </a:p>
          <a:p>
            <a:r>
              <a:rPr lang="zh-CN" altLang="en-US" sz="2400"/>
              <a:t>所以凡有血气的，没有一个因行律法能在神面前称义，因为律法本是叫人知罪。</a:t>
            </a:r>
            <a:endParaRPr lang="zh-CN" altLang="en-US" sz="2400"/>
          </a:p>
          <a:p>
            <a:endParaRPr lang="en-US" altLang="en-US" sz="2400"/>
          </a:p>
          <a:p>
            <a:r>
              <a:rPr lang="en-US" altLang="en-US" sz="2400"/>
              <a:t>Rom. 5:20, “And the Law came in that the transgression might increase; but where sin increased, grace abounded all the more,</a:t>
            </a:r>
            <a:endParaRPr lang="en-US" altLang="en-US" sz="2400"/>
          </a:p>
          <a:p>
            <a:r>
              <a:rPr lang="en-US" altLang="en-US" sz="2400"/>
              <a:t> </a:t>
            </a:r>
            <a:r>
              <a:rPr lang="zh-CN" altLang="en-US" sz="2400"/>
              <a:t>律法本是外添的，叫过犯显多；只是罪在那里显多，恩典就更显多了。</a:t>
            </a:r>
            <a:r>
              <a:rPr lang="" altLang="en-US" sz="2400"/>
              <a:t> </a:t>
            </a:r>
            <a:endParaRPr lang="" altLang="en-US" sz="2400"/>
          </a:p>
          <a:p>
            <a:endParaRPr lang="en-US"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1042670" y="530225"/>
            <a:ext cx="10377170" cy="4895215"/>
          </a:xfrm>
          <a:prstGeom prst="rect">
            <a:avLst/>
          </a:prstGeom>
          <a:noFill/>
        </p:spPr>
        <p:txBody>
          <a:bodyPr wrap="square" rtlCol="0" anchor="t">
            <a:noAutofit/>
          </a:bodyPr>
          <a:p>
            <a:r>
              <a:rPr lang="en-US" altLang="en-US" sz="2400"/>
              <a:t>The Purpose of the Law:   </a:t>
            </a:r>
            <a:endParaRPr lang="en-US" altLang="en-US" sz="2400"/>
          </a:p>
          <a:p>
            <a:endParaRPr lang="en-US" altLang="en-US"/>
          </a:p>
          <a:p>
            <a:r>
              <a:rPr lang="en-US" altLang="en-US" sz="2400"/>
              <a:t>Romans 7:7</a:t>
            </a:r>
            <a:endParaRPr lang="en-US" altLang="en-US" sz="2400"/>
          </a:p>
          <a:p>
            <a:r>
              <a:rPr lang="en-US" altLang="en-US" sz="2400"/>
              <a:t> What shall we say then? Is the Law sin? May it never be! On the contrary, I would not have come to know sin except through the Law; for I would not have known about coveting if the Law had not said, "YOU SHALL NOT COVET."</a:t>
            </a:r>
            <a:endParaRPr lang="en-US" altLang="en-US" sz="2400"/>
          </a:p>
          <a:p>
            <a:r>
              <a:rPr lang="zh-CN" altLang="en-US" sz="2400"/>
              <a:t>这样，我们可说什麽呢？律法是罪吗？断乎不是！只是非因律法，我就不知何为罪。非律法说「不可起贪心」，我就不知何为贪心。</a:t>
            </a:r>
            <a:r>
              <a:rPr lang="en-US" altLang="en-US" sz="2400"/>
              <a:t> </a:t>
            </a:r>
            <a:endParaRPr lang="en-US" altLang="en-US" sz="2400"/>
          </a:p>
          <a:p>
            <a:endParaRPr lang="en-US" altLang="en-US" sz="2400"/>
          </a:p>
          <a:p>
            <a:r>
              <a:rPr lang="en-US" altLang="en-US" sz="2400"/>
              <a:t>1 Tim. 1:8-9, “But we know that the law is good, if one uses it lawfully, realizing the fact that law is not made for a righteous man, but for those who are lawless and rebellious, for the ungodly and sinners, for the unholy and profane, for those who kill their fathers or mothers.”</a:t>
            </a:r>
            <a:endParaRPr lang="en-US" altLang="en-US" sz="2400"/>
          </a:p>
          <a:p>
            <a:r>
              <a:rPr lang="zh-CN" altLang="en-US" sz="2400"/>
              <a:t>我们知道律法原是好的，只要人用得合宜；</a:t>
            </a:r>
            <a:r>
              <a:rPr lang="en-US" altLang="en-US" sz="2400"/>
              <a:t> </a:t>
            </a:r>
            <a:r>
              <a:rPr lang="zh-CN" altLang="en-US" sz="2400"/>
              <a:t>因为律法不是为义人设立的，乃是为不法和不服的，不虔诚和犯罪的，不圣洁和恋世俗的，弑父母和杀人的，</a:t>
            </a:r>
            <a:endParaRPr lang="zh-CN" altLang="en-US" sz="2400"/>
          </a:p>
          <a:p>
            <a:endParaRPr lang="en-US"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rcRect l="16214" t="20307" r="1935" b="28577"/>
          <a:stretch>
            <a:fillRect/>
          </a:stretch>
        </p:blipFill>
        <p:spPr>
          <a:xfrm>
            <a:off x="915035" y="1076325"/>
            <a:ext cx="10155555" cy="436499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sz="half" idx="1"/>
          </p:nvPr>
        </p:nvSpPr>
        <p:spPr>
          <a:xfrm>
            <a:off x="953770" y="308610"/>
            <a:ext cx="6849745" cy="791210"/>
          </a:xfrm>
        </p:spPr>
        <p:txBody>
          <a:bodyPr/>
          <a:p>
            <a:pPr marL="0" indent="0">
              <a:buNone/>
            </a:pPr>
            <a:r>
              <a:rPr lang="en-US"/>
              <a:t>Now Paul reiterates (repeats) his question from Rom. 6:1</a:t>
            </a:r>
            <a:endParaRPr lang="en-US"/>
          </a:p>
        </p:txBody>
      </p:sp>
      <p:pic>
        <p:nvPicPr>
          <p:cNvPr id="5" name="Content Placeholder 4"/>
          <p:cNvPicPr>
            <a:picLocks noChangeAspect="1"/>
          </p:cNvPicPr>
          <p:nvPr>
            <p:ph sz="half" idx="2"/>
          </p:nvPr>
        </p:nvPicPr>
        <p:blipFill>
          <a:blip r:embed="rId1"/>
          <a:srcRect l="15421" t="19017" r="1085" b="28229"/>
          <a:stretch>
            <a:fillRect/>
          </a:stretch>
        </p:blipFill>
        <p:spPr>
          <a:xfrm>
            <a:off x="878205" y="1266825"/>
            <a:ext cx="10579100" cy="4918075"/>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rcRect l="16326" t="19785" b="28718"/>
          <a:stretch>
            <a:fillRect/>
          </a:stretch>
        </p:blipFill>
        <p:spPr>
          <a:xfrm>
            <a:off x="699135" y="464820"/>
            <a:ext cx="11011535" cy="4542155"/>
          </a:xfrm>
          <a:prstGeom prst="rect">
            <a:avLst/>
          </a:prstGeom>
        </p:spPr>
      </p:pic>
      <p:sp>
        <p:nvSpPr>
          <p:cNvPr id="2" name="Text Box 1"/>
          <p:cNvSpPr txBox="1"/>
          <p:nvPr/>
        </p:nvSpPr>
        <p:spPr>
          <a:xfrm>
            <a:off x="1029970" y="5297170"/>
            <a:ext cx="9859645" cy="368300"/>
          </a:xfrm>
          <a:prstGeom prst="rect">
            <a:avLst/>
          </a:prstGeom>
          <a:noFill/>
        </p:spPr>
        <p:txBody>
          <a:bodyPr wrap="square" rtlCol="0">
            <a:spAutoFit/>
          </a:bodyPr>
          <a:p>
            <a:r>
              <a:rPr lang="en-US"/>
              <a:t>By analogy: “How can a wife be disobedient to her ex-husband if she is divorced from him?”</a:t>
            </a:r>
            <a:endParaRPr lang="en-US"/>
          </a:p>
        </p:txBody>
      </p:sp>
      <p:sp>
        <p:nvSpPr>
          <p:cNvPr id="3" name="Text Box 2"/>
          <p:cNvSpPr txBox="1"/>
          <p:nvPr/>
        </p:nvSpPr>
        <p:spPr>
          <a:xfrm>
            <a:off x="3556000" y="3260408"/>
            <a:ext cx="5080000" cy="337185"/>
          </a:xfrm>
          <a:prstGeom prst="rect">
            <a:avLst/>
          </a:prstGeom>
        </p:spPr>
        <p:txBody>
          <a:bodyPr>
            <a:spAutoFit/>
          </a:bodyPr>
          <a:p>
            <a:r>
              <a:rPr sz="1600">
                <a:solidFill>
                  <a:srgbClr val="002E5D"/>
                </a:solidFill>
              </a:rPr>
              <a:t>属灵生命概论</a:t>
            </a:r>
            <a:endParaRPr sz="1600">
              <a:solidFill>
                <a:srgbClr val="002E5D"/>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778" y="324769"/>
            <a:ext cx="10941269" cy="6208462"/>
          </a:xfrm>
        </p:spPr>
        <p:txBody>
          <a:bodyPr>
            <a:noAutofit/>
          </a:bodyPr>
          <a:lstStyle/>
          <a:p>
            <a:pPr>
              <a:lnSpc>
                <a:spcPct val="150000"/>
              </a:lnSpc>
            </a:pPr>
            <a:r>
              <a:rPr lang="en-US" sz="2400" b="1" dirty="0">
                <a:latin typeface="Cordia New" panose="020B0304020202020204" charset="0"/>
                <a:cs typeface="Cordia New" panose="020B0304020202020204" charset="0"/>
              </a:rPr>
              <a:t>Romans 7  </a:t>
            </a:r>
            <a:r>
              <a:rPr lang="zh-CN" altLang="en-US" sz="2400" b="1" dirty="0">
                <a:latin typeface="Cordia New" panose="020B0304020202020204" charset="0"/>
                <a:cs typeface="Cordia New" panose="020B0304020202020204" charset="0"/>
              </a:rPr>
              <a:t>罗马书 </a:t>
            </a:r>
            <a:r>
              <a:rPr lang="en-US" altLang="zh-CN" sz="2400" b="1" dirty="0">
                <a:latin typeface="Cordia New" panose="020B0304020202020204" charset="0"/>
                <a:cs typeface="Cordia New" panose="020B0304020202020204" charset="0"/>
              </a:rPr>
              <a:t>7</a:t>
            </a:r>
            <a:endParaRPr lang="en-US" altLang="en-US" sz="2400" b="1" dirty="0">
              <a:latin typeface="Cordia New" panose="020B0304020202020204" charset="0"/>
              <a:cs typeface="Cordia New" panose="020B0304020202020204" charset="0"/>
            </a:endParaRPr>
          </a:p>
          <a:p>
            <a:pPr>
              <a:lnSpc>
                <a:spcPct val="150000"/>
              </a:lnSpc>
            </a:pPr>
            <a:r>
              <a:rPr lang="en-US" altLang="en-US" sz="2400" b="1" dirty="0">
                <a:latin typeface="Cordia New" panose="020B0304020202020204" charset="0"/>
                <a:cs typeface="Cordia New" panose="020B0304020202020204" charset="0"/>
              </a:rPr>
              <a:t>Outline: four paragraphs. </a:t>
            </a:r>
            <a:r>
              <a:rPr lang="zh-CN" altLang="en-US" sz="2400" b="1" dirty="0">
                <a:latin typeface="Cordia New" panose="020B0304020202020204" charset="0"/>
                <a:cs typeface="Cordia New" panose="020B0304020202020204" charset="0"/>
              </a:rPr>
              <a:t>大纲：分为</a:t>
            </a:r>
            <a:r>
              <a:rPr lang="en-US" altLang="zh-CN" sz="2400" b="1" dirty="0">
                <a:latin typeface="Cordia New" panose="020B0304020202020204" charset="0"/>
                <a:cs typeface="Cordia New" panose="020B0304020202020204" charset="0"/>
              </a:rPr>
              <a:t>4</a:t>
            </a:r>
            <a:r>
              <a:rPr lang="zh-CN" altLang="en-US" sz="2400" b="1" dirty="0">
                <a:latin typeface="Cordia New" panose="020B0304020202020204" charset="0"/>
                <a:cs typeface="Cordia New" panose="020B0304020202020204" charset="0"/>
              </a:rPr>
              <a:t>段</a:t>
            </a:r>
            <a:endParaRPr lang="en-US" altLang="en-US" sz="2400" b="1" dirty="0">
              <a:latin typeface="Cordia New" panose="020B0304020202020204" charset="0"/>
              <a:cs typeface="Cordia New" panose="020B0304020202020204" charset="0"/>
            </a:endParaRPr>
          </a:p>
          <a:p>
            <a:pPr>
              <a:lnSpc>
                <a:spcPct val="150000"/>
              </a:lnSpc>
            </a:pPr>
            <a:r>
              <a:rPr lang="en-US" altLang="en-US" sz="2400" b="1" dirty="0">
                <a:latin typeface="Cordia New" panose="020B0304020202020204" charset="0"/>
                <a:cs typeface="Cordia New" panose="020B0304020202020204" charset="0"/>
              </a:rPr>
              <a:t>a) The key to interpretation: the two marriages, verses 1-6.</a:t>
            </a:r>
            <a:br>
              <a:rPr lang="en-US" altLang="en-US" sz="2400" b="1" dirty="0">
                <a:latin typeface="Cordia New" panose="020B0304020202020204" charset="0"/>
                <a:cs typeface="Cordia New" panose="020B0304020202020204" charset="0"/>
              </a:rPr>
            </a:br>
            <a:r>
              <a:rPr lang="zh-CN" altLang="en-US" sz="2400" b="1" dirty="0">
                <a:latin typeface="Cordia New" panose="020B0304020202020204" charset="0"/>
                <a:cs typeface="Cordia New" panose="020B0304020202020204" charset="0"/>
              </a:rPr>
              <a:t>解读关键：第</a:t>
            </a:r>
            <a:r>
              <a:rPr lang="en-US" altLang="zh-CN" sz="2400" b="1" dirty="0">
                <a:latin typeface="Cordia New" panose="020B0304020202020204" charset="0"/>
                <a:cs typeface="Cordia New" panose="020B0304020202020204" charset="0"/>
              </a:rPr>
              <a:t>1-6</a:t>
            </a:r>
            <a:r>
              <a:rPr lang="zh-CN" altLang="en-US" sz="2400" b="1" dirty="0">
                <a:latin typeface="Cordia New" panose="020B0304020202020204" charset="0"/>
                <a:cs typeface="Cordia New" panose="020B0304020202020204" charset="0"/>
              </a:rPr>
              <a:t>节经文所提及的两段婚姻</a:t>
            </a:r>
            <a:endParaRPr lang="en-US" altLang="en-US" sz="2400" b="1" dirty="0">
              <a:latin typeface="Cordia New" panose="020B0304020202020204" charset="0"/>
              <a:cs typeface="Cordia New" panose="020B0304020202020204" charset="0"/>
            </a:endParaRPr>
          </a:p>
          <a:p>
            <a:pPr>
              <a:lnSpc>
                <a:spcPct val="150000"/>
              </a:lnSpc>
            </a:pPr>
            <a:r>
              <a:rPr lang="en-US" altLang="en-US" sz="2400" b="1" dirty="0">
                <a:latin typeface="Cordia New" panose="020B0304020202020204" charset="0"/>
                <a:cs typeface="Cordia New" panose="020B0304020202020204" charset="0"/>
              </a:rPr>
              <a:t>b) The function of the law as a marriage counsellor, verses 7-14.</a:t>
            </a:r>
            <a:br>
              <a:rPr lang="en-US" altLang="en-US" sz="2400" b="1" dirty="0">
                <a:latin typeface="Cordia New" panose="020B0304020202020204" charset="0"/>
                <a:cs typeface="Cordia New" panose="020B0304020202020204" charset="0"/>
              </a:rPr>
            </a:br>
            <a:r>
              <a:rPr lang="zh-CN" altLang="en-US" sz="2400" b="1" dirty="0">
                <a:latin typeface="Cordia New" panose="020B0304020202020204" charset="0"/>
                <a:cs typeface="Cordia New" panose="020B0304020202020204" charset="0"/>
              </a:rPr>
              <a:t>第</a:t>
            </a:r>
            <a:r>
              <a:rPr lang="en-US" altLang="zh-CN" sz="2400" b="1" dirty="0">
                <a:latin typeface="Cordia New" panose="020B0304020202020204" charset="0"/>
                <a:cs typeface="Cordia New" panose="020B0304020202020204" charset="0"/>
              </a:rPr>
              <a:t>7-14</a:t>
            </a:r>
            <a:r>
              <a:rPr lang="zh-CN" altLang="en-US" sz="2400" b="1" dirty="0">
                <a:latin typeface="Cordia New" panose="020B0304020202020204" charset="0"/>
                <a:cs typeface="Cordia New" panose="020B0304020202020204" charset="0"/>
              </a:rPr>
              <a:t>节经文所提及的律法充当婚姻咨询的作用</a:t>
            </a:r>
            <a:endParaRPr lang="en-US" altLang="en-US" sz="2400" b="1" dirty="0">
              <a:latin typeface="Cordia New" panose="020B0304020202020204" charset="0"/>
              <a:cs typeface="Cordia New" panose="020B0304020202020204" charset="0"/>
            </a:endParaRPr>
          </a:p>
          <a:p>
            <a:pPr>
              <a:lnSpc>
                <a:spcPct val="150000"/>
              </a:lnSpc>
            </a:pPr>
            <a:r>
              <a:rPr lang="en-US" altLang="en-US" sz="2400" b="1" dirty="0">
                <a:latin typeface="Cordia New" panose="020B0304020202020204" charset="0"/>
                <a:cs typeface="Cordia New" panose="020B0304020202020204" charset="0"/>
              </a:rPr>
              <a:t>c) The attacks of the first husband, verses 15-21.</a:t>
            </a:r>
            <a:br>
              <a:rPr lang="en-US" altLang="en-US" sz="2400" b="1" dirty="0">
                <a:latin typeface="Cordia New" panose="020B0304020202020204" charset="0"/>
                <a:cs typeface="Cordia New" panose="020B0304020202020204" charset="0"/>
              </a:rPr>
            </a:br>
            <a:r>
              <a:rPr lang="zh-CN" altLang="en-US" sz="2400" b="1" dirty="0">
                <a:latin typeface="Cordia New" panose="020B0304020202020204" charset="0"/>
                <a:cs typeface="Cordia New" panose="020B0304020202020204" charset="0"/>
              </a:rPr>
              <a:t>第</a:t>
            </a:r>
            <a:r>
              <a:rPr lang="en-US" altLang="zh-CN" sz="2400" b="1" dirty="0">
                <a:latin typeface="Cordia New" panose="020B0304020202020204" charset="0"/>
                <a:cs typeface="Cordia New" panose="020B0304020202020204" charset="0"/>
              </a:rPr>
              <a:t>15-21</a:t>
            </a:r>
            <a:r>
              <a:rPr lang="zh-CN" altLang="en-US" sz="2400" b="1" dirty="0">
                <a:latin typeface="Cordia New" panose="020B0304020202020204" charset="0"/>
                <a:cs typeface="Cordia New" panose="020B0304020202020204" charset="0"/>
              </a:rPr>
              <a:t>节经文所提及的来自第一任丈夫的攻击</a:t>
            </a:r>
            <a:endParaRPr lang="en-US" altLang="en-US" sz="2400" b="1" dirty="0">
              <a:latin typeface="Cordia New" panose="020B0304020202020204" charset="0"/>
              <a:cs typeface="Cordia New" panose="020B0304020202020204" charset="0"/>
            </a:endParaRPr>
          </a:p>
          <a:p>
            <a:pPr>
              <a:lnSpc>
                <a:spcPct val="150000"/>
              </a:lnSpc>
            </a:pPr>
            <a:r>
              <a:rPr lang="en-US" altLang="en-US" sz="2400" b="1" dirty="0">
                <a:latin typeface="Cordia New" panose="020B0304020202020204" charset="0"/>
                <a:cs typeface="Cordia New" panose="020B0304020202020204" charset="0"/>
              </a:rPr>
              <a:t>d) The great inner conflict, verse 22-25.</a:t>
            </a:r>
            <a:br>
              <a:rPr lang="en-US" altLang="en-US" sz="2400" b="1" dirty="0">
                <a:latin typeface="Cordia New" panose="020B0304020202020204" charset="0"/>
                <a:cs typeface="Cordia New" panose="020B0304020202020204" charset="0"/>
              </a:rPr>
            </a:br>
            <a:r>
              <a:rPr lang="zh-CN" altLang="en-US" sz="2400" b="1" dirty="0">
                <a:latin typeface="Cordia New" panose="020B0304020202020204" charset="0"/>
                <a:cs typeface="Cordia New" panose="020B0304020202020204" charset="0"/>
              </a:rPr>
              <a:t>第</a:t>
            </a:r>
            <a:r>
              <a:rPr lang="en-US" altLang="zh-CN" sz="2400" b="1" dirty="0">
                <a:latin typeface="Cordia New" panose="020B0304020202020204" charset="0"/>
                <a:cs typeface="Cordia New" panose="020B0304020202020204" charset="0"/>
              </a:rPr>
              <a:t>22-25</a:t>
            </a:r>
            <a:r>
              <a:rPr lang="zh-CN" altLang="en-US" sz="2400" b="1" dirty="0">
                <a:latin typeface="Cordia New" panose="020B0304020202020204" charset="0"/>
                <a:cs typeface="Cordia New" panose="020B0304020202020204" charset="0"/>
              </a:rPr>
              <a:t>节经文所提及的内在矛盾</a:t>
            </a:r>
            <a:endParaRPr lang="en-US" altLang="en-US" sz="2400" b="1" dirty="0">
              <a:latin typeface="Cordia New" panose="020B0304020202020204" charset="0"/>
              <a:cs typeface="Cordia New" panose="020B030402020202020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Content Placeholder 4"/>
          <p:cNvPicPr>
            <a:picLocks noChangeAspect="1"/>
          </p:cNvPicPr>
          <p:nvPr>
            <p:ph idx="1"/>
          </p:nvPr>
        </p:nvPicPr>
        <p:blipFill>
          <a:blip r:embed="rId1"/>
          <a:srcRect l="16842" t="20417" r="2703" b="27997"/>
          <a:stretch>
            <a:fillRect/>
          </a:stretch>
        </p:blipFill>
        <p:spPr>
          <a:xfrm>
            <a:off x="564515" y="1017270"/>
            <a:ext cx="10993120" cy="4755515"/>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Content Placeholder 3" descr="1"/>
          <p:cNvPicPr>
            <a:picLocks noChangeAspect="1"/>
          </p:cNvPicPr>
          <p:nvPr>
            <p:ph idx="1"/>
          </p:nvPr>
        </p:nvPicPr>
        <p:blipFill>
          <a:blip r:embed="rId1"/>
          <a:srcRect t="528" b="-703"/>
          <a:stretch>
            <a:fillRect/>
          </a:stretch>
        </p:blipFill>
        <p:spPr>
          <a:xfrm>
            <a:off x="1137920" y="436245"/>
            <a:ext cx="10179050" cy="5984875"/>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Content Placeholder 2"/>
          <p:cNvPicPr>
            <a:picLocks noChangeAspect="1"/>
          </p:cNvPicPr>
          <p:nvPr>
            <p:ph idx="1"/>
          </p:nvPr>
        </p:nvPicPr>
        <p:blipFill>
          <a:blip r:embed="rId1"/>
          <a:srcRect l="15158" t="19935" r="1158" b="23995"/>
          <a:stretch>
            <a:fillRect/>
          </a:stretch>
        </p:blipFill>
        <p:spPr>
          <a:xfrm>
            <a:off x="822325" y="927100"/>
            <a:ext cx="10819765" cy="4565015"/>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Content Placeholder 3"/>
          <p:cNvPicPr>
            <a:picLocks noChangeAspect="1"/>
          </p:cNvPicPr>
          <p:nvPr>
            <p:ph idx="1"/>
          </p:nvPr>
        </p:nvPicPr>
        <p:blipFill>
          <a:blip r:embed="rId1"/>
          <a:srcRect l="15297" t="20680" b="9302"/>
          <a:stretch>
            <a:fillRect/>
          </a:stretch>
        </p:blipFill>
        <p:spPr>
          <a:xfrm>
            <a:off x="1073785" y="953135"/>
            <a:ext cx="10490835" cy="487807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
          <p:cNvPicPr>
            <a:picLocks noGrp="1" noChangeAspect="1"/>
          </p:cNvPicPr>
          <p:nvPr>
            <p:ph idx="1"/>
          </p:nvPr>
        </p:nvPicPr>
        <p:blipFill>
          <a:blip r:embed="rId1"/>
          <a:srcRect t="1132" b="6241"/>
          <a:stretch>
            <a:fillRect/>
          </a:stretch>
        </p:blipFill>
        <p:spPr>
          <a:xfrm>
            <a:off x="483870" y="855345"/>
            <a:ext cx="11130280" cy="472821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289050" y="1044575"/>
            <a:ext cx="10048240" cy="4553585"/>
          </a:xfrm>
        </p:spPr>
        <p:txBody>
          <a:bodyPr/>
          <a:p>
            <a:r>
              <a:rPr lang="en-US" sz="2400"/>
              <a:t>Because of the believer’s death in Christ (Retro-active positional truth - Romans 6:3-5) and the “crucifixion of the sin nature” (Romans 6:6) and our emancipation (freedom from the authority and rulership of the sin nature (Romans 6:6, 7) we are now free from the first husband (the sin nature). </a:t>
            </a:r>
            <a:endParaRPr lang="en-US" sz="2400"/>
          </a:p>
          <a:p>
            <a:r>
              <a:rPr lang="en-US" sz="2400"/>
              <a:t> This means the law (which, being our ‘tutor’ (Gal. 3:25), with the purpose of teaching us that we were sinners (</a:t>
            </a:r>
            <a:r>
              <a:rPr lang="en-US" altLang="en-US" sz="2400">
                <a:sym typeface="+mn-ea"/>
              </a:rPr>
              <a:t>Rom. 3:20; Rom. 5:20,  Rom. 7:7; 1 Tim. 1:8) is no longer applicable, and now has ‘no jurisdiction’ over us (Romans 7:1) because we have died to the sin nature, have been sanctified (without sin) in Christ, and now have Christ as our new husband.  We are now no longer under the Law, but Grace (Rom. 6:14).</a:t>
            </a:r>
            <a:endParaRPr lang="en-US" altLang="en-US" sz="2400">
              <a:sym typeface="+mn-ea"/>
            </a:endParaRPr>
          </a:p>
          <a:p>
            <a:pPr marL="0" indent="0">
              <a:buNone/>
            </a:pPr>
            <a:endParaRPr lang="en-US"/>
          </a:p>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pPr marL="0" indent="0">
              <a:buNone/>
            </a:pPr>
            <a:r>
              <a:rPr lang="en-US"/>
              <a:t> </a:t>
            </a:r>
            <a:endParaRPr lang="en-US"/>
          </a:p>
        </p:txBody>
      </p:sp>
      <p:pic>
        <p:nvPicPr>
          <p:cNvPr id="4" name="Content Placeholder 3"/>
          <p:cNvPicPr>
            <a:picLocks noGrp="1" noChangeAspect="1"/>
          </p:cNvPicPr>
          <p:nvPr>
            <p:ph sz="half" idx="2"/>
          </p:nvPr>
        </p:nvPicPr>
        <p:blipFill>
          <a:blip r:embed="rId1"/>
          <a:srcRect l="16040" t="20117" r="1292" b="33748"/>
          <a:stretch>
            <a:fillRect/>
          </a:stretch>
        </p:blipFill>
        <p:spPr>
          <a:xfrm>
            <a:off x="539750" y="1204595"/>
            <a:ext cx="11113135" cy="4110355"/>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Content Placeholder 4"/>
          <p:cNvPicPr>
            <a:picLocks noChangeAspect="1"/>
          </p:cNvPicPr>
          <p:nvPr>
            <p:ph idx="1"/>
          </p:nvPr>
        </p:nvPicPr>
        <p:blipFill>
          <a:blip r:embed="rId1"/>
          <a:srcRect l="16384" t="19756" b="20382"/>
          <a:stretch>
            <a:fillRect/>
          </a:stretch>
        </p:blipFill>
        <p:spPr>
          <a:xfrm>
            <a:off x="575310" y="682625"/>
            <a:ext cx="11325860" cy="501650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rcRect l="16326" t="19785" b="28718"/>
          <a:stretch>
            <a:fillRect/>
          </a:stretch>
        </p:blipFill>
        <p:spPr>
          <a:xfrm>
            <a:off x="774700" y="768350"/>
            <a:ext cx="11011535" cy="454215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rcRect l="15827" t="19465" b="36428"/>
          <a:stretch>
            <a:fillRect/>
          </a:stretch>
        </p:blipFill>
        <p:spPr>
          <a:xfrm>
            <a:off x="450850" y="1640840"/>
            <a:ext cx="10721340" cy="386016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
          <p:cNvPicPr>
            <a:picLocks noGrp="1" noChangeAspect="1"/>
          </p:cNvPicPr>
          <p:nvPr>
            <p:ph idx="1"/>
          </p:nvPr>
        </p:nvPicPr>
        <p:blipFill>
          <a:blip r:embed="rId1"/>
          <a:srcRect l="-2300" t="-3577" r="-3672" b="-5190"/>
          <a:stretch>
            <a:fillRect/>
          </a:stretch>
        </p:blipFill>
        <p:spPr>
          <a:xfrm>
            <a:off x="876935" y="1156335"/>
            <a:ext cx="10734040" cy="488315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p:nvPr/>
        </p:nvSpPr>
        <p:spPr>
          <a:xfrm>
            <a:off x="264384" y="218210"/>
            <a:ext cx="11663232" cy="1350817"/>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71500" indent="-571500">
              <a:lnSpc>
                <a:spcPct val="150000"/>
              </a:lnSpc>
              <a:buFont typeface="+mj-lt"/>
              <a:buAutoNum type="romanUcPeriod" startAt="9"/>
            </a:pPr>
            <a: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The believer is regenerated (John 13:10; 1 Cor. 6:11; Titus 3:5). He is:</a:t>
            </a:r>
            <a:b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信徒得以重生（约翰福音 </a:t>
            </a:r>
            <a: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13:10</a:t>
            </a:r>
            <a:r>
              <a:rPr lang="zh-CN" altLang="en-US"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；哥林多前书 </a:t>
            </a:r>
            <a: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6:11</a:t>
            </a:r>
            <a:r>
              <a:rPr lang="zh-CN" altLang="en-US"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；提多书 </a:t>
            </a:r>
            <a: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3:5</a:t>
            </a:r>
            <a:r>
              <a:rPr lang="zh-CN" altLang="en-US"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）。信徒是：</a:t>
            </a:r>
            <a:endPar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内容占位符 2"/>
          <p:cNvSpPr txBox="1"/>
          <p:nvPr/>
        </p:nvSpPr>
        <p:spPr>
          <a:xfrm>
            <a:off x="264384" y="1569027"/>
            <a:ext cx="11663232" cy="4904509"/>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14350" indent="-514350">
              <a:lnSpc>
                <a:spcPct val="150000"/>
              </a:lnSpc>
              <a:buFont typeface="+mj-lt"/>
              <a:buAutoNum type="alphaUcPeriod"/>
            </a:pP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Born again (John 3:7; 1 Pet. 1:23).</a:t>
            </a:r>
            <a:b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蒙了重生（约翰福音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3:7</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；彼得前书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1:23</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marL="514350" indent="-514350">
              <a:lnSpc>
                <a:spcPct val="150000"/>
              </a:lnSpc>
              <a:buFont typeface="+mj-lt"/>
              <a:buAutoNum type="alphaUcPeriod"/>
            </a:pP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 child of God (Rom. 8:16; Gal. 3:26).</a:t>
            </a:r>
            <a:b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神的孩子（罗马书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8:16</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；加拉太书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3:26</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marL="514350" indent="-514350">
              <a:lnSpc>
                <a:spcPct val="150000"/>
              </a:lnSpc>
              <a:buFont typeface="+mj-lt"/>
              <a:buAutoNum type="alphaUcPeriod"/>
            </a:pP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 son of God (John 1:12; 2 Cor. 6:18; 1 John 3:2).</a:t>
            </a:r>
            <a:b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神的儿子（约翰福音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1:12</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；哥林多后书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6:18</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；约翰一书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3:2</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marL="514350" indent="-514350">
              <a:lnSpc>
                <a:spcPct val="150000"/>
              </a:lnSpc>
              <a:buFont typeface="+mj-lt"/>
              <a:buAutoNum type="alphaUcPeriod"/>
            </a:pP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 new creation (2 Cor. 5:17; Gal. 6:15; Eph. 2:10).</a:t>
            </a:r>
            <a:b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新造的人（哥林多后书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5:17</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；加拉太书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6:15</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；以弗所书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2:10</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icture 1" descr="1"/>
          <p:cNvPicPr>
            <a:picLocks noChangeAspect="1"/>
          </p:cNvPicPr>
          <p:nvPr/>
        </p:nvPicPr>
        <p:blipFill>
          <a:blip r:embed="rId1"/>
          <a:stretch>
            <a:fillRect/>
          </a:stretch>
        </p:blipFill>
        <p:spPr>
          <a:xfrm>
            <a:off x="1133475" y="351155"/>
            <a:ext cx="9925050" cy="597154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987425" y="751840"/>
            <a:ext cx="10477500" cy="5354320"/>
          </a:xfrm>
          <a:prstGeom prst="rect">
            <a:avLst/>
          </a:prstGeom>
        </p:spPr>
        <p:txBody>
          <a:bodyPr wrap="square">
            <a:spAutoFit/>
          </a:bodyPr>
          <a:p>
            <a:pPr marL="0" indent="0" algn="l" defTabSz="266700">
              <a:spcBef>
                <a:spcPct val="0"/>
              </a:spcBef>
              <a:spcAft>
                <a:spcPct val="0"/>
              </a:spcAft>
            </a:pPr>
            <a:r>
              <a:rPr>
                <a:latin typeface="Times New Roman" panose="02020603050405020304"/>
                <a:ea typeface="Times New Roman" panose="02020603050405020304"/>
              </a:rPr>
              <a:t> Without criticizing them, Jesus decided to clean their feet not only to solve the immediate problem of their filthy feet, but primarily to teach by analogy that his work on the cross would be the basis for the confession of sins.  </a:t>
            </a:r>
            <a:endParaRPr>
              <a:latin typeface="Times New Roman" panose="02020603050405020304"/>
              <a:ea typeface="Times New Roman" panose="02020603050405020304"/>
            </a:endParaRPr>
          </a:p>
          <a:p>
            <a:pPr marL="0" indent="0" algn="l" defTabSz="266700">
              <a:spcBef>
                <a:spcPct val="0"/>
              </a:spcBef>
              <a:spcAft>
                <a:spcPct val="0"/>
              </a:spcAft>
            </a:pPr>
            <a:r>
              <a:rPr>
                <a:latin typeface="Times New Roman" panose="02020603050405020304"/>
                <a:ea typeface="Times New Roman" panose="02020603050405020304"/>
              </a:rPr>
              <a:t> </a:t>
            </a:r>
            <a:endParaRPr>
              <a:latin typeface="Times New Roman" panose="02020603050405020304"/>
              <a:ea typeface="Times New Roman" panose="02020603050405020304"/>
            </a:endParaRPr>
          </a:p>
          <a:p>
            <a:pPr marL="228600" indent="0" algn="l" defTabSz="266700">
              <a:spcBef>
                <a:spcPct val="0"/>
              </a:spcBef>
              <a:spcAft>
                <a:spcPct val="0"/>
              </a:spcAft>
              <a:buFont typeface="Times New Roman" panose="02020603050405020304"/>
              <a:buNone/>
              <a:tabLst>
                <a:tab pos="114300" algn="l"/>
              </a:tabLst>
            </a:pPr>
            <a:r>
              <a:rPr lang="en-US">
                <a:latin typeface="Times New Roman" panose="02020603050405020304"/>
                <a:ea typeface="Times New Roman" panose="02020603050405020304"/>
              </a:rPr>
              <a:t>1. </a:t>
            </a:r>
            <a:r>
              <a:rPr>
                <a:latin typeface="Times New Roman" panose="02020603050405020304"/>
                <a:ea typeface="Times New Roman" panose="02020603050405020304"/>
              </a:rPr>
              <a:t>All twelve disciples had bathed before departing from Bethany and coming to Jerusalem where the Last Supper would take place. This cleansing of the whole body is analogous to their salvation with emphasis on the forgiveness of pre-salvation-sins.</a:t>
            </a:r>
            <a:endParaRPr>
              <a:latin typeface="Times New Roman" panose="02020603050405020304"/>
              <a:ea typeface="Times New Roman" panose="02020603050405020304"/>
            </a:endParaRPr>
          </a:p>
          <a:p>
            <a:pPr marL="0" indent="0" algn="l" defTabSz="266700">
              <a:spcBef>
                <a:spcPct val="0"/>
              </a:spcBef>
              <a:spcAft>
                <a:spcPct val="0"/>
              </a:spcAft>
            </a:pPr>
            <a:r>
              <a:rPr>
                <a:latin typeface="Times New Roman" panose="02020603050405020304"/>
                <a:ea typeface="Times New Roman" panose="02020603050405020304"/>
              </a:rPr>
              <a:t> </a:t>
            </a:r>
            <a:endParaRPr>
              <a:latin typeface="Times New Roman" panose="02020603050405020304"/>
              <a:ea typeface="Times New Roman" panose="02020603050405020304"/>
            </a:endParaRPr>
          </a:p>
          <a:p>
            <a:pPr marL="228600" indent="0" algn="l" defTabSz="266700">
              <a:spcBef>
                <a:spcPct val="0"/>
              </a:spcBef>
              <a:spcAft>
                <a:spcPct val="0"/>
              </a:spcAft>
              <a:buFont typeface="Times New Roman" panose="02020603050405020304"/>
              <a:buNone/>
              <a:tabLst>
                <a:tab pos="114300" algn="l"/>
              </a:tabLst>
            </a:pPr>
            <a:r>
              <a:rPr lang="en-US">
                <a:latin typeface="Times New Roman" panose="02020603050405020304"/>
                <a:ea typeface="Times New Roman" panose="02020603050405020304"/>
              </a:rPr>
              <a:t>2. </a:t>
            </a:r>
            <a:r>
              <a:rPr>
                <a:latin typeface="Times New Roman" panose="02020603050405020304"/>
                <a:ea typeface="Times New Roman" panose="02020603050405020304"/>
              </a:rPr>
              <a:t>On the way to the location where the Last Supper would take place, they had to walk through a number of filthy streets, for in those times they did not have plumbing as we do now and people would just throw their bowls of excrement onto the street. The apostles should have washed their feet (as was custom) before entering the home where the supper would take place. Washing the filth (representing sins) from their feet would be analogous to the confession of their sins.</a:t>
            </a:r>
            <a:endParaRPr>
              <a:latin typeface="Times New Roman" panose="02020603050405020304"/>
              <a:ea typeface="Times New Roman" panose="02020603050405020304"/>
            </a:endParaRPr>
          </a:p>
          <a:p>
            <a:pPr marL="0" indent="0" algn="l" defTabSz="266700">
              <a:spcBef>
                <a:spcPct val="0"/>
              </a:spcBef>
              <a:spcAft>
                <a:spcPct val="0"/>
              </a:spcAft>
            </a:pPr>
            <a:r>
              <a:rPr>
                <a:latin typeface="Times New Roman" panose="02020603050405020304"/>
                <a:ea typeface="Times New Roman" panose="02020603050405020304"/>
              </a:rPr>
              <a:t> </a:t>
            </a:r>
            <a:endParaRPr>
              <a:latin typeface="Times New Roman" panose="02020603050405020304"/>
              <a:ea typeface="Times New Roman" panose="02020603050405020304"/>
            </a:endParaRPr>
          </a:p>
          <a:p>
            <a:pPr marL="228600" indent="0" algn="l" defTabSz="266700">
              <a:spcBef>
                <a:spcPct val="0"/>
              </a:spcBef>
              <a:spcAft>
                <a:spcPct val="0"/>
              </a:spcAft>
              <a:buFont typeface="Times New Roman" panose="02020603050405020304"/>
              <a:buNone/>
              <a:tabLst>
                <a:tab pos="114300" algn="l"/>
              </a:tabLst>
            </a:pPr>
            <a:r>
              <a:rPr lang="en-US">
                <a:latin typeface="Times New Roman" panose="02020603050405020304"/>
                <a:ea typeface="Times New Roman" panose="02020603050405020304"/>
              </a:rPr>
              <a:t>3. </a:t>
            </a:r>
            <a:r>
              <a:rPr>
                <a:latin typeface="Times New Roman" panose="02020603050405020304"/>
                <a:ea typeface="Times New Roman" panose="02020603050405020304"/>
              </a:rPr>
              <a:t>Dining at the table was fellowship with the Lord (Revelation 3:20). The   believer cannot have fellowship with the Lord with filth on his feet! (in a state of sin and carnality).</a:t>
            </a:r>
            <a:endParaRPr>
              <a:latin typeface="Times New Roman" panose="02020603050405020304"/>
              <a:ea typeface="Times New Roman" panose="02020603050405020304"/>
            </a:endParaRPr>
          </a:p>
          <a:p>
            <a:pPr marL="0" indent="0" algn="l" defTabSz="266700">
              <a:spcBef>
                <a:spcPct val="0"/>
              </a:spcBef>
              <a:spcAft>
                <a:spcPct val="0"/>
              </a:spcAft>
            </a:pPr>
            <a:r>
              <a:rPr>
                <a:latin typeface="Times New Roman" panose="02020603050405020304"/>
                <a:ea typeface="Times New Roman" panose="02020603050405020304"/>
              </a:rPr>
              <a:t> </a:t>
            </a:r>
            <a:endParaRPr>
              <a:latin typeface="Times New Roman" panose="02020603050405020304"/>
              <a:ea typeface="Times New Roman" panose="02020603050405020304"/>
            </a:endParaRPr>
          </a:p>
          <a:p>
            <a:pPr marL="228600" indent="0" algn="l" defTabSz="266700">
              <a:spcBef>
                <a:spcPct val="0"/>
              </a:spcBef>
              <a:spcAft>
                <a:spcPct val="0"/>
              </a:spcAft>
              <a:buFont typeface="Times New Roman" panose="02020603050405020304"/>
              <a:buNone/>
              <a:tabLst>
                <a:tab pos="114300" algn="l"/>
              </a:tabLst>
            </a:pPr>
            <a:r>
              <a:rPr lang="en-US">
                <a:latin typeface="Times New Roman" panose="02020603050405020304"/>
                <a:ea typeface="Times New Roman" panose="02020603050405020304"/>
              </a:rPr>
              <a:t>4. </a:t>
            </a:r>
            <a:r>
              <a:rPr>
                <a:latin typeface="Times New Roman" panose="02020603050405020304"/>
                <a:ea typeface="Times New Roman" panose="02020603050405020304"/>
              </a:rPr>
              <a:t>The feet are analogous to service (Isaiah 52:7). One cannot serve the Lord with filthy feet (while in carnality).</a:t>
            </a:r>
            <a:endParaRPr>
              <a:latin typeface="Times New Roman" panose="02020603050405020304"/>
              <a:ea typeface="Times New Roman" panose="02020603050405020304"/>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1099820" y="1228090"/>
            <a:ext cx="10269220" cy="4724400"/>
          </a:xfrm>
          <a:prstGeom prst="rect">
            <a:avLst/>
          </a:prstGeom>
          <a:noFill/>
        </p:spPr>
        <p:txBody>
          <a:bodyPr wrap="square" rtlCol="0" anchor="t">
            <a:noAutofit/>
          </a:bodyPr>
          <a:p>
            <a:r>
              <a:rPr lang="en-US" altLang="en-US" sz="2200"/>
              <a:t> John 13:6  </a:t>
            </a:r>
            <a:r>
              <a:rPr lang="zh-CN" altLang="en-US" sz="2200"/>
              <a:t>挨到西门彼得，彼得对他说：「主啊，你洗</a:t>
            </a:r>
            <a:r>
              <a:rPr lang="en-US" altLang="zh-CN" sz="2200"/>
              <a:t> </a:t>
            </a:r>
            <a:r>
              <a:rPr lang="en-US" altLang="en-US" sz="2200">
                <a:solidFill>
                  <a:srgbClr val="FF0000"/>
                </a:solidFill>
                <a:sym typeface="+mn-ea"/>
              </a:rPr>
              <a:t> [νίπτω / nipto] </a:t>
            </a:r>
            <a:r>
              <a:rPr lang="zh-CN" altLang="en-US" sz="2200"/>
              <a:t>我的脚吗？」</a:t>
            </a:r>
            <a:endParaRPr lang="zh-CN" altLang="en-US" sz="2200"/>
          </a:p>
          <a:p>
            <a:r>
              <a:rPr lang="en-US" altLang="en-US" sz="2200"/>
              <a:t> So He *came to Simon Peter.  He *said to Him, "Lord, do You wash</a:t>
            </a:r>
            <a:r>
              <a:rPr lang="en-US" altLang="en-US" sz="2200">
                <a:solidFill>
                  <a:srgbClr val="FF0000"/>
                </a:solidFill>
              </a:rPr>
              <a:t> [νίπτω / nipto]</a:t>
            </a:r>
            <a:r>
              <a:rPr lang="en-US" altLang="en-US" sz="2200"/>
              <a:t> my feet?"</a:t>
            </a:r>
            <a:endParaRPr lang="en-US" altLang="en-US" sz="2200"/>
          </a:p>
          <a:p>
            <a:endParaRPr lang="en-US" altLang="en-US" sz="2200"/>
          </a:p>
          <a:p>
            <a:r>
              <a:rPr lang="en-US" altLang="en-US" sz="2200"/>
              <a:t>John 13:7  </a:t>
            </a:r>
            <a:r>
              <a:rPr lang="zh-CN" altLang="en-US" sz="2200"/>
              <a:t>耶稣回答说：「我所做的，你如今不知道，後来必明白。」</a:t>
            </a:r>
            <a:endParaRPr lang="zh-CN" altLang="en-US" sz="2200"/>
          </a:p>
          <a:p>
            <a:r>
              <a:rPr lang="en-US" altLang="en-US" sz="2200"/>
              <a:t>Jesus answered and said to him, "What I do you do not realize now, but you will understand hereafter."</a:t>
            </a:r>
            <a:endParaRPr lang="en-US" altLang="en-US" sz="2200"/>
          </a:p>
          <a:p>
            <a:endParaRPr lang="en-US" altLang="en-US" sz="2200"/>
          </a:p>
          <a:p>
            <a:r>
              <a:rPr lang="en-US" altLang="en-US" sz="2200"/>
              <a:t>John 13.8 </a:t>
            </a:r>
            <a:r>
              <a:rPr lang="en-US" altLang="en-US" sz="2200"/>
              <a:t> </a:t>
            </a:r>
            <a:r>
              <a:rPr lang="en-US" altLang="en-US" sz="2200"/>
              <a:t> </a:t>
            </a:r>
            <a:r>
              <a:rPr lang="zh-CN" altLang="en-US" sz="2200"/>
              <a:t>彼得说：「你永不可洗</a:t>
            </a:r>
            <a:r>
              <a:rPr lang="en-US" altLang="zh-CN" sz="2200"/>
              <a:t> </a:t>
            </a:r>
            <a:r>
              <a:rPr lang="en-US" altLang="en-US" sz="2200">
                <a:solidFill>
                  <a:srgbClr val="FF0000"/>
                </a:solidFill>
                <a:sym typeface="+mn-ea"/>
              </a:rPr>
              <a:t>[νίπτω / nipto] </a:t>
            </a:r>
            <a:r>
              <a:rPr lang="zh-CN" altLang="en-US" sz="2200"/>
              <a:t>我的脚！」耶稣说：「我若不洗</a:t>
            </a:r>
            <a:r>
              <a:rPr lang="en-US" altLang="zh-CN" sz="2200"/>
              <a:t> </a:t>
            </a:r>
            <a:r>
              <a:rPr lang="en-US" altLang="en-US" sz="2200">
                <a:solidFill>
                  <a:srgbClr val="FF0000"/>
                </a:solidFill>
                <a:sym typeface="+mn-ea"/>
              </a:rPr>
              <a:t>[νίπτω / nipto] </a:t>
            </a:r>
            <a:r>
              <a:rPr lang="zh-CN" altLang="en-US" sz="2200"/>
              <a:t>你，你就与我无分了。」</a:t>
            </a:r>
            <a:endParaRPr lang="zh-CN" altLang="en-US" sz="2200"/>
          </a:p>
          <a:p>
            <a:r>
              <a:rPr lang="en-US" altLang="en-US" sz="2200"/>
              <a:t>Peter *said to Him, "Never shall You wash my feet!" Jesus answered him, "If I do not wash you, you have no part with Me."</a:t>
            </a:r>
            <a:endParaRPr lang="en-US" altLang="en-US" sz="2200"/>
          </a:p>
          <a:p>
            <a:endParaRPr lang="en-US" altLang="en-US"/>
          </a:p>
          <a:p>
            <a:endParaRPr lang="en-US" altLang="en-US"/>
          </a:p>
          <a:p>
            <a:endParaRPr lang="en-US" altLang="en-US"/>
          </a:p>
          <a:p>
            <a:endParaRPr lang="en-US"/>
          </a:p>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711200" y="539750"/>
            <a:ext cx="10278745" cy="3399155"/>
          </a:xfrm>
          <a:prstGeom prst="rect">
            <a:avLst/>
          </a:prstGeom>
          <a:noFill/>
        </p:spPr>
        <p:txBody>
          <a:bodyPr wrap="square" rtlCol="0" anchor="t">
            <a:noAutofit/>
          </a:bodyPr>
          <a:p>
            <a:endParaRPr lang="en-US" altLang="en-US" sz="2000"/>
          </a:p>
          <a:p>
            <a:r>
              <a:rPr lang="en-US" altLang="en-US" sz="2000"/>
              <a:t>John 13:9  </a:t>
            </a:r>
            <a:r>
              <a:rPr lang="zh-CN" altLang="en-US" sz="2000"/>
              <a:t>西门彼得说：「主啊，不但我的脚，连手和头</a:t>
            </a:r>
            <a:r>
              <a:rPr lang="zh-CN" altLang="en-US" sz="2000" strike="sngStrike"/>
              <a:t>也要洗</a:t>
            </a:r>
            <a:r>
              <a:rPr lang="zh-CN" altLang="en-US" sz="2000"/>
              <a:t>。」</a:t>
            </a:r>
            <a:endParaRPr lang="zh-CN" altLang="en-US" sz="2000"/>
          </a:p>
          <a:p>
            <a:r>
              <a:rPr lang="en-US" altLang="en-US" sz="2000"/>
              <a:t>(NAS95)  Simon Peter *said to Him, "Lord, then </a:t>
            </a:r>
            <a:r>
              <a:rPr lang="en-US" altLang="en-US" sz="2000" strike="sngStrike"/>
              <a:t>wash</a:t>
            </a:r>
            <a:r>
              <a:rPr lang="en-US" altLang="en-US" sz="2000"/>
              <a:t> not only my feet, but also my hands and my head."</a:t>
            </a:r>
            <a:endParaRPr lang="en-US" altLang="en-US" sz="2000"/>
          </a:p>
          <a:p>
            <a:endParaRPr lang="en-US" altLang="en-US" sz="2000"/>
          </a:p>
          <a:p>
            <a:r>
              <a:rPr lang="en-US" altLang="en-US" sz="2000"/>
              <a:t>John 13:10  </a:t>
            </a:r>
            <a:r>
              <a:rPr lang="zh-CN" altLang="en-US" sz="2000"/>
              <a:t>耶稣说：「凡洗过澡</a:t>
            </a:r>
            <a:r>
              <a:rPr lang="en-US" altLang="zh-CN" sz="2000"/>
              <a:t> </a:t>
            </a:r>
            <a:r>
              <a:rPr lang="en-US" altLang="en-US" sz="2000">
                <a:solidFill>
                  <a:srgbClr val="FF0000"/>
                </a:solidFill>
                <a:sym typeface="+mn-ea"/>
              </a:rPr>
              <a:t> [λούω / louo] </a:t>
            </a:r>
            <a:r>
              <a:rPr lang="zh-CN" altLang="en-US" sz="2000"/>
              <a:t>的人，只要把脚一洗</a:t>
            </a:r>
            <a:r>
              <a:rPr lang="en-US" altLang="zh-CN" sz="2000"/>
              <a:t> </a:t>
            </a:r>
            <a:r>
              <a:rPr lang="en-US" altLang="en-US" sz="2000">
                <a:solidFill>
                  <a:srgbClr val="FF0000"/>
                </a:solidFill>
                <a:sym typeface="+mn-ea"/>
              </a:rPr>
              <a:t> [νίπτω / nipto]</a:t>
            </a:r>
            <a:r>
              <a:rPr lang="zh-CN" altLang="en-US" sz="2000"/>
              <a:t>，全身就乾净</a:t>
            </a:r>
            <a:r>
              <a:rPr lang="en-US" altLang="zh-CN" sz="2000"/>
              <a:t> </a:t>
            </a:r>
            <a:r>
              <a:rPr lang="en-US" altLang="en-US" sz="2000">
                <a:solidFill>
                  <a:srgbClr val="FF0000"/>
                </a:solidFill>
                <a:sym typeface="+mn-ea"/>
              </a:rPr>
              <a:t>[καθαρός / katharos]</a:t>
            </a:r>
            <a:r>
              <a:rPr lang="zh-CN" altLang="en-US" sz="2000"/>
              <a:t>了。你们是乾净</a:t>
            </a:r>
            <a:r>
              <a:rPr lang="en-US" altLang="zh-CN" sz="2000"/>
              <a:t> </a:t>
            </a:r>
            <a:r>
              <a:rPr lang="en-US" altLang="en-US" sz="2000">
                <a:solidFill>
                  <a:srgbClr val="FF0000"/>
                </a:solidFill>
                <a:sym typeface="+mn-ea"/>
              </a:rPr>
              <a:t>[καθαρός / katharos]</a:t>
            </a:r>
            <a:r>
              <a:rPr lang="zh-CN" altLang="en-US" sz="2000"/>
              <a:t>的，然而不都是乾净的。」</a:t>
            </a:r>
            <a:endParaRPr lang="zh-CN" altLang="en-US" sz="2000"/>
          </a:p>
          <a:p>
            <a:r>
              <a:rPr lang="en-US" altLang="en-US" sz="2000"/>
              <a:t> Jesus *said to him, "He who has bathed</a:t>
            </a:r>
            <a:r>
              <a:rPr lang="en-US" altLang="en-US" sz="2000">
                <a:solidFill>
                  <a:srgbClr val="FF0000"/>
                </a:solidFill>
              </a:rPr>
              <a:t> [λούω / louo]</a:t>
            </a:r>
            <a:r>
              <a:rPr lang="en-US" altLang="en-US" sz="2000"/>
              <a:t> needs only to wash </a:t>
            </a:r>
            <a:r>
              <a:rPr lang="en-US" altLang="en-US" sz="2000">
                <a:solidFill>
                  <a:srgbClr val="FF0000"/>
                </a:solidFill>
                <a:sym typeface="+mn-ea"/>
              </a:rPr>
              <a:t> [νίπτω / nipto]</a:t>
            </a:r>
            <a:r>
              <a:rPr lang="en-US" altLang="en-US" sz="2000"/>
              <a:t> his feet, but is completely clean</a:t>
            </a:r>
            <a:r>
              <a:rPr lang="en-US" altLang="en-US" sz="2000">
                <a:solidFill>
                  <a:srgbClr val="FF0000"/>
                </a:solidFill>
              </a:rPr>
              <a:t> [καθαρός / katharos]</a:t>
            </a:r>
            <a:r>
              <a:rPr lang="en-US" altLang="en-US" sz="2000"/>
              <a:t>; and you are clean </a:t>
            </a:r>
            <a:r>
              <a:rPr lang="en-US" altLang="en-US" sz="2000">
                <a:solidFill>
                  <a:srgbClr val="FF0000"/>
                </a:solidFill>
                <a:sym typeface="+mn-ea"/>
              </a:rPr>
              <a:t>[καθαρός / katharos]</a:t>
            </a:r>
            <a:r>
              <a:rPr lang="en-US" altLang="en-US" sz="2000"/>
              <a:t>     ,  but not all of you."</a:t>
            </a:r>
            <a:endParaRPr lang="en-US" altLang="en-US" sz="2000"/>
          </a:p>
          <a:p>
            <a:endParaRPr lang="en-US" altLang="en-US"/>
          </a:p>
          <a:p>
            <a:endParaRPr lang="en-US" altLang="en-US"/>
          </a:p>
          <a:p>
            <a:endParaRPr lang="en-US"/>
          </a:p>
          <a:p>
            <a:endParaRPr lang="en-US"/>
          </a:p>
        </p:txBody>
      </p:sp>
      <p:sp>
        <p:nvSpPr>
          <p:cNvPr id="5" name="Text Box 4"/>
          <p:cNvSpPr txBox="1"/>
          <p:nvPr/>
        </p:nvSpPr>
        <p:spPr>
          <a:xfrm>
            <a:off x="711200" y="4217670"/>
            <a:ext cx="10548620" cy="1054735"/>
          </a:xfrm>
          <a:prstGeom prst="rect">
            <a:avLst/>
          </a:prstGeom>
          <a:noFill/>
        </p:spPr>
        <p:txBody>
          <a:bodyPr wrap="square" rtlCol="0" anchor="t">
            <a:noAutofit/>
          </a:bodyPr>
          <a:p>
            <a:r>
              <a:rPr lang="en-US" altLang="en-US" sz="2100"/>
              <a:t>1 John 1:9</a:t>
            </a:r>
            <a:endParaRPr lang="en-US" altLang="en-US" sz="2100"/>
          </a:p>
          <a:p>
            <a:r>
              <a:rPr lang="zh-CN" altLang="en-US" sz="2100"/>
              <a:t>我们若认自己的罪，神是信实的，是公义的，必要赦免我们的罪，洗净</a:t>
            </a:r>
            <a:r>
              <a:rPr lang="en-US" altLang="zh-CN" sz="2100"/>
              <a:t> </a:t>
            </a:r>
            <a:r>
              <a:rPr lang="en-US" altLang="en-US" sz="2100">
                <a:solidFill>
                  <a:srgbClr val="FF0000"/>
                </a:solidFill>
                <a:sym typeface="+mn-ea"/>
              </a:rPr>
              <a:t> [καθαρός / katharos] </a:t>
            </a:r>
            <a:r>
              <a:rPr lang="zh-CN" altLang="en-US" sz="2100"/>
              <a:t>我们一切的不义。</a:t>
            </a:r>
            <a:endParaRPr lang="zh-CN" altLang="en-US" sz="2100"/>
          </a:p>
          <a:p>
            <a:r>
              <a:rPr lang="en-US" altLang="en-US" sz="2100"/>
              <a:t>If we confess our sins, He is faithful and righteous to forgive us our sins and to cleanse </a:t>
            </a:r>
            <a:r>
              <a:rPr lang="en-US" altLang="en-US" sz="2100">
                <a:solidFill>
                  <a:srgbClr val="FF0000"/>
                </a:solidFill>
                <a:sym typeface="+mn-ea"/>
              </a:rPr>
              <a:t> [καθαρός / katharos]</a:t>
            </a:r>
            <a:r>
              <a:rPr lang="en-US" altLang="en-US" sz="2100"/>
              <a:t>  us from all unrighteousness.</a:t>
            </a:r>
            <a:endParaRPr lang="en-US" sz="2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999490" y="384175"/>
            <a:ext cx="10061575" cy="6154420"/>
          </a:xfrm>
          <a:prstGeom prst="rect">
            <a:avLst/>
          </a:prstGeom>
          <a:noFill/>
        </p:spPr>
        <p:txBody>
          <a:bodyPr wrap="square" rtlCol="0" anchor="t">
            <a:noAutofit/>
          </a:bodyPr>
          <a:p>
            <a:endParaRPr lang="en-US" altLang="en-US" sz="2200"/>
          </a:p>
          <a:p>
            <a:r>
              <a:rPr lang="en-US" altLang="en-US" sz="2200"/>
              <a:t>John 3:4  </a:t>
            </a:r>
            <a:r>
              <a:rPr lang="zh-CN" altLang="en-US" sz="2200"/>
              <a:t>尼哥底母说：「人已经老了，如何能重生呢？岂能再进母腹生出来吗？」</a:t>
            </a:r>
            <a:endParaRPr lang="zh-CN" altLang="en-US" sz="2200"/>
          </a:p>
          <a:p>
            <a:r>
              <a:rPr lang="en-US" altLang="en-US" sz="2200"/>
              <a:t>Nicodemus *said to Him, "How can a man be born when he is old? He cannot enter a second time into his mother's womb and be born, can he?"</a:t>
            </a:r>
            <a:endParaRPr lang="en-US" altLang="en-US" sz="2200"/>
          </a:p>
          <a:p>
            <a:endParaRPr lang="en-US" altLang="en-US" sz="2200"/>
          </a:p>
          <a:p>
            <a:r>
              <a:rPr lang="en-US" altLang="en-US" sz="2200"/>
              <a:t>John 3:5 </a:t>
            </a:r>
            <a:r>
              <a:rPr lang="zh-CN" altLang="en-US" sz="2200"/>
              <a:t>耶稣说：「我实实在在的告诉你，人若不是从水和圣灵生的，就不能进神的国。</a:t>
            </a:r>
            <a:endParaRPr lang="zh-CN" altLang="en-US" sz="2200"/>
          </a:p>
          <a:p>
            <a:r>
              <a:rPr lang="en-US" altLang="en-US" sz="2200"/>
              <a:t>Jesus answered, "Truly, truly, I say to you, unless one is born of water </a:t>
            </a:r>
            <a:r>
              <a:rPr lang="en-US" altLang="en-US" sz="2200">
                <a:solidFill>
                  <a:srgbClr val="00B050"/>
                </a:solidFill>
              </a:rPr>
              <a:t>[from amniotic fluid at physical birth]</a:t>
            </a:r>
            <a:r>
              <a:rPr lang="en-US" altLang="en-US" sz="2200"/>
              <a:t> and the Spirit </a:t>
            </a:r>
            <a:r>
              <a:rPr lang="en-US" altLang="en-US" sz="2200">
                <a:solidFill>
                  <a:srgbClr val="00B050"/>
                </a:solidFill>
              </a:rPr>
              <a:t>[spiritual birth]</a:t>
            </a:r>
            <a:r>
              <a:rPr lang="en-US" altLang="en-US" sz="2200"/>
              <a:t> he cannot enter into the kingdom of God.</a:t>
            </a:r>
            <a:endParaRPr lang="en-US" altLang="en-US" sz="2200"/>
          </a:p>
          <a:p>
            <a:endParaRPr lang="en-US" sz="2200"/>
          </a:p>
          <a:p>
            <a:r>
              <a:rPr lang="en-US" altLang="en-US" sz="2200"/>
              <a:t>John 3:6  </a:t>
            </a:r>
            <a:r>
              <a:rPr lang="zh-CN" altLang="en-US" sz="2200"/>
              <a:t>从肉身生的就是肉身；从灵生的就是灵。</a:t>
            </a:r>
            <a:endParaRPr lang="zh-CN" altLang="en-US" sz="2200"/>
          </a:p>
          <a:p>
            <a:r>
              <a:rPr lang="en-US" altLang="en-US" sz="2200"/>
              <a:t>"That which is born of the flesh </a:t>
            </a:r>
            <a:r>
              <a:rPr lang="en-US" altLang="en-US" sz="2200">
                <a:solidFill>
                  <a:srgbClr val="00B050"/>
                </a:solidFill>
              </a:rPr>
              <a:t>[physical birth]</a:t>
            </a:r>
            <a:r>
              <a:rPr lang="en-US" altLang="en-US" sz="2200"/>
              <a:t> is flesh, and that which is born of the Spirit</a:t>
            </a:r>
            <a:r>
              <a:rPr lang="en-US" altLang="en-US" sz="2200">
                <a:solidFill>
                  <a:srgbClr val="00B050"/>
                </a:solidFill>
              </a:rPr>
              <a:t> [spiritual birth]</a:t>
            </a:r>
            <a:r>
              <a:rPr lang="en-US" altLang="en-US" sz="2200"/>
              <a:t> is spirit.</a:t>
            </a:r>
            <a:endParaRPr lang="en-US" altLang="en-US" sz="2200"/>
          </a:p>
          <a:p>
            <a:endParaRPr lang="en-US" altLang="en-US" sz="2200"/>
          </a:p>
          <a:p>
            <a:r>
              <a:rPr lang="en-US" altLang="en-US" sz="2200"/>
              <a:t>John 3:7  </a:t>
            </a:r>
            <a:r>
              <a:rPr lang="zh-CN" altLang="en-US" sz="2200"/>
              <a:t>我说：『你们必须重生』，你不要以为希奇。</a:t>
            </a:r>
            <a:endParaRPr lang="zh-CN" altLang="en-US" sz="2200"/>
          </a:p>
          <a:p>
            <a:r>
              <a:rPr lang="en-US" altLang="en-US" sz="2200"/>
              <a:t>"Do not be amazed that I said to you, 'You must be born again.'</a:t>
            </a:r>
            <a:endParaRPr lang="en-US" altLang="en-US" sz="2200"/>
          </a:p>
        </p:txBody>
      </p:sp>
    </p:spTree>
  </p:cSld>
  <p:clrMapOvr>
    <a:masterClrMapping/>
  </p:clrMapOvr>
</p:sld>
</file>

<file path=ppt/theme/theme1.xml><?xml version="1.0" encoding="utf-8"?>
<a:theme xmlns:a="http://schemas.openxmlformats.org/drawingml/2006/main" name="包裹">
  <a:themeElements>
    <a:clrScheme name="包裹">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包裹">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包裹">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TM10001115[[fn=包裹]]</Template>
  <TotalTime>0</TotalTime>
  <Words>6010</Words>
  <Application>WPS Presentation</Application>
  <PresentationFormat>宽屏</PresentationFormat>
  <Paragraphs>108</Paragraphs>
  <Slides>27</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27</vt:i4>
      </vt:variant>
    </vt:vector>
  </HeadingPairs>
  <TitlesOfParts>
    <vt:vector size="42" baseType="lpstr">
      <vt:lpstr>Arial</vt:lpstr>
      <vt:lpstr>宋体</vt:lpstr>
      <vt:lpstr>Wingdings</vt:lpstr>
      <vt:lpstr>方正小标宋_GBK</vt:lpstr>
      <vt:lpstr>微软雅黑</vt:lpstr>
      <vt:lpstr>Helvetica</vt:lpstr>
      <vt:lpstr>Gill Sans MT</vt:lpstr>
      <vt:lpstr>Cordia New</vt:lpstr>
      <vt:lpstr>Arial Unicode MS</vt:lpstr>
      <vt:lpstr>华文中宋</vt:lpstr>
      <vt:lpstr>等线</vt:lpstr>
      <vt:lpstr>Times New Roman</vt:lpstr>
      <vt:lpstr>Times New Roman</vt:lpstr>
      <vt:lpstr>Baskerville Old Face</vt:lpstr>
      <vt:lpstr>包裹</vt:lpstr>
      <vt:lpstr>四十种绝对恩赐 The 40 absolutes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 M</dc:creator>
  <cp:lastModifiedBy>Admin</cp:lastModifiedBy>
  <cp:revision>30</cp:revision>
  <dcterms:created xsi:type="dcterms:W3CDTF">2025-08-13T09:58:00Z</dcterms:created>
  <dcterms:modified xsi:type="dcterms:W3CDTF">2025-09-12T11:00:20Z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7EB2690A541D4C0A830C3680484304E8_13</vt:lpwstr>
  </property>
  <property fmtid="{D5CDD505-2E9C-101B-9397-08002B2CF9AE}" pid="3" name="KSOProductBuildVer">
    <vt:lpwstr>1033-12.2.0.21931</vt:lpwstr>
  </property>
</Properties>
</file>