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1001" r:id="rId4"/>
    <p:sldId id="988" r:id="rId5"/>
    <p:sldId id="993" r:id="rId6"/>
    <p:sldId id="1003" r:id="rId7"/>
    <p:sldId id="1005" r:id="rId8"/>
    <p:sldId id="1006" r:id="rId9"/>
    <p:sldId id="1007" r:id="rId10"/>
    <p:sldId id="1008" r:id="rId11"/>
    <p:sldId id="1009" r:id="rId12"/>
    <p:sldId id="1010" r:id="rId13"/>
    <p:sldId id="1011" r:id="rId14"/>
    <p:sldId id="1014" r:id="rId15"/>
    <p:sldId id="1015" r:id="rId16"/>
    <p:sldId id="101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33724477" name="sawokproductions"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Revelation Cover"/>
          <p:cNvPicPr>
            <a:picLocks noChangeAspect="1"/>
          </p:cNvPicPr>
          <p:nvPr/>
        </p:nvPicPr>
        <p:blipFill>
          <a:blip r:embed="rId1"/>
          <a:stretch>
            <a:fillRect/>
          </a:stretch>
        </p:blipFill>
        <p:spPr>
          <a:xfrm>
            <a:off x="1745615" y="1189990"/>
            <a:ext cx="8709025" cy="5668010"/>
          </a:xfrm>
          <a:prstGeom prst="rect">
            <a:avLst/>
          </a:prstGeom>
        </p:spPr>
      </p:pic>
      <p:sp>
        <p:nvSpPr>
          <p:cNvPr id="2" name="Title 1"/>
          <p:cNvSpPr>
            <a:spLocks noGrp="1"/>
          </p:cNvSpPr>
          <p:nvPr>
            <p:ph type="ctrTitle"/>
          </p:nvPr>
        </p:nvSpPr>
        <p:spPr>
          <a:xfrm>
            <a:off x="2536190" y="114935"/>
            <a:ext cx="7355205" cy="1133475"/>
          </a:xfrm>
        </p:spPr>
        <p:txBody>
          <a:bodyPr>
            <a:normAutofit/>
          </a:bodyPr>
          <a:lstStyle/>
          <a:p>
            <a:r>
              <a:rPr lang="th-TH" sz="4000" b="1" dirty="0"/>
              <a:t>การวิเคราะห์พระธรรมวิวรณ์</a:t>
            </a:r>
            <a:br>
              <a:rPr lang="th-TH" sz="3335" b="1" dirty="0"/>
            </a:br>
            <a:r>
              <a:rPr lang="th-TH" sz="2400" dirty="0">
                <a:latin typeface="Cordia New" panose="020B0304020202020204" charset="0"/>
                <a:cs typeface="Cordia New" panose="020B0304020202020204" charset="0"/>
              </a:rPr>
              <a:t>สอนโดย อ.</a:t>
            </a:r>
            <a:r>
              <a:rPr lang="en-US" altLang="th-TH" sz="2400" dirty="0">
                <a:latin typeface="Cordia New" panose="020B0304020202020204" charset="0"/>
                <a:cs typeface="Cordia New" panose="020B0304020202020204" charset="0"/>
              </a:rPr>
              <a:t>Tim</a:t>
            </a:r>
            <a:r>
              <a:rPr lang="th-TH" sz="2400" dirty="0">
                <a:latin typeface="Cordia New" panose="020B0304020202020204" charset="0"/>
                <a:cs typeface="Cordia New" panose="020B0304020202020204" charset="0"/>
              </a:rPr>
              <a:t> จากคำบันทึกของ อ. </a:t>
            </a:r>
            <a:r>
              <a:rPr lang="en-US" sz="2400" dirty="0">
                <a:latin typeface="Cordia New" panose="020B0304020202020204" charset="0"/>
                <a:cs typeface="Cordia New" panose="020B0304020202020204" charset="0"/>
              </a:rPr>
              <a:t>Max Klein</a:t>
            </a:r>
            <a:endParaRPr lang="en-US" sz="2400" dirty="0">
              <a:latin typeface="Cordia New" panose="020B0304020202020204" charset="0"/>
              <a:cs typeface="Cordia New" panose="020B0304020202020204" charset="0"/>
            </a:endParaRPr>
          </a:p>
        </p:txBody>
      </p:sp>
      <p:sp>
        <p:nvSpPr>
          <p:cNvPr id="4" name="Text Box 3"/>
          <p:cNvSpPr txBox="1"/>
          <p:nvPr/>
        </p:nvSpPr>
        <p:spPr>
          <a:xfrm>
            <a:off x="8342630" y="1616710"/>
            <a:ext cx="2112010" cy="645160"/>
          </a:xfrm>
          <a:prstGeom prst="rect">
            <a:avLst/>
          </a:prstGeom>
          <a:noFill/>
        </p:spPr>
        <p:txBody>
          <a:bodyPr wrap="square" rtlCol="0">
            <a:spAutoFit/>
          </a:bodyPr>
          <a:p>
            <a:r>
              <a:rPr lang="en-US">
                <a:latin typeface="Calibri" panose="020F0502020204030204" charset="0"/>
                <a:cs typeface="Calibri" panose="020F0502020204030204" charset="0"/>
              </a:rPr>
              <a:t>REVELATION 55</a:t>
            </a:r>
            <a:endParaRPr lang="en-US">
              <a:latin typeface="Calibri" panose="020F0502020204030204" charset="0"/>
              <a:cs typeface="Calibri" panose="020F0502020204030204" charset="0"/>
            </a:endParaRPr>
          </a:p>
          <a:p>
            <a:r>
              <a:rPr lang="en-US">
                <a:latin typeface="Calibri" panose="020F0502020204030204" charset="0"/>
                <a:cs typeface="Calibri" panose="020F0502020204030204" charset="0"/>
              </a:rPr>
              <a:t> 2025 08 12</a:t>
            </a:r>
            <a:endParaRPr lang="th-TH" altLang="en-US">
              <a:latin typeface="Calibri" panose="020F0502020204030204" charset="0"/>
              <a:cs typeface="Calibri" panose="020F050202020403020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638810"/>
            <a:ext cx="10515600" cy="5784850"/>
          </a:xfrm>
        </p:spPr>
        <p:txBody>
          <a:bodyPr/>
          <a:p>
            <a:r>
              <a:rPr lang="en-US" altLang="en-US"/>
              <a:t>The present active indicative of the verb</a:t>
            </a:r>
            <a:r>
              <a:rPr lang="en-US" altLang="en-US"/>
              <a:t> </a:t>
            </a:r>
            <a:r>
              <a:rPr lang="en-US" altLang="en-US"/>
              <a:t>aphiemi  means “to tolerate” Toleration can be a virtue when related to impersonal love, or it can be a sign of living in the cosmic system. </a:t>
            </a:r>
            <a:endParaRPr lang="en-US" altLang="en-US"/>
          </a:p>
          <a:p>
            <a:r>
              <a:rPr lang="en-US" altLang="en-US"/>
              <a:t>Remember that in the cosmic system there is a great deal of toleration for Satanic ideas and concepts and that is exactly what we have here. The Christians in Thyatira are tolerating Jezebel and her evil cult. Tolerating evil is supporting evil.  </a:t>
            </a:r>
            <a:endParaRPr lang="en-US" altLang="en-US"/>
          </a:p>
          <a:p>
            <a:r>
              <a:rPr lang="en-US" altLang="en-US"/>
              <a:t>A smart woman who has great beauty can be quite dangerous or very magnificent. Now, the woman who calls herself Jezebel is a beautiful woman with brains and ambition. </a:t>
            </a: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670560"/>
            <a:ext cx="10515600" cy="5506720"/>
          </a:xfrm>
        </p:spPr>
        <p:txBody>
          <a:bodyPr/>
          <a:p>
            <a:r>
              <a:rPr lang="en-US" altLang="en-US"/>
              <a:t>There is nothing wrong with being beautiful and there is nothing wrong with being smart, but it is the word “prophetess” where we begin to find something very much amiss. She was alleging to have a gift from God that did not exist in 96 A.D. which brings her into focus as a very arrogant and ambitious woman.</a:t>
            </a:r>
            <a:endParaRPr lang="en-US" altLang="en-US"/>
          </a:p>
          <a:p>
            <a:endParaRPr lang="en-US" altLang="en-US"/>
          </a:p>
          <a:p>
            <a:r>
              <a:rPr lang="en-US" altLang="en-US"/>
              <a:t>Why did she call herself a prophetess?  She knew that with a title she would gain the following of a segment of the Christians in the church at Thyatira. Titles mean everything to the idiot, but nothing to a person who can think.</a:t>
            </a: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808990"/>
            <a:ext cx="10515600" cy="5368290"/>
          </a:xfrm>
        </p:spPr>
        <p:txBody>
          <a:bodyPr>
            <a:normAutofit lnSpcReduction="10000"/>
          </a:bodyPr>
          <a:p>
            <a:r>
              <a:rPr lang="en-US" altLang="en-US"/>
              <a:t>A few points related to this woman who called herself, Jezebel.</a:t>
            </a:r>
            <a:endParaRPr lang="en-US" altLang="en-US"/>
          </a:p>
          <a:p>
            <a:r>
              <a:rPr lang="en-US" altLang="en-US"/>
              <a:t>1. Jezebel is not her real name. It is a pseudonym for a very smart and beautiful woman living in the city of Thyatira as the head of a phallic cult. </a:t>
            </a:r>
            <a:endParaRPr lang="en-US" altLang="en-US"/>
          </a:p>
          <a:p>
            <a:r>
              <a:rPr lang="en-US" altLang="en-US"/>
              <a:t>2. She had succeeded in luring believers away from doctrine into the phallic cult in a manner similar with the historical Jezebel.  </a:t>
            </a:r>
            <a:endParaRPr lang="en-US" altLang="en-US"/>
          </a:p>
          <a:p>
            <a:r>
              <a:rPr lang="en-US" altLang="en-US"/>
              <a:t>3. Jezebel in Thyatira was controlling believers, luring them from the blessing of God’s plan into the cursing of the cosmic system. Many of these believers were like spiritually weak King Ahab who was led astray by his evil wife, Jezebel.  </a:t>
            </a:r>
            <a:endParaRPr lang="en-US" altLang="en-US"/>
          </a:p>
          <a:p>
            <a:r>
              <a:rPr lang="en-US" altLang="en-US"/>
              <a:t>1 Corinthians 15:33, “Do not be deceived, evil companions corrupt good morals”.</a:t>
            </a:r>
            <a:endParaRPr lang="en-US" altLang="en-US"/>
          </a:p>
          <a:p>
            <a:pPr marL="0" indent="0">
              <a:buNone/>
            </a:pPr>
            <a:r>
              <a:rPr lang="en-US" altLang="en-US" sz="3600">
                <a:latin typeface="Calibri" panose="020F0502020204030204" charset="0"/>
                <a:cs typeface="Calibri" panose="020F0502020204030204" charset="0"/>
              </a:rPr>
              <a:t> “</a:t>
            </a:r>
            <a:r>
              <a:rPr lang="th-TH" altLang="en-US" sz="3600">
                <a:latin typeface="Calibri" panose="020F0502020204030204" charset="0"/>
                <a:cs typeface="Calibri" panose="020F0502020204030204" charset="0"/>
              </a:rPr>
              <a:t>อย่าหลงเลย</a:t>
            </a:r>
            <a:r>
              <a:rPr lang="en-US" altLang="en-US" sz="3600">
                <a:latin typeface="Calibri" panose="020F0502020204030204" charset="0"/>
                <a:cs typeface="Calibri" panose="020F0502020204030204" charset="0"/>
              </a:rPr>
              <a:t> </a:t>
            </a:r>
            <a:r>
              <a:rPr lang="th-TH" altLang="en-US" sz="3600">
                <a:latin typeface="Calibri" panose="020F0502020204030204" charset="0"/>
                <a:cs typeface="Calibri" panose="020F0502020204030204" charset="0"/>
              </a:rPr>
              <a:t>การคบกับคนชั่วย่อมทำให้นิสัยที่ดีเสียไป</a:t>
            </a:r>
            <a:r>
              <a:rPr lang="en-US" altLang="th-TH" sz="3600">
                <a:latin typeface="Calibri" panose="020F0502020204030204" charset="0"/>
                <a:cs typeface="Calibri" panose="020F0502020204030204" charset="0"/>
              </a:rPr>
              <a:t>”</a:t>
            </a:r>
            <a:endParaRPr lang="en-US" altLang="th-TH" sz="3600">
              <a:latin typeface="Calibri" panose="020F0502020204030204" charset="0"/>
              <a:cs typeface="Calibri" panose="020F05020202040302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1270000"/>
            <a:ext cx="10515600" cy="4907280"/>
          </a:xfrm>
        </p:spPr>
        <p:txBody>
          <a:bodyPr/>
          <a:p>
            <a:r>
              <a:rPr lang="en-US" altLang="en-US"/>
              <a:t>Man must be so inculcated with truth and doctrine that he will take the responsibility for his own decisions in life, and their consequences. </a:t>
            </a:r>
            <a:endParaRPr lang="en-US" altLang="en-US"/>
          </a:p>
          <a:p>
            <a:r>
              <a:rPr lang="en-US" altLang="en-US"/>
              <a:t>Consequently, recognition and evaluation of our own personal weaknesses is neither degrading nor demeaning, but the means of recognizing the principle of doctrine that God has an answer for every weakness in the human life. </a:t>
            </a:r>
            <a:endParaRPr lang="en-US" altLang="en-US"/>
          </a:p>
          <a:p>
            <a:r>
              <a:rPr lang="en-US" altLang="en-US"/>
              <a:t>He alone can convert weakness into strength.</a:t>
            </a:r>
            <a:endParaRPr lang="en-US" altLang="en-US"/>
          </a:p>
          <a:p>
            <a:endParaRPr lang="en-US" altLang="en-US"/>
          </a:p>
          <a:p>
            <a:r>
              <a:rPr lang="en-US" altLang="en-US"/>
              <a:t>Weakness of the alcoholic re. lifelong weakness...</a:t>
            </a:r>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1268730"/>
            <a:ext cx="10515600" cy="4908550"/>
          </a:xfrm>
        </p:spPr>
        <p:txBody>
          <a:bodyPr/>
          <a:p>
            <a:r>
              <a:rPr lang="en-US" altLang="en-US"/>
              <a:t>2:21.</a:t>
            </a:r>
            <a:r>
              <a:rPr lang="en-US" altLang="en-US"/>
              <a:t> </a:t>
            </a:r>
            <a:r>
              <a:rPr lang="en-US" altLang="en-US"/>
              <a:t>‘I gave her time to change her thinking, and she does not want to change her thinking [She refused to use the Recovery Procedure. Then to learn and execute the spiritual life] and depart from her immorality. </a:t>
            </a:r>
            <a:endParaRPr lang="en-US" altLang="en-US"/>
          </a:p>
          <a:p>
            <a:r>
              <a:rPr lang="en-US" altLang="en-US"/>
              <a:t>κα</a:t>
            </a:r>
            <a:r>
              <a:rPr lang="en-US" altLang="en-US"/>
              <a:t>ὶ</a:t>
            </a:r>
            <a:r>
              <a:rPr lang="en-US" altLang="en-US"/>
              <a:t> </a:t>
            </a:r>
            <a:r>
              <a:rPr lang="en-US" altLang="en-US"/>
              <a:t>ἔ</a:t>
            </a:r>
            <a:r>
              <a:rPr lang="en-US" altLang="en-US"/>
              <a:t>δωκα α</a:t>
            </a:r>
            <a:r>
              <a:rPr lang="en-US" altLang="en-US"/>
              <a:t>ὐ</a:t>
            </a:r>
            <a:r>
              <a:rPr lang="en-US" altLang="en-US"/>
              <a:t>τ</a:t>
            </a:r>
            <a:r>
              <a:rPr lang="en-US" altLang="en-US"/>
              <a:t>ῇ</a:t>
            </a:r>
            <a:r>
              <a:rPr lang="en-US" altLang="en-US"/>
              <a:t> χρ</a:t>
            </a:r>
            <a:r>
              <a:rPr lang="en-US" altLang="en-US"/>
              <a:t>ό</a:t>
            </a:r>
            <a:r>
              <a:rPr lang="en-US" altLang="en-US"/>
              <a:t>νον </a:t>
            </a:r>
            <a:r>
              <a:rPr lang="en-US" altLang="en-US"/>
              <a:t>ἵ</a:t>
            </a:r>
            <a:r>
              <a:rPr lang="en-US" altLang="en-US"/>
              <a:t>να µετανο</a:t>
            </a:r>
            <a:r>
              <a:rPr lang="en-US" altLang="en-US"/>
              <a:t>ή</a:t>
            </a:r>
            <a:r>
              <a:rPr lang="en-US" altLang="en-US"/>
              <a:t>σ</a:t>
            </a:r>
            <a:r>
              <a:rPr lang="en-US" altLang="en-US"/>
              <a:t>ῃ</a:t>
            </a:r>
            <a:r>
              <a:rPr lang="en-US" altLang="en-US"/>
              <a:t>, κα</a:t>
            </a:r>
            <a:r>
              <a:rPr lang="en-US" altLang="en-US"/>
              <a:t>ὶ</a:t>
            </a:r>
            <a:r>
              <a:rPr lang="en-US" altLang="en-US"/>
              <a:t> ο</a:t>
            </a:r>
            <a:r>
              <a:rPr lang="en-US" altLang="en-US"/>
              <a:t>ὐ</a:t>
            </a:r>
            <a:r>
              <a:rPr lang="en-US" altLang="en-US"/>
              <a:t> θ</a:t>
            </a:r>
            <a:r>
              <a:rPr lang="en-US" altLang="en-US"/>
              <a:t>έ</a:t>
            </a:r>
            <a:r>
              <a:rPr lang="en-US" altLang="en-US"/>
              <a:t>λει µετανο</a:t>
            </a:r>
            <a:r>
              <a:rPr lang="en-US" altLang="en-US"/>
              <a:t>ῆ</a:t>
            </a:r>
            <a:r>
              <a:rPr lang="en-US" altLang="en-US"/>
              <a:t>σαι </a:t>
            </a:r>
            <a:r>
              <a:rPr lang="en-US" altLang="en-US"/>
              <a:t>ἐ</a:t>
            </a:r>
            <a:r>
              <a:rPr lang="en-US" altLang="en-US"/>
              <a:t>κ τ</a:t>
            </a:r>
            <a:r>
              <a:rPr lang="en-US" altLang="en-US"/>
              <a:t>ῆ</a:t>
            </a:r>
            <a:r>
              <a:rPr lang="en-US" altLang="en-US"/>
              <a:t>ς πορνε</a:t>
            </a:r>
            <a:r>
              <a:rPr lang="en-US" altLang="en-US"/>
              <a:t>ί</a:t>
            </a:r>
            <a:r>
              <a:rPr lang="en-US" altLang="en-US"/>
              <a:t>ας α</a:t>
            </a:r>
            <a:r>
              <a:rPr lang="en-US" altLang="en-US"/>
              <a:t>ὐ</a:t>
            </a:r>
            <a:r>
              <a:rPr lang="en-US" altLang="en-US"/>
              <a:t>τ</a:t>
            </a:r>
            <a:r>
              <a:rPr lang="en-US" altLang="en-US"/>
              <a:t>ῆ</a:t>
            </a:r>
            <a:r>
              <a:rPr lang="en-US" altLang="en-US"/>
              <a:t>ς.</a:t>
            </a:r>
            <a:endParaRPr lang="en-US" altLang="en-US"/>
          </a:p>
          <a:p>
            <a:r>
              <a:rPr lang="en-US" altLang="en-US" sz="4000"/>
              <a:t> เราได้ให้โอกาสหญิงนั้นกลับใจจากการล่วงประเวณีของนาง แต่นางก็ไม่ได้กลับใจเลย</a:t>
            </a:r>
            <a:endParaRPr lang="en-US" altLang="en-US"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948690"/>
            <a:ext cx="10515600" cy="4351338"/>
          </a:xfrm>
        </p:spPr>
        <p:txBody>
          <a:bodyPr>
            <a:normAutofit lnSpcReduction="20000"/>
          </a:bodyPr>
          <a:p>
            <a:r>
              <a:rPr lang="en-US" altLang="en-US"/>
              <a:t>This is grace before judgment. Since Jezebel was a believer, she was given time to repent of her fornication and cultic function. </a:t>
            </a:r>
            <a:endParaRPr lang="en-US" altLang="en-US"/>
          </a:p>
          <a:p>
            <a:r>
              <a:rPr lang="en-US" altLang="en-US"/>
              <a:t>Fornication here means a great deal more than simply illicit sexual intercourse. It has to do with the entire phallic cult.</a:t>
            </a:r>
            <a:endParaRPr lang="en-US" altLang="en-US"/>
          </a:p>
          <a:p>
            <a:r>
              <a:rPr lang="en-US" altLang="en-US"/>
              <a:t>This woman had many opportunities to use her own free will and reject her lifestyle; but she liked what she was doing, it appealed to her arrogance. </a:t>
            </a:r>
            <a:endParaRPr lang="en-US" altLang="en-US"/>
          </a:p>
          <a:p>
            <a:r>
              <a:rPr lang="en-US" altLang="en-US"/>
              <a:t>She not only felt important but got her happiness out of controlling people. </a:t>
            </a:r>
            <a:endParaRPr lang="en-US" altLang="en-US"/>
          </a:p>
          <a:p>
            <a:r>
              <a:rPr lang="en-US" altLang="en-US"/>
              <a:t>The more arrogant one is the more he or she likes controlling others. </a:t>
            </a: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p:sp>
        <p:nvSpPr>
          <p:cNvPr id="3" name="Content Placeholder 2"/>
          <p:cNvSpPr>
            <a:spLocks noGrp="1"/>
          </p:cNvSpPr>
          <p:nvPr>
            <p:ph idx="1"/>
          </p:nvPr>
        </p:nvSpPr>
        <p:spPr>
          <a:xfrm>
            <a:off x="749300" y="1288415"/>
            <a:ext cx="10515600" cy="5650865"/>
          </a:xfrm>
        </p:spPr>
        <p:txBody>
          <a:bodyPr>
            <a:normAutofit lnSpcReduction="10000"/>
          </a:bodyPr>
          <a:p>
            <a:r>
              <a:rPr lang="en-US" altLang="en-US"/>
              <a:t>One of the great principles in the Word of God is living your life</a:t>
            </a:r>
            <a:r>
              <a:rPr lang="en-US" altLang="en-US">
                <a:solidFill>
                  <a:srgbClr val="C00000"/>
                </a:solidFill>
              </a:rPr>
              <a:t> </a:t>
            </a:r>
            <a:r>
              <a:rPr lang="en-US" altLang="en-US" b="1">
                <a:solidFill>
                  <a:srgbClr val="C00000"/>
                </a:solidFill>
              </a:rPr>
              <a:t>in the light of eternity</a:t>
            </a:r>
            <a:r>
              <a:rPr lang="en-US" altLang="en-US"/>
              <a:t>, and able to have a wonderful time in time. </a:t>
            </a:r>
            <a:endParaRPr lang="en-US" altLang="en-US"/>
          </a:p>
          <a:p>
            <a:r>
              <a:rPr lang="en-US" altLang="en-US"/>
              <a:t>Oppositely, when you live your life in the light of the moment [i.e. NOT by faith or with a </a:t>
            </a:r>
            <a:r>
              <a:rPr lang="en-US" altLang="en-US" b="1">
                <a:solidFill>
                  <a:srgbClr val="C00000"/>
                </a:solidFill>
              </a:rPr>
              <a:t>Personal Sense of Destiny</a:t>
            </a:r>
            <a:r>
              <a:rPr lang="en-US" altLang="en-US">
                <a:solidFill>
                  <a:schemeClr val="tx1"/>
                </a:solidFill>
              </a:rPr>
              <a:t>, but living by sight /empiricism] </a:t>
            </a:r>
            <a:r>
              <a:rPr lang="en-US" altLang="en-US"/>
              <a:t>then you are going to be totally miserable and disoriented to life [disconnected from reality]. (Rom. 8:29-30)Happiness occurs in eternity at the judgment seat of Christ when born again believers will face the dissapointment of being in a resurrection body forever without anything to show for this life.</a:t>
            </a:r>
            <a:endParaRPr lang="en-US" altLang="en-US"/>
          </a:p>
          <a:p>
            <a:pPr marL="0" indent="0">
              <a:buNone/>
            </a:pPr>
            <a:endParaRPr lang="en-US" altLang="en-US" b="1">
              <a:solidFill>
                <a:srgbClr val="C00000"/>
              </a:solidFill>
            </a:endParaRPr>
          </a:p>
          <a:p>
            <a:endParaRPr lang="en-US" altLang="en-US" b="1">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p:sp>
        <p:nvSpPr>
          <p:cNvPr id="3" name="Content Placeholder 2"/>
          <p:cNvSpPr>
            <a:spLocks noGrp="1"/>
          </p:cNvSpPr>
          <p:nvPr>
            <p:ph idx="1"/>
          </p:nvPr>
        </p:nvSpPr>
        <p:spPr>
          <a:xfrm>
            <a:off x="944245" y="850265"/>
            <a:ext cx="10515600" cy="5514975"/>
          </a:xfrm>
        </p:spPr>
        <p:txBody>
          <a:bodyPr>
            <a:normAutofit fontScale="70000"/>
          </a:bodyPr>
          <a:p>
            <a:pPr marL="0" indent="0" algn="ctr">
              <a:buNone/>
            </a:pPr>
            <a:r>
              <a:rPr lang="th-TH" altLang="en-US" sz="4445">
                <a:latin typeface="Calibri" panose="020F0502020204030204" charset="0"/>
                <a:cs typeface="Calibri" panose="020F0502020204030204" charset="0"/>
              </a:rPr>
              <a:t>วิวรณ์ </a:t>
            </a:r>
            <a:r>
              <a:rPr lang="en-US" altLang="en-US" sz="3000">
                <a:latin typeface="Calibri" panose="020F0502020204030204" charset="0"/>
                <a:cs typeface="Calibri" panose="020F0502020204030204" charset="0"/>
              </a:rPr>
              <a:t>2:18.</a:t>
            </a:r>
            <a:r>
              <a:rPr lang="en-US" altLang="en-US" sz="4445">
                <a:latin typeface="Calibri" panose="020F0502020204030204" charset="0"/>
                <a:cs typeface="Calibri" panose="020F0502020204030204" charset="0"/>
              </a:rPr>
              <a:t> </a:t>
            </a:r>
            <a:endParaRPr lang="en-US" altLang="en-US" sz="4335"/>
          </a:p>
          <a:p>
            <a:pPr marL="0" indent="0">
              <a:buNone/>
            </a:pPr>
            <a:r>
              <a:rPr lang="en-US" altLang="en-US" sz="4335"/>
              <a:t>“And to the messenger [the pastor] of the church in Thyatira write: The Son of God, who has eyes like a flame of fire [His integrity demands discipline for the believers who reject His spiritual life], and His feet are like burnished bronze, communicates this: </a:t>
            </a:r>
            <a:endParaRPr lang="en-US" altLang="en-US" sz="4335"/>
          </a:p>
          <a:p>
            <a:r>
              <a:rPr lang="en-US" altLang="en-US" sz="4335"/>
              <a:t>Κα</a:t>
            </a:r>
            <a:r>
              <a:rPr lang="en-US" altLang="en-US" sz="4335"/>
              <a:t>ὶ</a:t>
            </a:r>
            <a:r>
              <a:rPr lang="en-US" altLang="en-US" sz="4335"/>
              <a:t> τ</a:t>
            </a:r>
            <a:r>
              <a:rPr lang="en-US" altLang="en-US" sz="4335"/>
              <a:t>ῷ</a:t>
            </a:r>
            <a:r>
              <a:rPr lang="en-US" altLang="en-US" sz="4335"/>
              <a:t> </a:t>
            </a:r>
            <a:r>
              <a:rPr lang="en-US" altLang="en-US" sz="4335"/>
              <a:t>ἀ</a:t>
            </a:r>
            <a:r>
              <a:rPr lang="en-US" altLang="en-US" sz="4335"/>
              <a:t>γγ</a:t>
            </a:r>
            <a:r>
              <a:rPr lang="en-US" altLang="en-US" sz="4335"/>
              <a:t>έ</a:t>
            </a:r>
            <a:r>
              <a:rPr lang="en-US" altLang="en-US" sz="4335"/>
              <a:t>λ</a:t>
            </a:r>
            <a:r>
              <a:rPr lang="en-US" altLang="en-US" sz="4335"/>
              <a:t>ῳ</a:t>
            </a:r>
            <a:r>
              <a:rPr lang="en-US" altLang="en-US" sz="4335"/>
              <a:t> τ</a:t>
            </a:r>
            <a:r>
              <a:rPr lang="en-US" altLang="en-US" sz="4335"/>
              <a:t>ῆ</a:t>
            </a:r>
            <a:r>
              <a:rPr lang="en-US" altLang="en-US" sz="4335"/>
              <a:t>ς </a:t>
            </a:r>
            <a:r>
              <a:rPr lang="en-US" altLang="en-US" sz="4335"/>
              <a:t>ἐ</a:t>
            </a:r>
            <a:r>
              <a:rPr lang="en-US" altLang="en-US" sz="4335"/>
              <a:t>ν Θυατ</a:t>
            </a:r>
            <a:r>
              <a:rPr lang="en-US" altLang="en-US" sz="4335"/>
              <a:t>ί</a:t>
            </a:r>
            <a:r>
              <a:rPr lang="en-US" altLang="en-US" sz="4335"/>
              <a:t>ροις </a:t>
            </a:r>
            <a:r>
              <a:rPr lang="en-US" altLang="en-US" sz="4335"/>
              <a:t>ἐ</a:t>
            </a:r>
            <a:r>
              <a:rPr lang="en-US" altLang="en-US" sz="4335"/>
              <a:t>κκλησ</a:t>
            </a:r>
            <a:r>
              <a:rPr lang="en-US" altLang="en-US" sz="4335"/>
              <a:t>ί</a:t>
            </a:r>
            <a:r>
              <a:rPr lang="en-US" altLang="en-US" sz="4335"/>
              <a:t>ας γρ</a:t>
            </a:r>
            <a:r>
              <a:rPr lang="en-US" altLang="en-US" sz="4335"/>
              <a:t>ά</a:t>
            </a:r>
            <a:r>
              <a:rPr lang="en-US" altLang="en-US" sz="4335"/>
              <a:t>ψον· Τ</a:t>
            </a:r>
            <a:r>
              <a:rPr lang="en-US" altLang="en-US" sz="4335"/>
              <a:t>ά</a:t>
            </a:r>
            <a:r>
              <a:rPr lang="en-US" altLang="en-US" sz="4335"/>
              <a:t>δε λ</a:t>
            </a:r>
            <a:r>
              <a:rPr lang="en-US" altLang="en-US" sz="4335"/>
              <a:t>έ</a:t>
            </a:r>
            <a:r>
              <a:rPr lang="en-US" altLang="en-US" sz="4335"/>
              <a:t>γει </a:t>
            </a:r>
            <a:r>
              <a:rPr lang="en-US" altLang="en-US" sz="4335"/>
              <a:t>ὁ</a:t>
            </a:r>
            <a:r>
              <a:rPr lang="en-US" altLang="en-US" sz="4335"/>
              <a:t> υ</a:t>
            </a:r>
            <a:r>
              <a:rPr lang="en-US" altLang="en-US" sz="4335"/>
              <a:t>ἱὸ</a:t>
            </a:r>
            <a:r>
              <a:rPr lang="en-US" altLang="en-US" sz="4335"/>
              <a:t>ς το</a:t>
            </a:r>
            <a:r>
              <a:rPr lang="en-US" altLang="en-US" sz="4335"/>
              <a:t>ῦ</a:t>
            </a:r>
            <a:r>
              <a:rPr lang="en-US" altLang="en-US" sz="4335"/>
              <a:t> θεο</a:t>
            </a:r>
            <a:r>
              <a:rPr lang="en-US" altLang="en-US" sz="4335"/>
              <a:t>ῦ</a:t>
            </a:r>
            <a:r>
              <a:rPr lang="en-US" altLang="en-US" sz="4335"/>
              <a:t>, </a:t>
            </a:r>
            <a:r>
              <a:rPr lang="en-US" altLang="en-US" sz="4335"/>
              <a:t>ὁ</a:t>
            </a:r>
            <a:r>
              <a:rPr lang="en-US" altLang="en-US" sz="4335"/>
              <a:t> </a:t>
            </a:r>
            <a:r>
              <a:rPr lang="en-US" altLang="en-US" sz="4335"/>
              <a:t>ἔ</a:t>
            </a:r>
            <a:r>
              <a:rPr lang="en-US" altLang="en-US" sz="4335"/>
              <a:t>χων το</a:t>
            </a:r>
            <a:r>
              <a:rPr lang="en-US" altLang="en-US" sz="4335"/>
              <a:t>ὺ</a:t>
            </a:r>
            <a:r>
              <a:rPr lang="en-US" altLang="en-US" sz="4335"/>
              <a:t>ς </a:t>
            </a:r>
            <a:r>
              <a:rPr lang="en-US" altLang="en-US" sz="4335"/>
              <a:t>ὀ</a:t>
            </a:r>
            <a:r>
              <a:rPr lang="en-US" altLang="en-US" sz="4335"/>
              <a:t>φθαλµο</a:t>
            </a:r>
            <a:r>
              <a:rPr lang="en-US" altLang="en-US" sz="4335"/>
              <a:t>ὺ</a:t>
            </a:r>
            <a:r>
              <a:rPr lang="en-US" altLang="en-US" sz="4335"/>
              <a:t>ς α</a:t>
            </a:r>
            <a:r>
              <a:rPr lang="en-US" altLang="en-US" sz="4335"/>
              <a:t>ὐ</a:t>
            </a:r>
            <a:r>
              <a:rPr lang="en-US" altLang="en-US" sz="4335"/>
              <a:t>το</a:t>
            </a:r>
            <a:r>
              <a:rPr lang="en-US" altLang="en-US" sz="4335"/>
              <a:t>ῦ</a:t>
            </a:r>
            <a:r>
              <a:rPr lang="en-US" altLang="en-US" sz="4335"/>
              <a:t> </a:t>
            </a:r>
            <a:r>
              <a:rPr lang="en-US" altLang="en-US" sz="4335"/>
              <a:t>ὡ</a:t>
            </a:r>
            <a:r>
              <a:rPr lang="en-US" altLang="en-US" sz="4335"/>
              <a:t>ς φλ</a:t>
            </a:r>
            <a:r>
              <a:rPr lang="en-US" altLang="en-US" sz="4335"/>
              <a:t>ό</a:t>
            </a:r>
            <a:r>
              <a:rPr lang="en-US" altLang="en-US" sz="4335"/>
              <a:t>γα πυρ</a:t>
            </a:r>
            <a:r>
              <a:rPr lang="en-US" altLang="en-US" sz="4335"/>
              <a:t>ό</a:t>
            </a:r>
            <a:r>
              <a:rPr lang="en-US" altLang="en-US" sz="4335"/>
              <a:t>ς, κα</a:t>
            </a:r>
            <a:r>
              <a:rPr lang="en-US" altLang="en-US" sz="4335"/>
              <a:t>ὶ</a:t>
            </a:r>
            <a:r>
              <a:rPr lang="en-US" altLang="en-US" sz="4335"/>
              <a:t> ο</a:t>
            </a:r>
            <a:r>
              <a:rPr lang="en-US" altLang="en-US" sz="4335"/>
              <a:t>ἱ</a:t>
            </a:r>
            <a:r>
              <a:rPr lang="en-US" altLang="en-US" sz="4335"/>
              <a:t> π</a:t>
            </a:r>
            <a:r>
              <a:rPr lang="en-US" altLang="en-US" sz="4335"/>
              <a:t>ό</a:t>
            </a:r>
            <a:r>
              <a:rPr lang="en-US" altLang="en-US" sz="4335"/>
              <a:t>δες α</a:t>
            </a:r>
            <a:r>
              <a:rPr lang="en-US" altLang="en-US" sz="4335"/>
              <a:t>ὐ</a:t>
            </a:r>
            <a:r>
              <a:rPr lang="en-US" altLang="en-US" sz="4335"/>
              <a:t>το</a:t>
            </a:r>
            <a:r>
              <a:rPr lang="en-US" altLang="en-US" sz="4335"/>
              <a:t>ῦ</a:t>
            </a:r>
            <a:r>
              <a:rPr lang="en-US" altLang="en-US" sz="4335"/>
              <a:t> </a:t>
            </a:r>
            <a:r>
              <a:rPr lang="en-US" altLang="en-US" sz="4335"/>
              <a:t>ὅ</a:t>
            </a:r>
            <a:r>
              <a:rPr lang="en-US" altLang="en-US" sz="4335"/>
              <a:t>µοιοι χαλκολιβ</a:t>
            </a:r>
            <a:r>
              <a:rPr lang="en-US" altLang="en-US" sz="4335"/>
              <a:t>ά</a:t>
            </a:r>
            <a:r>
              <a:rPr lang="en-US" altLang="en-US" sz="4335"/>
              <a:t>ν</a:t>
            </a:r>
            <a:r>
              <a:rPr lang="en-US" altLang="en-US" sz="4335"/>
              <a:t>ῳ</a:t>
            </a:r>
            <a:r>
              <a:rPr lang="en-US" altLang="en-US" sz="4335"/>
              <a:t>·</a:t>
            </a:r>
            <a:endParaRPr lang="en-US" altLang="en-US" sz="4335"/>
          </a:p>
          <a:p>
            <a:r>
              <a:rPr lang="th-TH" altLang="en-US" sz="5000" b="1"/>
              <a:t>จงเขียนถึงทูตสวรรค์แห่งคริสตจักรที่เมืองธิยาทิรา</a:t>
            </a:r>
            <a:r>
              <a:rPr lang="en-US" altLang="en-US" sz="5000" b="1"/>
              <a:t> </a:t>
            </a:r>
            <a:r>
              <a:rPr lang="th-TH" altLang="en-US" sz="5000" b="1"/>
              <a:t>ว่า</a:t>
            </a:r>
            <a:r>
              <a:rPr lang="en-US" altLang="en-US" sz="5000" b="1"/>
              <a:t> `</a:t>
            </a:r>
            <a:r>
              <a:rPr lang="th-TH" altLang="en-US" sz="5000" b="1"/>
              <a:t>พระองค์ผู้ซึ่งเป็นพระบุตรของพระเจ้า</a:t>
            </a:r>
            <a:r>
              <a:rPr lang="en-US" altLang="en-US" sz="5000" b="1"/>
              <a:t> </a:t>
            </a:r>
            <a:r>
              <a:rPr lang="th-TH" altLang="en-US" sz="5000" b="1"/>
              <a:t>ผู้ทรงมีพระเนตรดุจเปลวไฟ</a:t>
            </a:r>
            <a:r>
              <a:rPr lang="en-US" altLang="en-US" sz="5000" b="1"/>
              <a:t> </a:t>
            </a:r>
            <a:r>
              <a:rPr lang="th-TH" altLang="en-US" sz="5000" b="1"/>
              <a:t>และมีพระบาทดุจทองสัมฤทธิ์เงางาม</a:t>
            </a:r>
            <a:r>
              <a:rPr lang="en-US" altLang="en-US" sz="5000" b="1"/>
              <a:t> </a:t>
            </a:r>
            <a:r>
              <a:rPr lang="th-TH" altLang="en-US" sz="5000" b="1"/>
              <a:t>ได้ตรัสดังนี้ว่า</a:t>
            </a:r>
            <a:r>
              <a:rPr lang="en-US" altLang="en-US" sz="5000" b="1"/>
              <a:t> </a:t>
            </a:r>
            <a:endParaRPr lang="en-US" altLang="en-US" sz="50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p:sp>
        <p:nvSpPr>
          <p:cNvPr id="3" name="Content Placeholder 2"/>
          <p:cNvSpPr>
            <a:spLocks noGrp="1"/>
          </p:cNvSpPr>
          <p:nvPr>
            <p:ph idx="1"/>
          </p:nvPr>
        </p:nvSpPr>
        <p:spPr/>
        <p:txBody>
          <a:bodyPr/>
          <a:p>
            <a:r>
              <a:rPr lang="en-US" altLang="en-US"/>
              <a:t>The flame of fire speaks of individual judgment just as the feet of bronze represents national judgment. </a:t>
            </a:r>
            <a:endParaRPr lang="en-US" altLang="en-US"/>
          </a:p>
          <a:p>
            <a:r>
              <a:rPr lang="en-US" altLang="en-US"/>
              <a:t>Jesus Christ will not ever tolerate arrogance. When it says “a flame of fire” it means that our Lord personally is going to do a lot of judging. For example, John 5:22</a:t>
            </a:r>
            <a:r>
              <a:rPr lang="en-US" altLang="en-US" sz="3600"/>
              <a:t>: </a:t>
            </a:r>
            <a:r>
              <a:rPr lang="th-TH" altLang="en-US" sz="3600"/>
              <a:t>เพราะว่าพระบิดามิได้ทรงพิพากษาผู้ใด</a:t>
            </a:r>
            <a:r>
              <a:rPr lang="en-US" altLang="en-US" sz="3600"/>
              <a:t> </a:t>
            </a:r>
            <a:r>
              <a:rPr lang="th-TH" altLang="en-US" sz="3600"/>
              <a:t>แต่พระองค์ได้ทรงมอบการพิพากษาทั้งสิ้นไว้กับพระบุตร</a:t>
            </a:r>
            <a:endParaRPr lang="th-TH" altLang="en-US" sz="3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p:sp>
        <p:nvSpPr>
          <p:cNvPr id="3" name="Content Placeholder 2"/>
          <p:cNvSpPr>
            <a:spLocks noGrp="1"/>
          </p:cNvSpPr>
          <p:nvPr>
            <p:ph idx="1"/>
          </p:nvPr>
        </p:nvSpPr>
        <p:spPr>
          <a:xfrm>
            <a:off x="838200" y="480060"/>
            <a:ext cx="10515600" cy="5697220"/>
          </a:xfrm>
        </p:spPr>
        <p:txBody>
          <a:bodyPr/>
          <a:p>
            <a:pPr marL="0" indent="0" algn="ctr">
              <a:buNone/>
            </a:pPr>
            <a:r>
              <a:rPr lang="th-TH" altLang="en-US" sz="5000">
                <a:latin typeface="Cordia New" panose="020B0304020202020204" charset="0"/>
                <a:cs typeface="Cordia New" panose="020B0304020202020204" charset="0"/>
              </a:rPr>
              <a:t>วิวรณ์ </a:t>
            </a:r>
            <a:r>
              <a:rPr lang="en-US" altLang="en-US" sz="5000">
                <a:latin typeface="Cordia New" panose="020B0304020202020204" charset="0"/>
                <a:cs typeface="Cordia New" panose="020B0304020202020204" charset="0"/>
              </a:rPr>
              <a:t>2:19</a:t>
            </a:r>
            <a:endParaRPr lang="en-US" altLang="en-US" sz="5000">
              <a:latin typeface="Cordia New" panose="020B0304020202020204" charset="0"/>
              <a:cs typeface="Cordia New" panose="020B0304020202020204" charset="0"/>
            </a:endParaRPr>
          </a:p>
          <a:p>
            <a:pPr marL="0" indent="0">
              <a:buNone/>
            </a:pPr>
            <a:r>
              <a:rPr lang="en-US" altLang="en-US" sz="2400"/>
              <a:t>‘I know [The Lord provides an estimate of the situation regarding the church at Thyatira] your accomplishments namely your love and faith [faith-rest drill] and service [full time Christian service related to one’s priesthood and ambassadorship] and perseverance [through undeserved suffering], and that your accomplishments of late are greater than at first.</a:t>
            </a:r>
            <a:endParaRPr lang="en-US" altLang="en-US" sz="2400"/>
          </a:p>
          <a:p>
            <a:r>
              <a:rPr lang="en-US" altLang="en-US" sz="2400"/>
              <a:t>Ο</a:t>
            </a:r>
            <a:r>
              <a:rPr lang="en-US" altLang="en-US" sz="2400"/>
              <a:t>ἶ</a:t>
            </a:r>
            <a:r>
              <a:rPr lang="en-US" altLang="en-US" sz="2400"/>
              <a:t>δ</a:t>
            </a:r>
            <a:r>
              <a:rPr lang="en-US" altLang="en-US" sz="2400"/>
              <a:t>ά</a:t>
            </a:r>
            <a:r>
              <a:rPr lang="en-US" altLang="en-US" sz="2400"/>
              <a:t> σου τ</a:t>
            </a:r>
            <a:r>
              <a:rPr lang="en-US" altLang="en-US" sz="2400"/>
              <a:t>ὰ</a:t>
            </a:r>
            <a:r>
              <a:rPr lang="en-US" altLang="en-US" sz="2400"/>
              <a:t> </a:t>
            </a:r>
            <a:r>
              <a:rPr lang="en-US" altLang="en-US" sz="2400">
                <a:solidFill>
                  <a:srgbClr val="C00000"/>
                </a:solidFill>
              </a:rPr>
              <a:t>ἔ</a:t>
            </a:r>
            <a:r>
              <a:rPr lang="en-US" altLang="en-US" sz="2400">
                <a:solidFill>
                  <a:srgbClr val="C00000"/>
                </a:solidFill>
              </a:rPr>
              <a:t>ργα</a:t>
            </a:r>
            <a:r>
              <a:rPr lang="en-US" altLang="en-US" sz="2400"/>
              <a:t> κα</a:t>
            </a:r>
            <a:r>
              <a:rPr lang="en-US" altLang="en-US" sz="2400"/>
              <a:t>ὶ</a:t>
            </a:r>
            <a:r>
              <a:rPr lang="en-US" altLang="en-US" sz="2400"/>
              <a:t> τ</a:t>
            </a:r>
            <a:r>
              <a:rPr lang="en-US" altLang="en-US" sz="2400"/>
              <a:t>ὴ</a:t>
            </a:r>
            <a:r>
              <a:rPr lang="en-US" altLang="en-US" sz="2400"/>
              <a:t>ν </a:t>
            </a:r>
            <a:r>
              <a:rPr lang="en-US" altLang="en-US" sz="2400">
                <a:solidFill>
                  <a:srgbClr val="C00000"/>
                </a:solidFill>
              </a:rPr>
              <a:t>ἀ</a:t>
            </a:r>
            <a:r>
              <a:rPr lang="en-US" altLang="en-US" sz="2400">
                <a:solidFill>
                  <a:srgbClr val="C00000"/>
                </a:solidFill>
              </a:rPr>
              <a:t>γ</a:t>
            </a:r>
            <a:r>
              <a:rPr lang="en-US" altLang="en-US" sz="2400">
                <a:solidFill>
                  <a:srgbClr val="C00000"/>
                </a:solidFill>
              </a:rPr>
              <a:t>ά</a:t>
            </a:r>
            <a:r>
              <a:rPr lang="en-US" altLang="en-US" sz="2400">
                <a:solidFill>
                  <a:srgbClr val="C00000"/>
                </a:solidFill>
              </a:rPr>
              <a:t>πην</a:t>
            </a:r>
            <a:r>
              <a:rPr lang="en-US" altLang="en-US" sz="2400"/>
              <a:t> κα</a:t>
            </a:r>
            <a:r>
              <a:rPr lang="en-US" altLang="en-US" sz="2400"/>
              <a:t>ὶ</a:t>
            </a:r>
            <a:r>
              <a:rPr lang="en-US" altLang="en-US" sz="2400"/>
              <a:t> τ</a:t>
            </a:r>
            <a:r>
              <a:rPr lang="en-US" altLang="en-US" sz="2400"/>
              <a:t>ὴ</a:t>
            </a:r>
            <a:r>
              <a:rPr lang="en-US" altLang="en-US" sz="2400"/>
              <a:t>ν</a:t>
            </a:r>
            <a:r>
              <a:rPr lang="en-US" altLang="en-US" sz="2400">
                <a:solidFill>
                  <a:srgbClr val="C00000"/>
                </a:solidFill>
              </a:rPr>
              <a:t> π</a:t>
            </a:r>
            <a:r>
              <a:rPr lang="en-US" altLang="en-US" sz="2400">
                <a:solidFill>
                  <a:srgbClr val="C00000"/>
                </a:solidFill>
              </a:rPr>
              <a:t>ί</a:t>
            </a:r>
            <a:r>
              <a:rPr lang="en-US" altLang="en-US" sz="2400">
                <a:solidFill>
                  <a:srgbClr val="C00000"/>
                </a:solidFill>
              </a:rPr>
              <a:t>στιν</a:t>
            </a:r>
            <a:r>
              <a:rPr lang="en-US" altLang="en-US" sz="2400"/>
              <a:t> κα</a:t>
            </a:r>
            <a:r>
              <a:rPr lang="en-US" altLang="en-US" sz="2400"/>
              <a:t>ὶ</a:t>
            </a:r>
            <a:r>
              <a:rPr lang="en-US" altLang="en-US" sz="2400"/>
              <a:t> τ</a:t>
            </a:r>
            <a:r>
              <a:rPr lang="en-US" altLang="en-US" sz="2400"/>
              <a:t>ὴ</a:t>
            </a:r>
            <a:r>
              <a:rPr lang="en-US" altLang="en-US" sz="2400"/>
              <a:t>ν</a:t>
            </a:r>
            <a:r>
              <a:rPr lang="en-US" altLang="en-US" sz="2400">
                <a:solidFill>
                  <a:srgbClr val="C00000"/>
                </a:solidFill>
              </a:rPr>
              <a:t> διακον</a:t>
            </a:r>
            <a:r>
              <a:rPr lang="en-US" altLang="en-US" sz="2400">
                <a:solidFill>
                  <a:srgbClr val="C00000"/>
                </a:solidFill>
              </a:rPr>
              <a:t>ί</a:t>
            </a:r>
            <a:r>
              <a:rPr lang="en-US" altLang="en-US" sz="2400">
                <a:solidFill>
                  <a:srgbClr val="C00000"/>
                </a:solidFill>
              </a:rPr>
              <a:t>αν</a:t>
            </a:r>
            <a:r>
              <a:rPr lang="en-US" altLang="en-US" sz="2400"/>
              <a:t> κα</a:t>
            </a:r>
            <a:r>
              <a:rPr lang="en-US" altLang="en-US" sz="2400"/>
              <a:t>ὶ</a:t>
            </a:r>
            <a:r>
              <a:rPr lang="en-US" altLang="en-US" sz="2400"/>
              <a:t> τ</a:t>
            </a:r>
            <a:r>
              <a:rPr lang="en-US" altLang="en-US" sz="2400"/>
              <a:t>ὴ</a:t>
            </a:r>
            <a:r>
              <a:rPr lang="en-US" altLang="en-US" sz="2400"/>
              <a:t>ν</a:t>
            </a:r>
            <a:endParaRPr lang="en-US" altLang="en-US" sz="2400"/>
          </a:p>
          <a:p>
            <a:pPr marL="0" indent="0">
              <a:buNone/>
            </a:pPr>
            <a:r>
              <a:rPr lang="en-US" altLang="en-US" sz="2400">
                <a:solidFill>
                  <a:srgbClr val="C00000"/>
                </a:solidFill>
              </a:rPr>
              <a:t> </a:t>
            </a:r>
            <a:r>
              <a:rPr lang="en-US" altLang="en-US" sz="2400">
                <a:solidFill>
                  <a:srgbClr val="C00000"/>
                </a:solidFill>
              </a:rPr>
              <a:t>ὑ</a:t>
            </a:r>
            <a:r>
              <a:rPr lang="en-US" altLang="en-US" sz="2400">
                <a:solidFill>
                  <a:srgbClr val="C00000"/>
                </a:solidFill>
              </a:rPr>
              <a:t>ποµον</a:t>
            </a:r>
            <a:r>
              <a:rPr lang="en-US" altLang="en-US" sz="2400">
                <a:solidFill>
                  <a:srgbClr val="C00000"/>
                </a:solidFill>
              </a:rPr>
              <a:t>ή</a:t>
            </a:r>
            <a:r>
              <a:rPr lang="en-US" altLang="en-US" sz="2400">
                <a:solidFill>
                  <a:srgbClr val="C00000"/>
                </a:solidFill>
              </a:rPr>
              <a:t>ν</a:t>
            </a:r>
            <a:r>
              <a:rPr lang="en-US" altLang="en-US" sz="2400"/>
              <a:t> σου, κα</a:t>
            </a:r>
            <a:r>
              <a:rPr lang="en-US" altLang="en-US" sz="2400"/>
              <a:t>ὶ</a:t>
            </a:r>
            <a:r>
              <a:rPr lang="en-US" altLang="en-US" sz="2400"/>
              <a:t> τ</a:t>
            </a:r>
            <a:r>
              <a:rPr lang="en-US" altLang="en-US" sz="2400"/>
              <a:t>ὰ</a:t>
            </a:r>
            <a:r>
              <a:rPr lang="en-US" altLang="en-US" sz="2400"/>
              <a:t> </a:t>
            </a:r>
            <a:r>
              <a:rPr lang="en-US" altLang="en-US" sz="2400"/>
              <a:t>ἔ</a:t>
            </a:r>
            <a:r>
              <a:rPr lang="en-US" altLang="en-US" sz="2400"/>
              <a:t>ργα σου τ</a:t>
            </a:r>
            <a:r>
              <a:rPr lang="en-US" altLang="en-US" sz="2400"/>
              <a:t>ὰ</a:t>
            </a:r>
            <a:r>
              <a:rPr lang="en-US" altLang="en-US" sz="2400"/>
              <a:t> </a:t>
            </a:r>
            <a:r>
              <a:rPr lang="en-US" altLang="en-US" sz="2400"/>
              <a:t>ἔ</a:t>
            </a:r>
            <a:r>
              <a:rPr lang="en-US" altLang="en-US" sz="2400"/>
              <a:t>σχατα πλε</a:t>
            </a:r>
            <a:r>
              <a:rPr lang="en-US" altLang="en-US" sz="2400"/>
              <a:t>ί</a:t>
            </a:r>
            <a:r>
              <a:rPr lang="en-US" altLang="en-US" sz="2400"/>
              <a:t>ονα τ</a:t>
            </a:r>
            <a:r>
              <a:rPr lang="en-US" altLang="en-US" sz="2400"/>
              <a:t>ῶ</a:t>
            </a:r>
            <a:r>
              <a:rPr lang="en-US" altLang="en-US" sz="2400"/>
              <a:t>ν πρ</a:t>
            </a:r>
            <a:r>
              <a:rPr lang="en-US" altLang="en-US" sz="2400"/>
              <a:t>ώ</a:t>
            </a:r>
            <a:r>
              <a:rPr lang="en-US" altLang="en-US" sz="2400"/>
              <a:t>των. </a:t>
            </a:r>
            <a:endParaRPr lang="en-US" altLang="en-US" sz="2400"/>
          </a:p>
          <a:p>
            <a:r>
              <a:rPr lang="th-TH" altLang="en-US" sz="4000"/>
              <a:t>เรารู้จัก</a:t>
            </a:r>
            <a:r>
              <a:rPr lang="th-TH" altLang="en-US" sz="4000">
                <a:solidFill>
                  <a:srgbClr val="FF0000"/>
                </a:solidFill>
              </a:rPr>
              <a:t>การกระทำ</a:t>
            </a:r>
            <a:r>
              <a:rPr lang="th-TH" altLang="en-US" sz="4000"/>
              <a:t>ของเจ้า</a:t>
            </a:r>
            <a:r>
              <a:rPr lang="en-US" altLang="en-US" sz="4000"/>
              <a:t> </a:t>
            </a:r>
            <a:r>
              <a:rPr lang="th-TH" altLang="en-US" sz="4000">
                <a:solidFill>
                  <a:srgbClr val="FF0000"/>
                </a:solidFill>
              </a:rPr>
              <a:t>ความรัก</a:t>
            </a:r>
            <a:r>
              <a:rPr lang="en-US" altLang="en-US" sz="4000"/>
              <a:t> </a:t>
            </a:r>
            <a:r>
              <a:rPr lang="th-TH" altLang="en-US" sz="4000">
                <a:solidFill>
                  <a:srgbClr val="FF0000"/>
                </a:solidFill>
              </a:rPr>
              <a:t>การปรนนิบัติ</a:t>
            </a:r>
            <a:r>
              <a:rPr lang="en-US" altLang="en-US" sz="4000"/>
              <a:t> </a:t>
            </a:r>
            <a:r>
              <a:rPr lang="th-TH" altLang="en-US" sz="4000">
                <a:solidFill>
                  <a:srgbClr val="FF0000"/>
                </a:solidFill>
              </a:rPr>
              <a:t>ความเชื่อ</a:t>
            </a:r>
            <a:r>
              <a:rPr lang="en-US" altLang="en-US" sz="4000"/>
              <a:t> </a:t>
            </a:r>
            <a:r>
              <a:rPr lang="th-TH" altLang="en-US" sz="4000"/>
              <a:t>และ</a:t>
            </a:r>
            <a:r>
              <a:rPr lang="th-TH" altLang="en-US" sz="4000">
                <a:solidFill>
                  <a:srgbClr val="FF0000"/>
                </a:solidFill>
              </a:rPr>
              <a:t>ความเพียร</a:t>
            </a:r>
            <a:r>
              <a:rPr lang="th-TH" altLang="en-US" sz="4000"/>
              <a:t>ของเจ้า</a:t>
            </a:r>
            <a:r>
              <a:rPr lang="en-US" altLang="en-US" sz="4000"/>
              <a:t> </a:t>
            </a:r>
            <a:r>
              <a:rPr lang="th-TH" altLang="en-US" sz="4000"/>
              <a:t>และ (เรารู้ว่า) การกระทำเบื้องปลายของเจ้ามีมากกว่าการเบื้องต้น</a:t>
            </a:r>
            <a:endParaRPr lang="th-TH"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p:sp>
        <p:nvSpPr>
          <p:cNvPr id="3" name="Content Placeholder 2"/>
          <p:cNvSpPr>
            <a:spLocks noGrp="1"/>
          </p:cNvSpPr>
          <p:nvPr>
            <p:ph idx="1"/>
          </p:nvPr>
        </p:nvSpPr>
        <p:spPr/>
        <p:txBody>
          <a:bodyPr/>
          <a:p>
            <a:r>
              <a:rPr lang="en-US" altLang="en-US"/>
              <a:t>Regarding service or ministry, the Greek word in our passage is diakonia. There is no such thing as entering into full-time Christian service since every believer is already in full-time Christian service. </a:t>
            </a:r>
            <a:endParaRPr lang="en-US" altLang="en-US"/>
          </a:p>
          <a:p>
            <a:r>
              <a:rPr lang="en-US" altLang="en-US"/>
              <a:t>Everything the Christian does while Filled with the Spirit is rewardable production whether it falls under his royal priesthood or his royal ambassadorship and is a part of his ministry or service as unto the Lord. </a:t>
            </a:r>
            <a:endParaRPr lang="en-US" altLang="en-US"/>
          </a:p>
          <a:p>
            <a:r>
              <a:rPr lang="en-US" altLang="en-US"/>
              <a:t>Review: Colossians 3:23-25</a:t>
            </a:r>
            <a:endParaRPr lang="en-US" altLang="en-US"/>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1109345"/>
            <a:ext cx="10515600" cy="5067935"/>
          </a:xfrm>
        </p:spPr>
        <p:txBody>
          <a:bodyPr>
            <a:normAutofit/>
          </a:bodyPr>
          <a:p>
            <a:r>
              <a:rPr lang="en-US" altLang="en-US"/>
              <a:t>As some of the Christians of Thyatira demonstrated perseverance (hupomone in the Greek), you must live (persevere) in the power system provided by God. </a:t>
            </a:r>
            <a:endParaRPr lang="en-US" altLang="en-US"/>
          </a:p>
          <a:p>
            <a:r>
              <a:rPr lang="en-US" altLang="en-US"/>
              <a:t>All of us are weak in this life and the ruler of this world is Satan who in his genius has provided a power system that is far stronger, far greater than we are. </a:t>
            </a:r>
            <a:endParaRPr lang="en-US" altLang="en-US"/>
          </a:p>
          <a:p>
            <a:r>
              <a:rPr lang="en-US" altLang="en-US"/>
              <a:t>When we reject the power of metabolized doctrine and the power of the Filling of the Spirit, we move into Satan’s system.</a:t>
            </a:r>
            <a:endParaRPr lang="en-US" altLang="en-US"/>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970280"/>
            <a:ext cx="10515600" cy="5207000"/>
          </a:xfrm>
        </p:spPr>
        <p:txBody>
          <a:bodyPr>
            <a:normAutofit fontScale="90000"/>
          </a:bodyPr>
          <a:p>
            <a:r>
              <a:rPr lang="en-US" altLang="en-US"/>
              <a:t>The greatest happiness comes to the believer who completes the spiritual life, because in doing so he obtains the happiness which God has designed for the mature believer. </a:t>
            </a:r>
            <a:endParaRPr lang="en-US" altLang="en-US"/>
          </a:p>
          <a:p>
            <a:r>
              <a:rPr lang="en-US" altLang="en-US"/>
              <a:t> The happiness of spiritual maturity is a system of integrity and thinking, a happiness not dependent upon people or things, but related to loving God the Father, the Lord Jesus Christ, and the Holy Spirit.  </a:t>
            </a:r>
            <a:endParaRPr lang="en-US" altLang="en-US"/>
          </a:p>
          <a:p>
            <a:r>
              <a:rPr lang="en-US" altLang="en-US"/>
              <a:t>Because the mature believer has both enduring devotion and respect for God, he has the power, the inner strength to handle any test or suffering in life. </a:t>
            </a:r>
            <a:endParaRPr lang="en-US" altLang="en-US"/>
          </a:p>
          <a:p>
            <a:r>
              <a:rPr lang="en-US" altLang="en-US"/>
              <a:t>After the believer develops a personal love for Jesus Christ, he will receive his final test in life, then upon passing this test [hupermony] he will be approved by the Lord and receive “The Wreath of Life”. </a:t>
            </a: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734060"/>
            <a:ext cx="10515600" cy="5443220"/>
          </a:xfrm>
        </p:spPr>
        <p:txBody>
          <a:bodyPr>
            <a:normAutofit lnSpcReduction="10000"/>
          </a:bodyPr>
          <a:p>
            <a:pPr marL="0" indent="0">
              <a:buNone/>
            </a:pPr>
            <a:r>
              <a:rPr lang="th-TH" altLang="en-US" sz="3600">
                <a:latin typeface="Cordia New" panose="020B0304020202020204" charset="0"/>
                <a:cs typeface="Cordia New" panose="020B0304020202020204" charset="0"/>
              </a:rPr>
              <a:t>วิวรณ์ </a:t>
            </a:r>
            <a:r>
              <a:rPr lang="en-US" altLang="en-US" sz="3600">
                <a:latin typeface="Cordia New" panose="020B0304020202020204" charset="0"/>
                <a:cs typeface="Cordia New" panose="020B0304020202020204" charset="0"/>
              </a:rPr>
              <a:t>2:20</a:t>
            </a:r>
            <a:r>
              <a:rPr lang="en-US" altLang="en-US"/>
              <a:t>.</a:t>
            </a:r>
            <a:endParaRPr lang="en-US" altLang="en-US"/>
          </a:p>
          <a:p>
            <a:pPr marL="0" indent="0">
              <a:buNone/>
            </a:pPr>
            <a:r>
              <a:rPr lang="en-US" altLang="en-US"/>
              <a:t> </a:t>
            </a:r>
            <a:r>
              <a:rPr lang="en-US" altLang="en-US"/>
              <a:t>‘But I have this against you namely that you tolerate the woman Jezebel, who calls herself a prophetess, and she teaches and leads My bond-servants astray so that they commit acts of immorality and eat things sacrificed to idols [the immorality and feasting is part of their worship of demons]. </a:t>
            </a:r>
            <a:endParaRPr lang="en-US" altLang="en-US"/>
          </a:p>
          <a:p>
            <a:pPr marL="0" indent="0">
              <a:buNone/>
            </a:pPr>
            <a:r>
              <a:rPr lang="en-US" altLang="en-US"/>
              <a:t>ἀ</a:t>
            </a:r>
            <a:r>
              <a:rPr lang="en-US" altLang="en-US"/>
              <a:t>λλ</a:t>
            </a:r>
            <a:r>
              <a:rPr lang="en-US" altLang="en-US"/>
              <a:t>ὰ</a:t>
            </a:r>
            <a:r>
              <a:rPr lang="en-US" altLang="en-US"/>
              <a:t> </a:t>
            </a:r>
            <a:r>
              <a:rPr lang="en-US" altLang="en-US"/>
              <a:t>ἔ</a:t>
            </a:r>
            <a:r>
              <a:rPr lang="en-US" altLang="en-US"/>
              <a:t>χω κατ</a:t>
            </a:r>
            <a:r>
              <a:rPr lang="en-US" altLang="en-US"/>
              <a:t>ὰ</a:t>
            </a:r>
            <a:r>
              <a:rPr lang="en-US" altLang="en-US"/>
              <a:t> σο</a:t>
            </a:r>
            <a:r>
              <a:rPr lang="en-US" altLang="en-US"/>
              <a:t>ῦ</a:t>
            </a:r>
            <a:r>
              <a:rPr lang="en-US" altLang="en-US"/>
              <a:t> </a:t>
            </a:r>
            <a:r>
              <a:rPr lang="en-US" altLang="en-US"/>
              <a:t>ὅ</a:t>
            </a:r>
            <a:r>
              <a:rPr lang="en-US" altLang="en-US"/>
              <a:t>τι </a:t>
            </a:r>
            <a:r>
              <a:rPr lang="en-US" altLang="en-US"/>
              <a:t>ἀ</a:t>
            </a:r>
            <a:r>
              <a:rPr lang="en-US" altLang="en-US"/>
              <a:t>φε</a:t>
            </a:r>
            <a:r>
              <a:rPr lang="en-US" altLang="en-US"/>
              <a:t>ῖ</a:t>
            </a:r>
            <a:r>
              <a:rPr lang="en-US" altLang="en-US"/>
              <a:t>ς τ</a:t>
            </a:r>
            <a:r>
              <a:rPr lang="en-US" altLang="en-US"/>
              <a:t>ὴ</a:t>
            </a:r>
            <a:r>
              <a:rPr lang="en-US" altLang="en-US"/>
              <a:t>ν γυνα</a:t>
            </a:r>
            <a:r>
              <a:rPr lang="en-US" altLang="en-US"/>
              <a:t>ῖ</a:t>
            </a:r>
            <a:r>
              <a:rPr lang="en-US" altLang="en-US"/>
              <a:t>κα </a:t>
            </a:r>
            <a:r>
              <a:rPr lang="en-US" altLang="en-US"/>
              <a:t>Ἰ</a:t>
            </a:r>
            <a:r>
              <a:rPr lang="en-US" altLang="en-US"/>
              <a:t>εζ</a:t>
            </a:r>
            <a:r>
              <a:rPr lang="en-US" altLang="en-US"/>
              <a:t>ά</a:t>
            </a:r>
            <a:r>
              <a:rPr lang="en-US" altLang="en-US"/>
              <a:t>βελ, </a:t>
            </a:r>
            <a:r>
              <a:rPr lang="en-US" altLang="en-US"/>
              <a:t>ἡ</a:t>
            </a:r>
            <a:r>
              <a:rPr lang="en-US" altLang="en-US"/>
              <a:t> λ</a:t>
            </a:r>
            <a:r>
              <a:rPr lang="en-US" altLang="en-US"/>
              <a:t>έ</a:t>
            </a:r>
            <a:r>
              <a:rPr lang="en-US" altLang="en-US"/>
              <a:t>γουσα </a:t>
            </a:r>
            <a:r>
              <a:rPr lang="en-US" altLang="en-US"/>
              <a:t>ἑ</a:t>
            </a:r>
            <a:r>
              <a:rPr lang="en-US" altLang="en-US"/>
              <a:t>αυτ</a:t>
            </a:r>
            <a:r>
              <a:rPr lang="en-US" altLang="en-US"/>
              <a:t>ὴ</a:t>
            </a:r>
            <a:r>
              <a:rPr lang="en-US" altLang="en-US"/>
              <a:t>ν προφ</a:t>
            </a:r>
            <a:r>
              <a:rPr lang="en-US" altLang="en-US"/>
              <a:t>ῆ</a:t>
            </a:r>
            <a:r>
              <a:rPr lang="en-US" altLang="en-US"/>
              <a:t>τιν, κα</a:t>
            </a:r>
            <a:r>
              <a:rPr lang="en-US" altLang="en-US"/>
              <a:t>ὶ</a:t>
            </a:r>
            <a:r>
              <a:rPr lang="en-US" altLang="en-US"/>
              <a:t> διδ</a:t>
            </a:r>
            <a:r>
              <a:rPr lang="en-US" altLang="en-US"/>
              <a:t>ά</a:t>
            </a:r>
            <a:r>
              <a:rPr lang="en-US" altLang="en-US"/>
              <a:t>σκει κα</a:t>
            </a:r>
            <a:r>
              <a:rPr lang="en-US" altLang="en-US"/>
              <a:t>ὶ</a:t>
            </a:r>
            <a:r>
              <a:rPr lang="en-US" altLang="en-US"/>
              <a:t> πλαν</a:t>
            </a:r>
            <a:r>
              <a:rPr lang="en-US" altLang="en-US"/>
              <a:t>ᾷ</a:t>
            </a:r>
            <a:r>
              <a:rPr lang="en-US" altLang="en-US"/>
              <a:t> το</a:t>
            </a:r>
            <a:r>
              <a:rPr lang="en-US" altLang="en-US"/>
              <a:t>ὺ</a:t>
            </a:r>
            <a:r>
              <a:rPr lang="en-US" altLang="en-US"/>
              <a:t>ς </a:t>
            </a:r>
            <a:r>
              <a:rPr lang="en-US" altLang="en-US"/>
              <a:t>ἐ</a:t>
            </a:r>
            <a:r>
              <a:rPr lang="en-US" altLang="en-US"/>
              <a:t>µο</a:t>
            </a:r>
            <a:r>
              <a:rPr lang="en-US" altLang="en-US"/>
              <a:t>ὺ</a:t>
            </a:r>
            <a:r>
              <a:rPr lang="en-US" altLang="en-US"/>
              <a:t>ς δο</a:t>
            </a:r>
            <a:r>
              <a:rPr lang="en-US" altLang="en-US"/>
              <a:t>ύ</a:t>
            </a:r>
            <a:r>
              <a:rPr lang="en-US" altLang="en-US"/>
              <a:t>λους πορνε</a:t>
            </a:r>
            <a:r>
              <a:rPr lang="en-US" altLang="en-US"/>
              <a:t>ῦ</a:t>
            </a:r>
            <a:r>
              <a:rPr lang="en-US" altLang="en-US"/>
              <a:t>σαι κα</a:t>
            </a:r>
            <a:r>
              <a:rPr lang="en-US" altLang="en-US"/>
              <a:t>ὶ</a:t>
            </a:r>
            <a:r>
              <a:rPr lang="en-US" altLang="en-US"/>
              <a:t> φαγε</a:t>
            </a:r>
            <a:r>
              <a:rPr lang="en-US" altLang="en-US"/>
              <a:t>ῖ</a:t>
            </a:r>
            <a:r>
              <a:rPr lang="en-US" altLang="en-US"/>
              <a:t>ν ε</a:t>
            </a:r>
            <a:r>
              <a:rPr lang="en-US" altLang="en-US"/>
              <a:t>ἰ</a:t>
            </a:r>
            <a:r>
              <a:rPr lang="en-US" altLang="en-US"/>
              <a:t>δωλ</a:t>
            </a:r>
            <a:r>
              <a:rPr lang="en-US" altLang="en-US"/>
              <a:t>ό</a:t>
            </a:r>
            <a:r>
              <a:rPr lang="en-US" altLang="en-US"/>
              <a:t>θυτα.</a:t>
            </a:r>
            <a:endParaRPr lang="en-US" altLang="en-US"/>
          </a:p>
          <a:p>
            <a:pPr marL="0" indent="0">
              <a:buNone/>
            </a:pPr>
            <a:r>
              <a:rPr lang="th-TH" altLang="en-US" sz="3600"/>
              <a:t>แต่เรามีข้อที่จะต่อว่าเจ้าบ้างเล็กน้อย</a:t>
            </a:r>
            <a:r>
              <a:rPr lang="en-US" altLang="en-US" sz="3600"/>
              <a:t> </a:t>
            </a:r>
            <a:r>
              <a:rPr lang="th-TH" altLang="en-US" sz="3600"/>
              <a:t>คือพวกเจ้ายอมให้ผู้หญิงชื่อเยเซเบล</a:t>
            </a:r>
            <a:r>
              <a:rPr lang="en-US" altLang="en-US" sz="3600"/>
              <a:t> </a:t>
            </a:r>
            <a:r>
              <a:rPr lang="th-TH" altLang="en-US" sz="3600"/>
              <a:t>ที่ยกตัวขึ้นเป็นผู้พยากรณ์หญิง</a:t>
            </a:r>
            <a:r>
              <a:rPr lang="en-US" altLang="en-US" sz="3600"/>
              <a:t> </a:t>
            </a:r>
            <a:r>
              <a:rPr lang="th-TH" altLang="en-US" sz="3600"/>
              <a:t>หญิงนั้นสอนและล่อลวงพวกผู้รับใช้ของเรา</a:t>
            </a:r>
            <a:r>
              <a:rPr lang="en-US" altLang="en-US" sz="3600"/>
              <a:t> </a:t>
            </a:r>
            <a:r>
              <a:rPr lang="th-TH" altLang="en-US" sz="3600"/>
              <a:t>ให้ล่วงประเวณีและให้กินของที่บูชาแก่รูปเคารพแล้ว</a:t>
            </a:r>
            <a:endParaRPr lang="th-TH" altLang="en-US" sz="36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7789</Words>
  <Application>WPS Presentation</Application>
  <PresentationFormat>Widescreen</PresentationFormat>
  <Paragraphs>77</Paragraphs>
  <Slides>15</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宋体</vt:lpstr>
      <vt:lpstr>Wingdings</vt:lpstr>
      <vt:lpstr>Cordia New</vt:lpstr>
      <vt:lpstr>Calibri</vt:lpstr>
      <vt:lpstr>Angsana New</vt:lpstr>
      <vt:lpstr>微软雅黑</vt:lpstr>
      <vt:lpstr>Arial Unicode MS</vt:lpstr>
      <vt:lpstr>Calibri Light</vt:lpstr>
      <vt:lpstr>Office Theme</vt:lpstr>
      <vt:lpstr>การวิเคราะห์พระธรรมวิวรณ์ สอนโดย อ.Tim จากคำบันทึกของ อ. Max Klein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sawokproductions</cp:lastModifiedBy>
  <cp:revision>126</cp:revision>
  <dcterms:created xsi:type="dcterms:W3CDTF">2024-07-01T03:51:00Z</dcterms:created>
  <dcterms:modified xsi:type="dcterms:W3CDTF">2025-08-16T11:30:32Z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7B927243E8814549BD1C541186DB5939_13</vt:lpwstr>
  </property>
  <property fmtid="{D5CDD505-2E9C-101B-9397-08002B2CF9AE}" pid="3" name="KSOProductBuildVer">
    <vt:lpwstr>1033-12.2.0.21931</vt:lpwstr>
  </property>
</Properties>
</file>