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83" r:id="rId4"/>
    <p:sldId id="925" r:id="rId5"/>
    <p:sldId id="888" r:id="rId6"/>
    <p:sldId id="912" r:id="rId7"/>
    <p:sldId id="913" r:id="rId8"/>
    <p:sldId id="932" r:id="rId9"/>
    <p:sldId id="914" r:id="rId10"/>
    <p:sldId id="915" r:id="rId11"/>
    <p:sldId id="933" r:id="rId12"/>
    <p:sldId id="927" r:id="rId13"/>
    <p:sldId id="929" r:id="rId14"/>
    <p:sldId id="922" r:id="rId15"/>
    <p:sldId id="930" r:id="rId16"/>
    <p:sldId id="9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048 2025 06 09</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rcRect l="15040" t="16376" r="-61" b="11928"/>
          <a:stretch>
            <a:fillRect/>
          </a:stretch>
        </p:blipFill>
        <p:spPr>
          <a:xfrm>
            <a:off x="226695" y="582930"/>
            <a:ext cx="11739245" cy="5752465"/>
          </a:xfrm>
          <a:prstGeom prst="rect">
            <a:avLst/>
          </a:prstGeom>
        </p:spPr>
      </p:pic>
      <p:sp>
        <p:nvSpPr>
          <p:cNvPr id="4" name="Text Placeholder 3"/>
          <p:cNvSpPr>
            <a:spLocks noGrp="1"/>
          </p:cNvSpPr>
          <p:nvPr>
            <p:ph type="body" sz="half" idx="2"/>
          </p:nvPr>
        </p:nvSpPr>
        <p:spPr/>
        <p:txBody>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384175"/>
            <a:ext cx="10423525" cy="5924550"/>
          </a:xfrm>
        </p:spPr>
        <p:txBody>
          <a:bodyPr>
            <a:noAutofit/>
          </a:bodyPr>
          <a:p>
            <a:pPr marL="0" indent="0">
              <a:buNone/>
            </a:pPr>
            <a:r>
              <a:rPr lang="en-US" altLang="en-US" sz="1800">
                <a:sym typeface="+mn-ea"/>
              </a:rPr>
              <a:t>Romans 14:10-13, </a:t>
            </a:r>
            <a:endParaRPr lang="en-US" altLang="en-US" sz="1800">
              <a:sym typeface="+mn-ea"/>
            </a:endParaRPr>
          </a:p>
          <a:p>
            <a:pPr marL="0" indent="0">
              <a:buNone/>
            </a:pPr>
            <a:r>
              <a:rPr lang="en-US" altLang="en-US" sz="1800">
                <a:sym typeface="+mn-ea"/>
              </a:rPr>
              <a:t>“You there [the weak believer who lives in the cosmic system], why do you judge your brother? [Principle of the weak controlling the strong] or you also [the strong believer] why do you regard your brother with contempt [lack of toleration and impersonal love]? for all will stand before the Evaluation Seat of God. </a:t>
            </a:r>
            <a:endParaRPr lang="en-US" altLang="en-US" sz="1800">
              <a:sym typeface="+mn-ea"/>
            </a:endParaRPr>
          </a:p>
          <a:p>
            <a:pPr marL="0" indent="0">
              <a:buNone/>
            </a:pPr>
            <a:r>
              <a:rPr lang="en-US" altLang="en-US" sz="1800">
                <a:sym typeface="+mn-ea"/>
              </a:rPr>
              <a:t>(11)  For it stands written [Isaiah 45:23], For surely as I live, says the Lord, every knee will bow to me [the big genuflect after the Rapture of the Church], and every tongue will give praise to God. </a:t>
            </a:r>
            <a:endParaRPr lang="en-US" altLang="en-US" sz="1800">
              <a:latin typeface="Cordia New" panose="020B0304020202020204" charset="0"/>
              <a:cs typeface="Cordia New" panose="020B0304020202020204" charset="0"/>
            </a:endParaRPr>
          </a:p>
          <a:p>
            <a:endParaRPr lang="th-TH" altLang="en-US" sz="29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โรม</a:t>
            </a:r>
            <a:r>
              <a:rPr lang="en-US" altLang="en-US" sz="3400">
                <a:latin typeface="Cordia New" panose="020B0304020202020204" charset="0"/>
                <a:cs typeface="Cordia New" panose="020B0304020202020204" charset="0"/>
              </a:rPr>
              <a:t> 14:10</a:t>
            </a:r>
            <a:r>
              <a:rPr lang="th-TH" altLang="en-US" sz="3400">
                <a:latin typeface="Cordia New" panose="020B0304020202020204" charset="0"/>
                <a:cs typeface="Cordia New" panose="020B0304020202020204" charset="0"/>
              </a:rPr>
              <a:t>-13</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แต่ตัวท่านเล่า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เหตุไฉนท่านจึงกล่าวโทษพี่น้องของท่าน</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หรือเหตุไฉนท่านจึงดูหมิ่นพี่น้องของท่าน</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เพราะว่าเราทุกคนต้องยืนอยู่หน้าบัลลังก์พิพากษาของพระคริสต์</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11  </a:t>
            </a:r>
            <a:r>
              <a:rPr lang="th-TH" altLang="en-US" sz="3400">
                <a:latin typeface="Cordia New" panose="020B0304020202020204" charset="0"/>
                <a:cs typeface="Cordia New" panose="020B0304020202020204" charset="0"/>
              </a:rPr>
              <a:t>เพราะมีคำเขียนไว้ว่า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องค์พระผู้เป็นเจ้าได้ตรัสว่า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เรามีชีวิตอยู่ฉันใด</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หัวเข่าทุกหัวเข่าจะต้องคุกกราบลงต่อเรา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และลิ้นทุกลิ้นจะต้องร้องสรรเสริญพระเจ้า</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987425"/>
            <a:ext cx="10423525" cy="4873625"/>
          </a:xfrm>
        </p:spPr>
        <p:txBody>
          <a:bodyPr>
            <a:noAutofit/>
          </a:bodyPr>
          <a:p>
            <a:pPr marL="0" indent="0">
              <a:buNone/>
            </a:pPr>
            <a:r>
              <a:rPr lang="en-US" altLang="en-US" sz="2400">
                <a:sym typeface="+mn-ea"/>
              </a:rPr>
              <a:t>(12) So, then each one of us [Church Age believers] shall give an account to God concerning himself [at the Judgment (Evaluation) Seat of Christ]. (13) Therefore, let us no longer judge one another: but rather make up your mind, [determine this] not to place an obstacle or distraction in front of his brother.” </a:t>
            </a:r>
            <a:endParaRPr lang="en-US" altLang="en-US" sz="2400"/>
          </a:p>
          <a:p>
            <a:endParaRPr lang="th-TH" altLang="en-US" sz="3600">
              <a:latin typeface="Cordia New" panose="020B0304020202020204" charset="0"/>
              <a:cs typeface="Cordia New" panose="020B0304020202020204" charset="0"/>
            </a:endParaRPr>
          </a:p>
          <a:p>
            <a:pPr marL="0" indent="0">
              <a:buNone/>
            </a:pPr>
            <a:r>
              <a:rPr lang="th-TH" altLang="en-US" sz="3600">
                <a:latin typeface="Cordia New" panose="020B0304020202020204" charset="0"/>
                <a:cs typeface="Cordia New" panose="020B0304020202020204" charset="0"/>
              </a:rPr>
              <a:t>โรม</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12  </a:t>
            </a:r>
            <a:r>
              <a:rPr lang="th-TH" altLang="en-US" sz="4500">
                <a:latin typeface="Cordia New" panose="020B0304020202020204" charset="0"/>
                <a:cs typeface="Cordia New" panose="020B0304020202020204" charset="0"/>
              </a:rPr>
              <a:t>ฉะนั้นเราทุกคนจะต้องทูลเรื่องราวของตัวเองต่อพระเจ้า</a:t>
            </a:r>
            <a:r>
              <a:rPr lang="en-US" altLang="en-US" sz="3600">
                <a:latin typeface="Cordia New" panose="020B0304020202020204" charset="0"/>
                <a:cs typeface="Cordia New" panose="020B0304020202020204" charset="0"/>
              </a:rPr>
              <a:t> 13  </a:t>
            </a:r>
            <a:r>
              <a:rPr lang="th-TH" altLang="en-US" sz="4500">
                <a:latin typeface="Cordia New" panose="020B0304020202020204" charset="0"/>
                <a:cs typeface="Cordia New" panose="020B0304020202020204" charset="0"/>
              </a:rPr>
              <a:t>ดังนั้นเราอย่ากล่าวโทษกันและกันอีกเลย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แต่จงตัดสินใจเสียดีกว่า</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คืออย่าให้ผู้หนึ่งผู้ใดวางสิ่งซึ่งให้สะดุด</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หรือสิ่งซึ่งเป็นเหตุให้ล้มลงไว้ต่อหน้าพี่น้อง</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2800">
              <a:latin typeface="Cordia New" panose="020B0304020202020204" charset="0"/>
              <a:cs typeface="Cordia New" panose="020B03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638175"/>
            <a:ext cx="10909935" cy="5864225"/>
          </a:xfrm>
        </p:spPr>
        <p:txBody>
          <a:bodyPr>
            <a:normAutofit/>
          </a:bodyPr>
          <a:p>
            <a:pPr marL="0" indent="0">
              <a:buNone/>
            </a:pPr>
            <a:r>
              <a:rPr lang="en-US" altLang="en-US" sz="2400">
                <a:latin typeface="Calibri" panose="020F0502020204030204" charset="0"/>
                <a:cs typeface="Calibri" panose="020F0502020204030204" charset="0"/>
              </a:rPr>
              <a:t> 7. An athletic analogy to the judgment seat of Christ.  “Now if anyone really competes in the athletic games, he does not receive a winner’s wreath unless he trains according to the rules.”</a:t>
            </a:r>
            <a:endParaRPr lang="en-US" altLang="en-US" sz="2400">
              <a:latin typeface="Calibri" panose="020F0502020204030204" charset="0"/>
              <a:cs typeface="Calibri" panose="020F0502020204030204" charset="0"/>
            </a:endParaRPr>
          </a:p>
          <a:p>
            <a:pPr marL="0" indent="0">
              <a:buNone/>
            </a:pPr>
            <a:r>
              <a:rPr lang="th-TH" altLang="en-US" sz="3600">
                <a:latin typeface="Cordia New" panose="020B0304020202020204" charset="0"/>
                <a:cs typeface="Cordia New" panose="020B0304020202020204" charset="0"/>
              </a:rPr>
              <a:t>และถ้าผู้ใดจะเข้าแข่งขันกัน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เขาก็คงมิได้สวมมงกุฎ</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เว้นเสียแต่เขาได้ปฏิบัติตามกฎ</a:t>
            </a:r>
            <a:endParaRPr lang="th-TH" altLang="en-US" sz="3600">
              <a:latin typeface="Cordia New" panose="020B0304020202020204" charset="0"/>
              <a:cs typeface="Cordia New" panose="020B0304020202020204" charset="0"/>
            </a:endParaRPr>
          </a:p>
          <a:p>
            <a:pPr marL="0" indent="0">
              <a:buNone/>
            </a:pP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sym typeface="+mn-ea"/>
              </a:rPr>
              <a:t>2 </a:t>
            </a:r>
            <a:r>
              <a:rPr lang="th-TH" altLang="en-US" sz="3600">
                <a:latin typeface="Cordia New" panose="020B0304020202020204" charset="0"/>
                <a:cs typeface="Cordia New" panose="020B0304020202020204" charset="0"/>
                <a:sym typeface="+mn-ea"/>
              </a:rPr>
              <a:t>ทิโมธิ</a:t>
            </a:r>
            <a:r>
              <a:rPr lang="en-US" altLang="en-US" sz="3600">
                <a:latin typeface="Cordia New" panose="020B0304020202020204" charset="0"/>
                <a:cs typeface="Cordia New" panose="020B0304020202020204" charset="0"/>
                <a:sym typeface="+mn-ea"/>
              </a:rPr>
              <a:t> 2:5</a:t>
            </a:r>
            <a:r>
              <a:rPr lang="th-TH" altLang="en-US" sz="3600">
                <a:latin typeface="Cordia New" panose="020B0304020202020204" charset="0"/>
                <a:cs typeface="Cordia New" panose="020B0304020202020204" charset="0"/>
                <a:sym typeface="+mn-ea"/>
              </a:rPr>
              <a:t>)</a:t>
            </a:r>
            <a:endParaRPr lang="th-TH" altLang="en-US" sz="3600">
              <a:latin typeface="Cordia New" panose="020B0304020202020204" charset="0"/>
              <a:cs typeface="Cordia New" panose="020B0304020202020204" charset="0"/>
            </a:endParaRPr>
          </a:p>
          <a:p>
            <a:pPr marL="0" indent="0">
              <a:buNone/>
            </a:pPr>
            <a:r>
              <a:rPr lang="en-US" altLang="en-US" sz="2400">
                <a:latin typeface="Calibri" panose="020F0502020204030204" charset="0"/>
                <a:cs typeface="Calibri" panose="020F0502020204030204" charset="0"/>
              </a:rPr>
              <a:t> The Christian is not going to receive the winner’s wreath at the Evaluation Seat of Christ unless he plays according to the rules set-up by the Father for the spiritual life. </a:t>
            </a:r>
            <a:endParaRPr lang="en-US" altLang="en-US" sz="2400">
              <a:latin typeface="Calibri" panose="020F0502020204030204" charset="0"/>
              <a:cs typeface="Calibri" panose="020F0502020204030204" charset="0"/>
            </a:endParaRPr>
          </a:p>
          <a:p>
            <a:pPr marL="0" indent="0">
              <a:buNone/>
            </a:pPr>
            <a:r>
              <a:rPr lang="en-US" altLang="en-US" sz="2400">
                <a:latin typeface="Calibri" panose="020F0502020204030204" charset="0"/>
                <a:cs typeface="Calibri" panose="020F0502020204030204" charset="0"/>
              </a:rPr>
              <a:t>Not only did the Roman athlete live inside the gymnasium for ten months but also followed a set of very strict rules which constantly tested his motivation, his decisions, and his momentum. </a:t>
            </a:r>
            <a:endParaRPr lang="en-US" altLang="en-US" sz="2400">
              <a:latin typeface="Calibri" panose="020F0502020204030204" charset="0"/>
              <a:cs typeface="Calibri" panose="020F0502020204030204" charset="0"/>
            </a:endParaRPr>
          </a:p>
          <a:p>
            <a:pPr marL="0" indent="0">
              <a:buNone/>
            </a:pPr>
            <a:r>
              <a:rPr lang="en-US" altLang="en-US" sz="2400">
                <a:latin typeface="Calibri" panose="020F0502020204030204" charset="0"/>
                <a:cs typeface="Calibri" panose="020F0502020204030204" charset="0"/>
              </a:rPr>
              <a:t> Once the athletes went back to their hometowns, they received rewards which are analogous to the rewards received by the Christian at the Judgment Seat of Christ.</a:t>
            </a:r>
            <a:endParaRPr lang="en-US" altLang="en-US" sz="2400">
              <a:latin typeface="Calibri" panose="020F0502020204030204" charset="0"/>
              <a:cs typeface="Calibri" panose="020F050202020403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4825" y="1123950"/>
            <a:ext cx="10850880" cy="4873625"/>
          </a:xfrm>
        </p:spPr>
        <p:txBody>
          <a:bodyPr>
            <a:noAutofit/>
          </a:bodyPr>
          <a:p>
            <a:pPr marL="0" indent="0">
              <a:buNone/>
            </a:pPr>
            <a:r>
              <a:rPr lang="en-US" altLang="en-US" sz="2400">
                <a:sym typeface="+mn-ea"/>
              </a:rPr>
              <a:t> </a:t>
            </a:r>
            <a:r>
              <a:rPr lang="en-US" altLang="en-US" sz="2400">
                <a:latin typeface="Cordia New" panose="020B0304020202020204" charset="0"/>
                <a:cs typeface="Cordia New" panose="020B0304020202020204" charset="0"/>
                <a:sym typeface="+mn-ea"/>
              </a:rPr>
              <a:t>1Co 9:24 </a:t>
            </a:r>
            <a:r>
              <a:rPr lang="en-US" altLang="en-US" sz="2400">
                <a:sym typeface="+mn-ea"/>
              </a:rPr>
              <a:t>“Do you not know that those who run in a race all run [analogous to the games in the Roman empire], but one receives the prize [in each event]? Run in such a way that you may win.</a:t>
            </a:r>
            <a:endParaRPr lang="en-US" altLang="en-US" sz="2400">
              <a:sym typeface="+mn-ea"/>
            </a:endParaRPr>
          </a:p>
          <a:p>
            <a:pPr marL="0" indent="0">
              <a:buNone/>
            </a:pPr>
            <a:r>
              <a:rPr lang="en-US" altLang="en-US" sz="2400">
                <a:sym typeface="+mn-ea"/>
              </a:rPr>
              <a:t> (25) And everyone who competes in the games exercises self-discipline in all things. They [the athletes] do it to receive a perishable wreath [or crown]; but we [mature believers] an imperishable crown.</a:t>
            </a:r>
            <a:endParaRPr lang="en-US" altLang="en-US" sz="2400">
              <a:sym typeface="+mn-ea"/>
            </a:endParaRPr>
          </a:p>
          <a:p>
            <a:pPr marL="0" indent="0">
              <a:buNone/>
            </a:pPr>
            <a:endParaRPr lang="en-US" altLang="en-US" sz="2400">
              <a:sym typeface="+mn-ea"/>
            </a:endParaRPr>
          </a:p>
          <a:p>
            <a:pPr marL="0" indent="0">
              <a:buNone/>
            </a:pPr>
            <a:r>
              <a:rPr lang="en-US" altLang="en-US"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sym typeface="+mn-ea"/>
              </a:rPr>
              <a:t>1 </a:t>
            </a:r>
            <a:r>
              <a:rPr lang="th-TH" altLang="en-US" sz="3600">
                <a:latin typeface="Cordia New" panose="020B0304020202020204" charset="0"/>
                <a:cs typeface="Cordia New" panose="020B0304020202020204" charset="0"/>
                <a:sym typeface="+mn-ea"/>
              </a:rPr>
              <a:t>คร.</a:t>
            </a:r>
            <a:r>
              <a:rPr lang="en-US" altLang="en-US" sz="3600">
                <a:latin typeface="Cordia New" panose="020B0304020202020204" charset="0"/>
                <a:cs typeface="Cordia New" panose="020B0304020202020204" charset="0"/>
                <a:sym typeface="+mn-ea"/>
              </a:rPr>
              <a:t> 9:24  </a:t>
            </a:r>
            <a:r>
              <a:rPr lang="th-TH" altLang="en-US" sz="3600">
                <a:latin typeface="Cordia New" panose="020B0304020202020204" charset="0"/>
                <a:cs typeface="Cordia New" panose="020B0304020202020204" charset="0"/>
              </a:rPr>
              <a:t>ท่านไม่รู้หรือว่าคนเหล่านั้นที่วิ่งแข่งกัน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ก็วิ่งด้วยกันทุกคน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แต่คนที่ได้รับรางวัลมีคนเดียว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เหตุฉะนั้นจงวิ่งเพื่อชิงรางวัลให้ได้</a:t>
            </a:r>
            <a:r>
              <a:rPr lang="" altLang="en-US" sz="3600">
                <a:latin typeface="Cordia New" panose="020B0304020202020204" charset="0"/>
                <a:cs typeface="Cordia New" panose="020B0304020202020204" charset="0"/>
              </a:rPr>
              <a:t> </a:t>
            </a:r>
            <a:endParaRPr lang=""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9:25</a:t>
            </a:r>
            <a:r>
              <a:rPr lang="" altLang="en-US"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ฝ่ายนักกีฬาทุกคนก็เคร่งครัดในระเบียบทุกอย่าง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แล้วเขากระทำอย่างนั้นเพื่อจะได้มงกุฎใบไม้ซึ่งร่วงโรยได้</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แต่เรากระทำเพื่อจะได้มงกุฎที่ไม่มีวันร่วงโรยเลย</a:t>
            </a:r>
            <a:r>
              <a:rPr lang="" altLang="en-US" sz="3600">
                <a:latin typeface="Cordia New" panose="020B0304020202020204" charset="0"/>
                <a:cs typeface="Cordia New" panose="020B0304020202020204" charset="0"/>
              </a:rPr>
              <a:t> </a:t>
            </a:r>
            <a:endParaRPr lang="" altLang="en-US" sz="3600">
              <a:latin typeface="Cordia New" panose="020B0304020202020204" charset="0"/>
              <a:cs typeface="Cordia New" panose="020B0304020202020204" charset="0"/>
            </a:endParaRPr>
          </a:p>
          <a:p>
            <a:endParaRPr lang="" altLang="en-US" sz="3600">
              <a:latin typeface="Cordia New" panose="020B0304020202020204" charset="0"/>
              <a:cs typeface="Cordia New" panose="020B03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4825" y="1123950"/>
            <a:ext cx="10850880" cy="4873625"/>
          </a:xfrm>
        </p:spPr>
        <p:txBody>
          <a:bodyPr>
            <a:noAutofit/>
          </a:bodyPr>
          <a:p>
            <a:pPr marL="0" indent="0">
              <a:buNone/>
            </a:pPr>
            <a:r>
              <a:rPr lang="en-US" altLang="en-US" sz="2400">
                <a:sym typeface="+mn-ea"/>
              </a:rPr>
              <a:t> </a:t>
            </a:r>
            <a:r>
              <a:rPr lang="en-US" altLang="en-US" sz="2400">
                <a:latin typeface="Cordia New" panose="020B0304020202020204" charset="0"/>
                <a:cs typeface="Cordia New" panose="020B0304020202020204" charset="0"/>
                <a:sym typeface="+mn-ea"/>
              </a:rPr>
              <a:t>1Co </a:t>
            </a:r>
            <a:r>
              <a:rPr lang="en-US" altLang="en-US" sz="2400">
                <a:sym typeface="+mn-ea"/>
              </a:rPr>
              <a:t>26) Therefore [Paul’s application] I do not run like a person without an objective; I do not fight like a person beating the air [cosmic believers are shadow boxers] (27) Instead, I discipline my body, and keep it in training [residence and function in God’s power system] lest having preached [communicated doctrine] to others, I myself should be disqualified” [disqualification from both temporal blessing and eternal reward at the judgment seat of Christ].</a:t>
            </a:r>
            <a:endParaRPr lang="en-US" altLang="en-US" sz="2400"/>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9:26  </a:t>
            </a:r>
            <a:r>
              <a:rPr lang="th-TH" altLang="en-US" sz="3600">
                <a:latin typeface="Cordia New" panose="020B0304020202020204" charset="0"/>
                <a:cs typeface="Cordia New" panose="020B0304020202020204" charset="0"/>
              </a:rPr>
              <a:t>ดังนั้นส่วนข้าพเจ้าวิ่งแข่งอย่างนี้โดยมีเป้าหมาย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ข้าพเจ้าได้ต่อสู้อย่างนี้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ไม่ใช่อย่างนักมวยที่ชกลม</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9:27  </a:t>
            </a:r>
            <a:r>
              <a:rPr lang="th-TH" altLang="en-US" sz="3600">
                <a:latin typeface="Cordia New" panose="020B0304020202020204" charset="0"/>
                <a:cs typeface="Cordia New" panose="020B0304020202020204" charset="0"/>
              </a:rPr>
              <a:t>แต่ข้าพเจ้าระงับความปรารถนาฝ่ายเนื้อหนังให้อยู่ใต้บังคับ</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เพราะเกรงว่าโดยทางหนึ่งทางใดเมื่อข้าพเจ้าได้ประกาศแก่คนอื่นแล้ว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ตัวข้าพเจ้าเองจะเป็นคนที่ใช้การไม่ได้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777240" y="540385"/>
            <a:ext cx="10637520" cy="5903595"/>
          </a:xfrm>
        </p:spPr>
        <p:txBody>
          <a:bodyPr>
            <a:normAutofit/>
          </a:bodyPr>
          <a:p>
            <a:pPr marL="0" indent="0">
              <a:buNone/>
            </a:pPr>
            <a:r>
              <a:rPr lang="th-TH" altLang="en-US" sz="4445">
                <a:latin typeface="Cordia New" panose="020B0304020202020204" charset="0"/>
                <a:cs typeface="Cordia New" panose="020B0304020202020204" charset="0"/>
              </a:rPr>
              <a:t>วิวรณ์ </a:t>
            </a:r>
            <a:r>
              <a:rPr lang="en-US" altLang="en-US" sz="4445">
                <a:latin typeface="Cordia New" panose="020B0304020202020204" charset="0"/>
                <a:cs typeface="Cordia New" panose="020B0304020202020204" charset="0"/>
              </a:rPr>
              <a:t>2:11</a:t>
            </a:r>
            <a:endParaRPr lang="en-US" altLang="en-US" sz="4445">
              <a:latin typeface="Cordia New" panose="020B0304020202020204" charset="0"/>
              <a:cs typeface="Cordia New" panose="020B0304020202020204" charset="0"/>
            </a:endParaRPr>
          </a:p>
          <a:p>
            <a:pPr marL="0" indent="0">
              <a:buNone/>
            </a:pPr>
            <a:r>
              <a:rPr lang="en-US" altLang="en-US" sz="3335">
                <a:latin typeface="Cordia New" panose="020B0304020202020204" charset="0"/>
                <a:cs typeface="Cordia New" panose="020B0304020202020204" charset="0"/>
              </a:rPr>
              <a:t> </a:t>
            </a:r>
            <a:r>
              <a:rPr lang="en-US" altLang="en-US" sz="3335">
                <a:latin typeface="Cordia New" panose="020B0304020202020204" charset="0"/>
                <a:cs typeface="Cordia New" panose="020B0304020202020204" charset="0"/>
              </a:rPr>
              <a:t>‘He who has an ear, let him hear what the Spirit says to the churches. He who overcomes [through suffering] will not be hurt by the second death [Revelation 20:14; namely the Lake of Fire: knowing this should motivate the believers under great suffering to remain faithful to the Lord].’ </a:t>
            </a:r>
            <a:endParaRPr lang="en-US" altLang="en-US" sz="3335">
              <a:latin typeface="Cordia New" panose="020B0304020202020204" charset="0"/>
              <a:cs typeface="Cordia New" panose="020B0304020202020204" charset="0"/>
            </a:endParaRPr>
          </a:p>
          <a:p>
            <a:pPr marL="0" indent="0">
              <a:buNone/>
            </a:pP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ἔ</a:t>
            </a:r>
            <a:r>
              <a:rPr lang="en-US" altLang="en-US" sz="2000">
                <a:latin typeface="Cordia New" panose="020B0304020202020204" charset="0"/>
                <a:cs typeface="Cordia New" panose="020B0304020202020204" charset="0"/>
              </a:rPr>
              <a:t>χων ο</a:t>
            </a:r>
            <a:r>
              <a:rPr lang="en-US" altLang="en-US" sz="2000">
                <a:latin typeface="Cordia New" panose="020B0304020202020204" charset="0"/>
                <a:cs typeface="Cordia New" panose="020B0304020202020204" charset="0"/>
              </a:rPr>
              <a:t>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κουσ</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τω τ</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 τ</a:t>
            </a:r>
            <a:r>
              <a:rPr lang="en-US" altLang="en-US" sz="2000">
                <a:latin typeface="Cordia New" panose="020B0304020202020204" charset="0"/>
                <a:cs typeface="Cordia New" panose="020B0304020202020204" charset="0"/>
              </a:rPr>
              <a:t>ὸ</a:t>
            </a:r>
            <a:r>
              <a:rPr lang="en-US" altLang="en-US" sz="2000">
                <a:latin typeface="Cordia New" panose="020B0304020202020204" charset="0"/>
                <a:cs typeface="Cordia New" panose="020B0304020202020204" charset="0"/>
              </a:rPr>
              <a:t> πνε</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µα λ</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γει τα</a:t>
            </a:r>
            <a:r>
              <a:rPr lang="en-US" altLang="en-US" sz="2000">
                <a:latin typeface="Cordia New" panose="020B0304020202020204" charset="0"/>
                <a:cs typeface="Cordia New" panose="020B0304020202020204" charset="0"/>
              </a:rPr>
              <a:t>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κκλησ</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αις. </a:t>
            </a: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νικ</a:t>
            </a:r>
            <a:r>
              <a:rPr lang="en-US" altLang="en-US" sz="2000">
                <a:latin typeface="Cordia New" panose="020B0304020202020204" charset="0"/>
                <a:cs typeface="Cordia New" panose="020B0304020202020204" charset="0"/>
              </a:rPr>
              <a:t>ῶ</a:t>
            </a:r>
            <a:r>
              <a:rPr lang="en-US" altLang="en-US" sz="2000">
                <a:latin typeface="Cordia New" panose="020B0304020202020204" charset="0"/>
                <a:cs typeface="Cordia New" panose="020B0304020202020204" charset="0"/>
              </a:rPr>
              <a:t>ν ο</a:t>
            </a:r>
            <a:r>
              <a:rPr lang="en-US" altLang="en-US" sz="2000">
                <a:latin typeface="Cordia New" panose="020B0304020202020204" charset="0"/>
                <a:cs typeface="Cordia New" panose="020B0304020202020204" charset="0"/>
              </a:rPr>
              <a:t>ὐ</a:t>
            </a:r>
            <a:r>
              <a:rPr lang="en-US" altLang="en-US" sz="2000">
                <a:latin typeface="Cordia New" panose="020B0304020202020204" charset="0"/>
                <a:cs typeface="Cordia New" panose="020B0304020202020204" charset="0"/>
              </a:rPr>
              <a:t> µ</a:t>
            </a:r>
            <a:r>
              <a:rPr lang="en-US" altLang="en-US" sz="2000">
                <a:latin typeface="Cordia New" panose="020B0304020202020204" charset="0"/>
                <a:cs typeface="Cordia New" panose="020B0304020202020204" charset="0"/>
              </a:rPr>
              <a:t>ὴ</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δικηθ</a:t>
            </a:r>
            <a:r>
              <a:rPr lang="en-US" altLang="en-US" sz="2000">
                <a:latin typeface="Cordia New" panose="020B0304020202020204" charset="0"/>
                <a:cs typeface="Cordia New" panose="020B0304020202020204" charset="0"/>
              </a:rPr>
              <a:t>ῇ</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θαν</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του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δευτ</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ρου.</a:t>
            </a:r>
            <a:endParaRPr lang="en-US" altLang="en-US" sz="2000">
              <a:latin typeface="Cordia New" panose="020B0304020202020204" charset="0"/>
              <a:cs typeface="Cordia New" panose="020B0304020202020204" charset="0"/>
            </a:endParaRPr>
          </a:p>
          <a:p>
            <a:pPr marL="0" indent="0">
              <a:buNone/>
            </a:pPr>
            <a:r>
              <a:rPr lang="th-TH" altLang="en-US" sz="5000">
                <a:latin typeface="Cordia New" panose="020B0304020202020204" charset="0"/>
                <a:cs typeface="Cordia New" panose="020B0304020202020204" charset="0"/>
              </a:rPr>
              <a:t>ใครมีหูก็ให้ฟังข้อความซึ่งพระวิญญาณตรัสไว้แก่คริสตจักรทั้งหลาย</a:t>
            </a:r>
            <a:r>
              <a:rPr lang="en-US" altLang="en-US" sz="5000">
                <a:latin typeface="Cordia New" panose="020B0304020202020204" charset="0"/>
                <a:cs typeface="Cordia New" panose="020B0304020202020204" charset="0"/>
              </a:rPr>
              <a:t> </a:t>
            </a:r>
            <a:r>
              <a:rPr lang="th-TH" altLang="en-US" sz="5000">
                <a:latin typeface="Cordia New" panose="020B0304020202020204" charset="0"/>
                <a:cs typeface="Cordia New" panose="020B0304020202020204" charset="0"/>
              </a:rPr>
              <a:t>ผู้ที่มีชัยชนะจะไม่ได้รับอันตรายจากความตายครั้งที่สองเลย</a:t>
            </a:r>
            <a:endParaRPr lang="en-US" altLang="en-US" sz="5000">
              <a:latin typeface="Cordia New" panose="020B0304020202020204" charset="0"/>
              <a:cs typeface="Cordia New" panose="020B03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Content Placeholder 4" descr="1"/>
          <p:cNvPicPr>
            <a:picLocks noChangeAspect="1"/>
          </p:cNvPicPr>
          <p:nvPr>
            <p:ph idx="1"/>
          </p:nvPr>
        </p:nvPicPr>
        <p:blipFill>
          <a:blip r:embed="rId1"/>
          <a:stretch>
            <a:fillRect/>
          </a:stretch>
        </p:blipFill>
        <p:spPr>
          <a:xfrm>
            <a:off x="636905" y="313690"/>
            <a:ext cx="10918190" cy="6396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Whatever suffering the believer may experience in life, it cannot be compared to the suffering of the unbeliever in the Lake of Fire for all eternity. </a:t>
            </a:r>
            <a:endParaRPr lang="en-US" altLang="en-US" sz="2800"/>
          </a:p>
          <a:p>
            <a:endParaRPr lang="en-US" altLang="en-US" sz="2800"/>
          </a:p>
          <a:p>
            <a:r>
              <a:rPr lang="en-US" altLang="en-US" sz="2800"/>
              <a:t>Even if a person should suffer martyrdom, he must bring into remembrance that the Lord has delivered him from the eternal lake of fire. </a:t>
            </a:r>
            <a:endParaRPr lang="en-US" altLang="en-US" sz="2800"/>
          </a:p>
          <a:p>
            <a:endParaRPr lang="en-US" altLang="en-US" sz="2800"/>
          </a:p>
          <a:p>
            <a:r>
              <a:rPr lang="en-US" altLang="en-US" sz="2800"/>
              <a:t>This should motivate the believer to remain loyal to the Lord Jesus Christ and to endure whatever suffering God’s plan has for him. It amounts to a drop in the ocean compared with spending all eternity in the Lake of Fire. </a:t>
            </a: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754380"/>
            <a:ext cx="10909935" cy="5486400"/>
          </a:xfrm>
        </p:spPr>
        <p:txBody>
          <a:bodyPr>
            <a:normAutofit fontScale="80000"/>
          </a:bodyPr>
          <a:p>
            <a:pPr marL="0" indent="0">
              <a:buNone/>
            </a:pPr>
            <a:r>
              <a:rPr lang="en-US" altLang="en-US" sz="2800" b="1"/>
              <a:t>Removing Fear from Death:</a:t>
            </a:r>
            <a:endParaRPr lang="en-US" altLang="en-US" sz="2800" b="1"/>
          </a:p>
          <a:p>
            <a:endParaRPr lang="en-US" altLang="en-US" sz="2800"/>
          </a:p>
          <a:p>
            <a:pPr marL="0" indent="0">
              <a:buNone/>
            </a:pPr>
            <a:r>
              <a:rPr lang="en-US" altLang="en-US" sz="2800"/>
              <a:t>1. Bible doctrine resident in the soul removes fear of death as well as fear of life.</a:t>
            </a:r>
            <a:endParaRPr lang="en-US" altLang="en-US" sz="2800"/>
          </a:p>
          <a:p>
            <a:endParaRPr lang="en-US" altLang="en-US" sz="2800"/>
          </a:p>
          <a:p>
            <a:pPr marL="0" indent="0">
              <a:buNone/>
            </a:pPr>
            <a:r>
              <a:rPr lang="en-US" altLang="en-US" sz="2800"/>
              <a:t>2. The believer having executed the spiritual life is not afraid of torture and death. That means that martyrdom is never in vain. Martyrdom without renouncing Christ, is one of the greatest rewardable functions in eternity. At the very least, he will receive the Wreath of Life.</a:t>
            </a:r>
            <a:endParaRPr lang="en-US" altLang="en-US" sz="2800"/>
          </a:p>
          <a:p>
            <a:endParaRPr lang="en-US" altLang="en-US" sz="2800"/>
          </a:p>
          <a:p>
            <a:pPr marL="0" indent="0">
              <a:buNone/>
            </a:pPr>
            <a:r>
              <a:rPr lang="en-US" altLang="en-US" sz="2800"/>
              <a:t>3. Before Constantine the Roman empire was many times evangelized through dying testimony; after Constantine it was generally evangelized through living testimony. In history it takes both. </a:t>
            </a:r>
            <a:endParaRPr lang="en-US" altLang="en-US" sz="2800"/>
          </a:p>
          <a:p>
            <a:pPr marL="0" indent="0">
              <a:buNone/>
            </a:pPr>
            <a:r>
              <a:rPr lang="en-US" altLang="en-US" sz="2800"/>
              <a:t>Dying testimony requires, like living testimony, that Bible doctrine is more real than anything in life. Otherwise, when called upon to live or die for the Lord Jesus Christ, he can’t do it. . </a:t>
            </a:r>
            <a:endParaRPr lang="en-US"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fontScale="90000" lnSpcReduction="10000"/>
          </a:bodyPr>
          <a:p>
            <a:pPr marL="0" indent="0">
              <a:buNone/>
            </a:pPr>
            <a:r>
              <a:rPr lang="en-US" altLang="en-US" sz="2800"/>
              <a:t>4. The success standards of life must be replaced by the success standards of God’s plan. And the judgment seat of Christ will reveal that many people who have a comparatively humble station in life in the Lord’s eyes were the great heroes and heroines of history. </a:t>
            </a:r>
            <a:endParaRPr lang="en-US" altLang="en-US" sz="2800"/>
          </a:p>
          <a:p>
            <a:endParaRPr lang="en-US" altLang="en-US" sz="2800"/>
          </a:p>
          <a:p>
            <a:pPr marL="0" indent="0">
              <a:buNone/>
            </a:pPr>
            <a:r>
              <a:rPr lang="en-US" altLang="en-US" sz="2800"/>
              <a:t>5. Only through Bible doctrine can God and His plan be more real than people, ambitions, situations, and pleasures. </a:t>
            </a:r>
            <a:endParaRPr lang="en-US" altLang="en-US" sz="2800"/>
          </a:p>
          <a:p>
            <a:pPr marL="0" indent="0">
              <a:buNone/>
            </a:pPr>
            <a:r>
              <a:rPr lang="en-US" altLang="en-US" sz="2800"/>
              <a:t>Beware that you do not function in life according to human viewpoint, on the basis of rationalizing doctrine to fit your ambitions and functions in life. </a:t>
            </a:r>
            <a:endParaRPr lang="en-US" altLang="en-US" sz="2800"/>
          </a:p>
          <a:p>
            <a:pPr marL="0" indent="0">
              <a:buNone/>
            </a:pPr>
            <a:r>
              <a:rPr lang="en-US" altLang="en-US" sz="2800"/>
              <a:t>The divine viewpoint must override peer pressure, and arrogant ambition must be replaced by doctrinal perception. When that happens and you fulfil the principle of being faithful, even unto death, there will be a special, super reward for you in heaven.</a:t>
            </a:r>
            <a:endParaRPr lang="en-US"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Picture Placeholder 4" descr="Dispensations"/>
          <p:cNvPicPr>
            <a:picLocks noChangeAspect="1"/>
          </p:cNvPicPr>
          <p:nvPr>
            <p:ph type="pic" idx="1"/>
          </p:nvPr>
        </p:nvPicPr>
        <p:blipFill>
          <a:blip r:embed="rId1"/>
          <a:stretch>
            <a:fillRect/>
          </a:stretch>
        </p:blipFill>
        <p:spPr>
          <a:xfrm>
            <a:off x="266700" y="168910"/>
            <a:ext cx="11781790" cy="65201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11175"/>
            <a:ext cx="10909935" cy="5806440"/>
          </a:xfrm>
        </p:spPr>
        <p:txBody>
          <a:bodyPr>
            <a:normAutofit fontScale="80000"/>
          </a:bodyPr>
          <a:p>
            <a:pPr marL="0" indent="0" algn="ctr">
              <a:buNone/>
            </a:pPr>
            <a:r>
              <a:rPr lang="en-US" altLang="en-US" sz="2800" b="1"/>
              <a:t>The doctrine of the Judgment Seat of Christ:</a:t>
            </a:r>
            <a:endParaRPr lang="en-US" altLang="en-US" sz="2800" b="1"/>
          </a:p>
          <a:p>
            <a:r>
              <a:rPr lang="en-US" altLang="en-US" sz="2800"/>
              <a:t>1. The judgment seat of Christ or the evaluation of believers occurs at the termination of the Church Age. It follows the receiving of a resurrection body. (Whether a believer succeeds or fails he will have a resurrection body)</a:t>
            </a:r>
            <a:endParaRPr lang="en-US" altLang="en-US" sz="2800"/>
          </a:p>
          <a:p>
            <a:r>
              <a:rPr lang="en-US" altLang="en-US" sz="2800"/>
              <a:t>2. The purpose of the Judgment Seat of Christ, 2 Corinthians 5:10, “For we must all appear before the judgment seat of Christ; that each one of us [believers in the royal family of God] may receive what is due him for the things accomplished while in the physical body, whether good or worthless.” </a:t>
            </a:r>
            <a:endParaRPr lang="en-US" altLang="en-US" sz="2800"/>
          </a:p>
          <a:p>
            <a:pPr marL="0" indent="0">
              <a:buNone/>
            </a:pPr>
            <a:r>
              <a:rPr lang="th-TH" altLang="en-US" sz="4285"/>
              <a:t>“เพราะว่าจำเป็นที่เราทุกคนจะต้องปรากฏตัวที่หน้า</a:t>
            </a:r>
            <a:r>
              <a:rPr lang="th-TH" altLang="en-US" sz="4285" strike="sngStrike"/>
              <a:t>บัลลังก์พิพากษา</a:t>
            </a:r>
            <a:r>
              <a:rPr lang="th-TH" altLang="en-US" sz="4285"/>
              <a:t> </a:t>
            </a:r>
            <a:r>
              <a:rPr lang="en-US" altLang="th-TH" sz="4285"/>
              <a:t> </a:t>
            </a:r>
            <a:r>
              <a:rPr lang="en-US" altLang="en-US" sz="4285"/>
              <a:t>βῆμα /</a:t>
            </a:r>
            <a:r>
              <a:rPr lang="th-TH" altLang="en-US" sz="4285"/>
              <a:t> </a:t>
            </a:r>
            <a:r>
              <a:rPr lang="en-US" altLang="en-US" sz="4285"/>
              <a:t>bema</a:t>
            </a:r>
            <a:r>
              <a:rPr lang="th-TH" altLang="en-US" sz="4285"/>
              <a:t>     บัลลังก์แห่งการฟังผลการประเมิน]  ของพระคริสต์ เพื่อทุกคนจะได้รับสมกับการที่ได้ประพฤติในร่างกายนี้</a:t>
            </a:r>
            <a:r>
              <a:rPr lang="th-TH" altLang="en-US" sz="4285"/>
              <a:t> แล้วแต่จะดีหรือชั่ว</a:t>
            </a:r>
            <a:endParaRPr lang="th-TH" altLang="en-US" sz="4285"/>
          </a:p>
          <a:p>
            <a:r>
              <a:rPr lang="en-US" altLang="en-US" sz="2800"/>
              <a:t>If the believer lives his life inside the cosmic system what he accomplishes is worthless or evil or both. On the other hand, if the believer lives his Christian life under the omnipotence of God namely the two power options what he does is categorized as intrinsic good and is rewardable.</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50545"/>
            <a:ext cx="10909935" cy="5767705"/>
          </a:xfrm>
        </p:spPr>
        <p:txBody>
          <a:bodyPr>
            <a:normAutofit/>
          </a:bodyPr>
          <a:p>
            <a:pPr marL="0" indent="0">
              <a:buNone/>
            </a:pPr>
            <a:r>
              <a:rPr lang="en-US" altLang="en-US" sz="2000" b="1"/>
              <a:t>3. The loss of reward at the judgment seat of Christ is a major issue. </a:t>
            </a:r>
            <a:r>
              <a:rPr lang="en-US" altLang="en-US" sz="2000"/>
              <a:t>The gain or loss of reward and blessing above and beyond the resurrection body is determined by your personal volition in time (1 Corinthians 3:11-15)</a:t>
            </a:r>
            <a:endParaRPr lang="en-US" altLang="en-US" sz="2000"/>
          </a:p>
          <a:p>
            <a:pPr marL="0" indent="0">
              <a:buNone/>
            </a:pPr>
            <a:r>
              <a:rPr lang="en-US" altLang="en-US" sz="2000" b="1">
                <a:sym typeface="+mn-ea"/>
              </a:rPr>
              <a:t>4. Loss of reward at the Judgment Seat of Christ does not imply loss of salvation, </a:t>
            </a:r>
            <a:endParaRPr lang="en-US" altLang="en-US" sz="2000" b="1">
              <a:sym typeface="+mn-ea"/>
            </a:endParaRPr>
          </a:p>
          <a:p>
            <a:pPr marL="0" indent="0">
              <a:buNone/>
            </a:pPr>
            <a:r>
              <a:rPr lang="en-US" altLang="en-US" sz="2000">
                <a:sym typeface="+mn-ea"/>
              </a:rPr>
              <a:t>2 Timothy 2:11-13:</a:t>
            </a:r>
            <a:endParaRPr lang="en-US" altLang="en-US" sz="2000"/>
          </a:p>
          <a:p>
            <a:pPr marL="0" indent="0">
              <a:buNone/>
            </a:pPr>
            <a:r>
              <a:rPr lang="en-US" altLang="en-US" sz="2000">
                <a:sym typeface="+mn-ea"/>
              </a:rPr>
              <a:t>“Faithful is the Word. If we died with him and we have [retroactive and current positional sanctification], we will live with him. (12). If we endure [keep advancing spiritually through the pressures of life], we will rule with him [in the millennium].  If we deny him [reject the thinking of Christ as found in the Word], he will deny us [rewards in eternity]. (13) If we are unfaithful [no integrity], he remains faithful for he cannot deny himself [our being in union with him; he cannot deny His integrity].”</a:t>
            </a:r>
            <a:endParaRPr lang="en-US" altLang="en-US" sz="2000">
              <a:sym typeface="+mn-ea"/>
            </a:endParaRPr>
          </a:p>
          <a:p>
            <a:pPr marL="0" indent="0">
              <a:buNone/>
            </a:pPr>
            <a:r>
              <a:rPr lang="en-US" altLang="en-US" sz="3600">
                <a:latin typeface="Cordia New" panose="020B0304020202020204" charset="0"/>
                <a:cs typeface="Cordia New" panose="020B0304020202020204" charset="0"/>
              </a:rPr>
              <a:t>2 </a:t>
            </a:r>
            <a:r>
              <a:rPr lang="th-TH" altLang="en-US" sz="3600">
                <a:latin typeface="Cordia New" panose="020B0304020202020204" charset="0"/>
                <a:cs typeface="Cordia New" panose="020B0304020202020204" charset="0"/>
              </a:rPr>
              <a:t>ทิโมธิ</a:t>
            </a:r>
            <a:r>
              <a:rPr lang="en-US" altLang="en-US" sz="3600">
                <a:latin typeface="Cordia New" panose="020B0304020202020204" charset="0"/>
                <a:cs typeface="Cordia New" panose="020B0304020202020204" charset="0"/>
              </a:rPr>
              <a:t> 2:11-13  </a:t>
            </a:r>
            <a:r>
              <a:rPr lang="th-TH" altLang="en-US" sz="3600">
                <a:latin typeface="Cordia New" panose="020B0304020202020204" charset="0"/>
                <a:cs typeface="Cordia New" panose="020B0304020202020204" charset="0"/>
              </a:rPr>
              <a:t>คำนี้เป็นคำสัตย์จริง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คือถ้าเราตายกับพระองค์</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เราก็จะมีชีวิตอยู่กับพระองค์เช่นกัน</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2:12  </a:t>
            </a:r>
            <a:r>
              <a:rPr lang="th-TH" altLang="en-US" sz="3600">
                <a:latin typeface="Cordia New" panose="020B0304020202020204" charset="0"/>
                <a:cs typeface="Cordia New" panose="020B0304020202020204" charset="0"/>
              </a:rPr>
              <a:t>ถ้าเราทนความทุกข์ทรมาน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เราก็จะได้ครองร่วมกับพระองค์ด้วย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ถ้าเราปฏิเสธพระองค์</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พระองค์ก็จะปฏิเสธเราเช่นเดียวกัน</a:t>
            </a:r>
            <a:r>
              <a:rPr lang="en-US" altLang="en-US" sz="3600">
                <a:latin typeface="Cordia New" panose="020B0304020202020204" charset="0"/>
                <a:cs typeface="Cordia New" panose="020B0304020202020204" charset="0"/>
              </a:rPr>
              <a:t> 13  </a:t>
            </a:r>
            <a:r>
              <a:rPr lang="th-TH" altLang="en-US" sz="3600">
                <a:latin typeface="Cordia New" panose="020B0304020202020204" charset="0"/>
                <a:cs typeface="Cordia New" panose="020B0304020202020204" charset="0"/>
              </a:rPr>
              <a:t>ถ้าเราไม่เชื่อ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พระองค์ก็ยังทรงไว้ซึ่งความสัตย์ซื่อ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เพราะพระองค์จะปฏิเสธพระองค์เองไม่ได้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2800"/>
          </a:p>
          <a:p>
            <a:endParaRPr lang="en-US" altLang="en-US" sz="2800"/>
          </a:p>
          <a:p>
            <a:endParaRPr lang="en-US" altLang="en-US"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8519</Words>
  <Application>WPS Presentation</Application>
  <PresentationFormat>Widescreen</PresentationFormat>
  <Paragraphs>76</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Cordia New</vt:lpstr>
      <vt:lpstr>Times New Roman</vt:lpstr>
      <vt:lpstr>Angsana New</vt:lpstr>
      <vt:lpstr>微软雅黑</vt:lpstr>
      <vt:lpstr>Arial Unicode MS</vt:lpstr>
      <vt:lpstr>Calibri Light</vt:lpstr>
      <vt:lpstr>Calibri</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99</cp:revision>
  <dcterms:created xsi:type="dcterms:W3CDTF">2024-07-01T03:51:00Z</dcterms:created>
  <dcterms:modified xsi:type="dcterms:W3CDTF">2025-06-10T05:02:29Z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4D7F8555D5194EB0AD28178911FCE947_13</vt:lpwstr>
  </property>
  <property fmtid="{D5CDD505-2E9C-101B-9397-08002B2CF9AE}" pid="3" name="KSOProductBuildVer">
    <vt:lpwstr>1033-12.2.0.21179</vt:lpwstr>
  </property>
</Properties>
</file>