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863" r:id="rId4"/>
    <p:sldId id="864" r:id="rId5"/>
    <p:sldId id="865" r:id="rId6"/>
    <p:sldId id="827" r:id="rId7"/>
    <p:sldId id="862" r:id="rId8"/>
    <p:sldId id="703" r:id="rId9"/>
    <p:sldId id="829" r:id="rId10"/>
    <p:sldId id="856" r:id="rId11"/>
    <p:sldId id="855" r:id="rId12"/>
    <p:sldId id="826" r:id="rId13"/>
    <p:sldId id="80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33724477" name="sawokproductions"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velation Cover"/>
          <p:cNvPicPr>
            <a:picLocks noChangeAspect="1"/>
          </p:cNvPicPr>
          <p:nvPr/>
        </p:nvPicPr>
        <p:blipFill>
          <a:blip r:embed="rId1"/>
          <a:stretch>
            <a:fillRect/>
          </a:stretch>
        </p:blipFill>
        <p:spPr>
          <a:xfrm>
            <a:off x="2212340" y="1549400"/>
            <a:ext cx="8157210" cy="5308600"/>
          </a:xfrm>
          <a:prstGeom prst="rect">
            <a:avLst/>
          </a:prstGeom>
        </p:spPr>
      </p:pic>
      <p:sp>
        <p:nvSpPr>
          <p:cNvPr id="2" name="Title 1"/>
          <p:cNvSpPr>
            <a:spLocks noGrp="1"/>
          </p:cNvSpPr>
          <p:nvPr>
            <p:ph type="ctrTitle"/>
          </p:nvPr>
        </p:nvSpPr>
        <p:spPr>
          <a:xfrm>
            <a:off x="2536190" y="483235"/>
            <a:ext cx="7355205" cy="1133475"/>
          </a:xfrm>
        </p:spPr>
        <p:txBody>
          <a:bodyPr>
            <a:normAutofit/>
          </a:bodyPr>
          <a:lstStyle/>
          <a:p>
            <a:r>
              <a:rPr lang="th-TH" sz="4000" b="1" dirty="0"/>
              <a:t>การวิเคราะห์พระธรรมวิวรณ์</a:t>
            </a:r>
            <a:br>
              <a:rPr lang="th-TH" sz="3335" b="1" dirty="0"/>
            </a:br>
            <a:r>
              <a:rPr lang="th-TH" sz="2400" dirty="0">
                <a:latin typeface="Cordia New" panose="020B0304020202020204" charset="0"/>
                <a:cs typeface="Cordia New" panose="020B0304020202020204" charset="0"/>
              </a:rPr>
              <a:t>สอนโดย อ.</a:t>
            </a:r>
            <a:r>
              <a:rPr lang="en-US" altLang="th-TH" sz="2400" dirty="0">
                <a:latin typeface="Cordia New" panose="020B0304020202020204" charset="0"/>
                <a:cs typeface="Cordia New" panose="020B0304020202020204" charset="0"/>
              </a:rPr>
              <a:t>Tim</a:t>
            </a:r>
            <a:r>
              <a:rPr lang="th-TH" sz="2400" dirty="0">
                <a:latin typeface="Cordia New" panose="020B0304020202020204" charset="0"/>
                <a:cs typeface="Cordia New" panose="020B0304020202020204" charset="0"/>
              </a:rPr>
              <a:t> จากคำบันทึกของ อ. </a:t>
            </a:r>
            <a:r>
              <a:rPr lang="en-US" sz="2400" dirty="0">
                <a:latin typeface="Cordia New" panose="020B0304020202020204" charset="0"/>
                <a:cs typeface="Cordia New" panose="020B0304020202020204" charset="0"/>
              </a:rPr>
              <a:t>Max Klein</a:t>
            </a:r>
            <a:endParaRPr lang="en-US" sz="2400" dirty="0">
              <a:latin typeface="Cordia New" panose="020B0304020202020204" charset="0"/>
              <a:cs typeface="Cordia New" panose="020B0304020202020204" charset="0"/>
            </a:endParaRPr>
          </a:p>
        </p:txBody>
      </p:sp>
      <p:sp>
        <p:nvSpPr>
          <p:cNvPr id="4" name="Text Box 3"/>
          <p:cNvSpPr txBox="1"/>
          <p:nvPr/>
        </p:nvSpPr>
        <p:spPr>
          <a:xfrm>
            <a:off x="8040370" y="1616710"/>
            <a:ext cx="2218690" cy="737235"/>
          </a:xfrm>
          <a:prstGeom prst="rect">
            <a:avLst/>
          </a:prstGeom>
          <a:noFill/>
        </p:spPr>
        <p:txBody>
          <a:bodyPr wrap="square" rtlCol="0">
            <a:spAutoFit/>
          </a:bodyPr>
          <a:p>
            <a:r>
              <a:rPr lang="en-US"/>
              <a:t>REVELATION </a:t>
            </a:r>
            <a:r>
              <a:rPr lang="th-TH" altLang="en-US"/>
              <a:t> </a:t>
            </a:r>
            <a:r>
              <a:rPr lang="th-TH" altLang="en-US" sz="2400">
                <a:latin typeface="Calibri" panose="020F0502020204030204" charset="0"/>
                <a:cs typeface="Calibri" panose="020F0502020204030204" charset="0"/>
              </a:rPr>
              <a:t>039 </a:t>
            </a:r>
            <a:endParaRPr lang="en-US" sz="2400">
              <a:latin typeface="Calibri" panose="020F0502020204030204" charset="0"/>
              <a:cs typeface="Calibri" panose="020F0502020204030204" charset="0"/>
            </a:endParaRPr>
          </a:p>
          <a:p>
            <a:r>
              <a:rPr lang="en-US"/>
              <a:t>2025 03 25</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p:sp>
        <p:nvSpPr>
          <p:cNvPr id="3" name="Content Placeholder 2"/>
          <p:cNvSpPr>
            <a:spLocks noGrp="1"/>
          </p:cNvSpPr>
          <p:nvPr>
            <p:ph idx="1"/>
          </p:nvPr>
        </p:nvSpPr>
        <p:spPr>
          <a:xfrm>
            <a:off x="838200" y="1574800"/>
            <a:ext cx="10515600" cy="5874385"/>
          </a:xfrm>
        </p:spPr>
        <p:txBody>
          <a:bodyPr>
            <a:noAutofit/>
          </a:bodyPr>
          <a:p>
            <a:r>
              <a:rPr lang="en-US" altLang="en-US" sz="4000">
                <a:latin typeface="Cordia New" panose="020B0304020202020204" charset="0"/>
                <a:cs typeface="Cordia New" panose="020B0304020202020204" charset="0"/>
              </a:rPr>
              <a:t>Rev 2:6</a:t>
            </a:r>
            <a:r>
              <a:rPr lang="en-US" altLang="en-US" sz="4000">
                <a:latin typeface="Cordia New" panose="020B0304020202020204" charset="0"/>
                <a:cs typeface="Cordia New" panose="020B0304020202020204" charset="0"/>
              </a:rPr>
              <a:t> </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แต่ว่าพวกเจ้ายังมีความดีอยู่บ้าง</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คือว่าเจ้าเกลียดชังกิจการของพวกนิโคเลาส์นิยมที่เราเองก็เกลียดชังเช่นกัน</a:t>
            </a:r>
            <a:r>
              <a:rPr lang="en-US" altLang="en-US" sz="4000">
                <a:latin typeface="Cordia New" panose="020B0304020202020204" charset="0"/>
                <a:cs typeface="Cordia New" panose="020B0304020202020204" charset="0"/>
              </a:rPr>
              <a:t> </a:t>
            </a:r>
            <a:endParaRPr lang="en-US" altLang="en-US" sz="4000">
              <a:latin typeface="Cordia New" panose="020B0304020202020204" charset="0"/>
              <a:cs typeface="Cordia New" panose="020B0304020202020204" charset="0"/>
            </a:endParaRPr>
          </a:p>
          <a:p>
            <a:r>
              <a:rPr lang="en-US" altLang="en-US" sz="4000">
                <a:latin typeface="Cordia New" panose="020B0304020202020204" charset="0"/>
                <a:cs typeface="Cordia New" panose="020B0304020202020204" charset="0"/>
              </a:rPr>
              <a:t>Rev 2:7  </a:t>
            </a:r>
            <a:r>
              <a:rPr lang="th-TH" altLang="en-US" sz="4000">
                <a:latin typeface="Cordia New" panose="020B0304020202020204" charset="0"/>
                <a:cs typeface="Cordia New" panose="020B0304020202020204" charset="0"/>
              </a:rPr>
              <a:t>ใครมีหู</a:t>
            </a:r>
            <a:r>
              <a:rPr lang="en-US" altLang="th-TH" sz="4000">
                <a:latin typeface="Cordia New" panose="020B0304020202020204" charset="0"/>
                <a:cs typeface="Cordia New" panose="020B0304020202020204" charset="0"/>
              </a:rPr>
              <a:t> </a:t>
            </a:r>
            <a:r>
              <a:rPr lang="en-US" altLang="th-TH" sz="4000">
                <a:latin typeface="Cordia New" panose="020B0304020202020204" charset="0"/>
                <a:cs typeface="Cordia New" panose="020B0304020202020204" charset="0"/>
                <a:sym typeface="+mn-ea"/>
              </a:rPr>
              <a:t> [ +V ] </a:t>
            </a:r>
            <a:r>
              <a:rPr lang="th-TH" altLang="en-US" sz="4000">
                <a:latin typeface="Cordia New" panose="020B0304020202020204" charset="0"/>
                <a:cs typeface="Cordia New" panose="020B0304020202020204" charset="0"/>
              </a:rPr>
              <a:t>ก็ให้ฟังข้อความซึ่งพระวิญญาณตรัสไว้แก่คริสตจักรทั้งหลาย</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ผู้ใดมีชัยชนะ</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เราจะให้ผู้นั้นกินผลจากต้นไม้แห่งชีวิต</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ที่อยู่ในท่ามกลางอุทยานสวรรค์ของพระเจ้า</a:t>
            </a:r>
            <a:r>
              <a:rPr lang="en-US" altLang="en-US" sz="4000">
                <a:latin typeface="Cordia New" panose="020B0304020202020204" charset="0"/>
                <a:cs typeface="Cordia New" panose="020B0304020202020204" charset="0"/>
              </a:rPr>
              <a:t>'</a:t>
            </a:r>
            <a:r>
              <a:rPr lang="en-US" altLang="en-US" sz="4000">
                <a:latin typeface="Cordia New" panose="020B0304020202020204" charset="0"/>
                <a:cs typeface="Cordia New" panose="020B0304020202020204" charset="0"/>
              </a:rPr>
              <a:t> </a:t>
            </a:r>
            <a:endParaRPr lang="en-US" altLang="en-US" sz="4000">
              <a:latin typeface="Cordia New" panose="020B0304020202020204" charset="0"/>
              <a:cs typeface="Cordia New" panose="020B03040202020202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218680" y="2472690"/>
            <a:ext cx="4750435" cy="1325880"/>
          </a:xfrm>
        </p:spPr>
        <p:txBody>
          <a:bodyPr>
            <a:normAutofit fontScale="90000"/>
          </a:bodyPr>
          <a:p>
            <a:r>
              <a:rPr lang="en-US" sz="2780"/>
              <a:t>1. Spiritual growth should be constant over time.</a:t>
            </a:r>
            <a:br>
              <a:rPr lang="en-US" sz="2780"/>
            </a:br>
            <a:br>
              <a:rPr lang="en-US" sz="2780"/>
            </a:br>
            <a:r>
              <a:rPr lang="en-US" sz="2780"/>
              <a:t>2. There is an ultimate goal(s): Spiritual maturity, love for God, occupation with Christ, passing of evidence testing (telos/telios)</a:t>
            </a:r>
            <a:br>
              <a:rPr lang="en-US" sz="2780"/>
            </a:br>
            <a:br>
              <a:rPr lang="en-US" sz="2780"/>
            </a:br>
            <a:r>
              <a:rPr lang="en-US" sz="2780"/>
              <a:t>3. If studying and applying every day, every new day should be an improvement on the previous day regardless of circumstances.</a:t>
            </a:r>
            <a:endParaRPr lang="en-US" sz="2780"/>
          </a:p>
        </p:txBody>
      </p:sp>
      <p:pic>
        <p:nvPicPr>
          <p:cNvPr id="4" name="Content Placeholder 3"/>
          <p:cNvPicPr>
            <a:picLocks noChangeAspect="1"/>
          </p:cNvPicPr>
          <p:nvPr>
            <p:ph idx="1"/>
          </p:nvPr>
        </p:nvPicPr>
        <p:blipFill>
          <a:blip r:embed="rId1"/>
          <a:stretch>
            <a:fillRect/>
          </a:stretch>
        </p:blipFill>
        <p:spPr>
          <a:xfrm>
            <a:off x="757555" y="435610"/>
            <a:ext cx="6231890" cy="581723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049655" y="1005840"/>
            <a:ext cx="10092690" cy="5304155"/>
          </a:xfrm>
        </p:spPr>
        <p:txBody>
          <a:bodyPr/>
          <a:p>
            <a:r>
              <a:rPr lang="en-US"/>
              <a:t>Distractions:</a:t>
            </a:r>
            <a:endParaRPr lang="en-US"/>
          </a:p>
          <a:p>
            <a:r>
              <a:rPr lang="en-US"/>
              <a:t>Religion : “Satan’s ace trump” (see next slide for explanation)</a:t>
            </a:r>
            <a:endParaRPr lang="en-US"/>
          </a:p>
          <a:p>
            <a:r>
              <a:rPr lang="en-US"/>
              <a:t>Materialism</a:t>
            </a:r>
            <a:endParaRPr lang="en-US"/>
          </a:p>
          <a:p>
            <a:r>
              <a:rPr lang="en-US"/>
              <a:t>Liberalism, leading not to freedom but totalitarian control</a:t>
            </a:r>
            <a:endParaRPr lang="en-US"/>
          </a:p>
          <a:p>
            <a:r>
              <a:rPr lang="en-US"/>
              <a:t>Promotion of lust (monetary, power, approbation, sex, drugs, entertainment etc.)</a:t>
            </a:r>
            <a:endParaRPr lang="en-US"/>
          </a:p>
          <a:p>
            <a:r>
              <a:rPr lang="en-US"/>
              <a:t>Socialism / Globalism / Environmentalism</a:t>
            </a:r>
            <a:endParaRPr lang="en-US"/>
          </a:p>
          <a:p>
            <a:r>
              <a:rPr lang="en-US"/>
              <a:t>Anti-semitism</a:t>
            </a:r>
            <a:endParaRPr lang="en-US"/>
          </a:p>
          <a:p>
            <a:r>
              <a:rPr lang="en-US"/>
              <a:t>“Emotional revolt of the soul” - </a:t>
            </a:r>
            <a:r>
              <a:rPr lang="en-US" i="1"/>
              <a:t>incl. Society (social life, time-wasting friendships or relationships)</a:t>
            </a:r>
            <a:endParaRPr lang="en-US" i="1"/>
          </a:p>
          <a:p>
            <a:endParaRPr lang="en-US" i="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pic>
        <p:nvPicPr>
          <p:cNvPr id="4" name="Content Placeholder 3" descr="moses"/>
          <p:cNvPicPr>
            <a:picLocks noChangeAspect="1"/>
          </p:cNvPicPr>
          <p:nvPr>
            <p:ph idx="1"/>
          </p:nvPr>
        </p:nvPicPr>
        <p:blipFill>
          <a:blip r:embed="rId1"/>
          <a:stretch>
            <a:fillRect/>
          </a:stretch>
        </p:blipFill>
        <p:spPr>
          <a:xfrm>
            <a:off x="711835" y="365125"/>
            <a:ext cx="10768330" cy="582422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m2"/>
          <p:cNvPicPr>
            <a:picLocks noChangeAspect="1"/>
          </p:cNvPicPr>
          <p:nvPr>
            <p:ph idx="1"/>
          </p:nvPr>
        </p:nvPicPr>
        <p:blipFill>
          <a:blip r:embed="rId1"/>
          <a:stretch>
            <a:fillRect/>
          </a:stretch>
        </p:blipFill>
        <p:spPr>
          <a:xfrm>
            <a:off x="1342390" y="263525"/>
            <a:ext cx="9722485" cy="633031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m3"/>
          <p:cNvPicPr>
            <a:picLocks noChangeAspect="1"/>
          </p:cNvPicPr>
          <p:nvPr>
            <p:ph idx="1"/>
          </p:nvPr>
        </p:nvPicPr>
        <p:blipFill>
          <a:blip r:embed="rId1"/>
          <a:stretch>
            <a:fillRect/>
          </a:stretch>
        </p:blipFill>
        <p:spPr>
          <a:xfrm>
            <a:off x="1560830" y="365125"/>
            <a:ext cx="9122410" cy="60744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3206115" y="598170"/>
            <a:ext cx="6071235" cy="607123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p:cNvPicPr>
            <a:picLocks noChangeAspect="1"/>
          </p:cNvPicPr>
          <p:nvPr>
            <p:ph idx="1"/>
          </p:nvPr>
        </p:nvPicPr>
        <p:blipFill>
          <a:blip r:embed="rId1"/>
          <a:stretch>
            <a:fillRect/>
          </a:stretch>
        </p:blipFill>
        <p:spPr>
          <a:xfrm>
            <a:off x="1997075" y="412750"/>
            <a:ext cx="9046845" cy="60318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alpha val="74000"/>
          </a:schemeClr>
        </a:solidFill>
        <a:effectLst/>
      </p:bgPr>
    </p:bg>
    <p:spTree>
      <p:nvGrpSpPr>
        <p:cNvPr id="1" name=""/>
        <p:cNvGrpSpPr/>
        <p:nvPr/>
      </p:nvGrpSpPr>
      <p:grpSpPr/>
      <p:sp>
        <p:nvSpPr>
          <p:cNvPr id="3" name="Content Placeholder 2"/>
          <p:cNvSpPr>
            <a:spLocks noGrp="1"/>
          </p:cNvSpPr>
          <p:nvPr>
            <p:ph idx="1"/>
          </p:nvPr>
        </p:nvSpPr>
        <p:spPr/>
        <p:txBody>
          <a:bodyPr/>
          <a:p>
            <a:pPr marL="0" indent="0">
              <a:buNone/>
            </a:pPr>
            <a:r>
              <a:rPr lang="en-US"/>
              <a:t>Revelation 2:4. ‘But I hold [aoristic present is very Koine] this against you, that you have abandoned [deserted] your most important [first in degree] love [their love for God the Father and the Lord Jesus Christ].</a:t>
            </a:r>
            <a:endParaRPr lang="en-US"/>
          </a:p>
          <a:p>
            <a:pPr marL="0" indent="0">
              <a:buNone/>
            </a:pPr>
            <a:r>
              <a:rPr lang="en-US"/>
              <a:t>ἀλλὰ ἔχω κατὰ σοῦ ὅτι τὴν ἀγάπην σου τὴν πρώτην ἀφῆκες.</a:t>
            </a:r>
            <a:endParaRPr lang="en-US"/>
          </a:p>
          <a:p>
            <a:endParaRPr lang="en-US"/>
          </a:p>
          <a:p>
            <a:pPr marL="0" indent="0">
              <a:buNone/>
            </a:pPr>
            <a:r>
              <a:rPr lang="en-US" sz="4000"/>
              <a:t>แต่เรามีข้อที่จะต่อว่าเจ้าบ้าง คือว่าเจ้าละทิ้งความรักดั้งเดิมของเจ้า</a:t>
            </a:r>
            <a:endParaRPr lang="en-US" sz="4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p:sp>
        <p:nvSpPr>
          <p:cNvPr id="3" name="Content Placeholder 2"/>
          <p:cNvSpPr>
            <a:spLocks noGrp="1"/>
          </p:cNvSpPr>
          <p:nvPr>
            <p:ph idx="1"/>
          </p:nvPr>
        </p:nvSpPr>
        <p:spPr>
          <a:xfrm>
            <a:off x="838200" y="1691640"/>
            <a:ext cx="10515600" cy="5874385"/>
          </a:xfrm>
        </p:spPr>
        <p:txBody>
          <a:bodyPr>
            <a:noAutofit/>
          </a:bodyPr>
          <a:p>
            <a:r>
              <a:rPr lang="en-US" altLang="en-US" sz="4000">
                <a:latin typeface="Cordia New" panose="020B0304020202020204" charset="0"/>
                <a:cs typeface="Cordia New" panose="020B0304020202020204" charset="0"/>
              </a:rPr>
              <a:t>Rev 2:5  </a:t>
            </a:r>
            <a:r>
              <a:rPr lang="th-TH" altLang="en-US" sz="4000">
                <a:latin typeface="Cordia New" panose="020B0304020202020204" charset="0"/>
                <a:cs typeface="Cordia New" panose="020B0304020202020204" charset="0"/>
              </a:rPr>
              <a:t>เหตุฉะนั้น</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จงระลึกถึงสภาพเดิมที่เจ้าได้หล่นจากมาแล้วนั้น</a:t>
            </a:r>
            <a:r>
              <a:rPr lang="en-US" altLang="en-US" sz="4000">
                <a:latin typeface="Cordia New" panose="020B0304020202020204" charset="0"/>
                <a:cs typeface="Cordia New" panose="020B0304020202020204" charset="0"/>
              </a:rPr>
              <a:t> </a:t>
            </a:r>
            <a:r>
              <a:rPr lang="th-TH" altLang="en-US" sz="4000" b="1">
                <a:solidFill>
                  <a:srgbClr val="FF0000"/>
                </a:solidFill>
                <a:latin typeface="Cordia New" panose="020B0304020202020204" charset="0"/>
                <a:cs typeface="Cordia New" panose="020B0304020202020204" charset="0"/>
              </a:rPr>
              <a:t>จงกลับใจเสียใหม่</a:t>
            </a:r>
            <a:r>
              <a:rPr lang="en-US" altLang="en-US" sz="4000" b="1">
                <a:solidFill>
                  <a:srgbClr val="FF0000"/>
                </a:solidFill>
                <a:latin typeface="Cordia New" panose="020B0304020202020204" charset="0"/>
                <a:cs typeface="Cordia New" panose="020B0304020202020204" charset="0"/>
              </a:rPr>
              <a:t> </a:t>
            </a:r>
            <a:r>
              <a:rPr lang="th-TH" altLang="en-US" sz="4000" b="1">
                <a:solidFill>
                  <a:srgbClr val="FF0000"/>
                </a:solidFill>
                <a:latin typeface="Cordia New" panose="020B0304020202020204" charset="0"/>
                <a:cs typeface="Cordia New" panose="020B0304020202020204" charset="0"/>
              </a:rPr>
              <a:t>และประพฤติตามอย่างเดิม</a:t>
            </a:r>
            <a:r>
              <a:rPr lang="en-US" altLang="th-TH" sz="4000" b="1">
                <a:solidFill>
                  <a:srgbClr val="FF0000"/>
                </a:solidFill>
                <a:latin typeface="Cordia New" panose="020B0304020202020204" charset="0"/>
                <a:cs typeface="Cordia New" panose="020B0304020202020204" charset="0"/>
              </a:rPr>
              <a:t> </a:t>
            </a:r>
            <a:r>
              <a:rPr lang="en-US" altLang="th-TH" sz="3000" b="1">
                <a:solidFill>
                  <a:srgbClr val="FF0000"/>
                </a:solidFill>
                <a:latin typeface="Times New Roman" panose="02020603050405020304" charset="0"/>
                <a:cs typeface="Times New Roman" panose="02020603050405020304" charset="0"/>
              </a:rPr>
              <a:t>[</a:t>
            </a:r>
            <a:r>
              <a:rPr lang="en-US" altLang="en-US" sz="3000">
                <a:solidFill>
                  <a:srgbClr val="FF0000"/>
                </a:solidFill>
                <a:latin typeface="Times New Roman" panose="02020603050405020304" charset="0"/>
                <a:cs typeface="Times New Roman" panose="02020603050405020304" charset="0"/>
              </a:rPr>
              <a:t>και μετανοησον V-</a:t>
            </a:r>
            <a:r>
              <a:rPr lang="en-US" altLang="en-US" sz="2000">
                <a:solidFill>
                  <a:srgbClr val="FF0000"/>
                </a:solidFill>
                <a:latin typeface="Times New Roman" panose="02020603050405020304" charset="0"/>
                <a:cs typeface="Times New Roman" panose="02020603050405020304" charset="0"/>
              </a:rPr>
              <a:t>AAM-2S</a:t>
            </a:r>
            <a:r>
              <a:rPr lang="en-US" altLang="en-US" sz="3000">
                <a:solidFill>
                  <a:srgbClr val="FF0000"/>
                </a:solidFill>
                <a:latin typeface="Times New Roman" panose="02020603050405020304" charset="0"/>
                <a:cs typeface="Times New Roman" panose="02020603050405020304" charset="0"/>
              </a:rPr>
              <a:t> και τα πρωτα εργα ποιησον </a:t>
            </a:r>
            <a:r>
              <a:rPr lang="en-US" altLang="en-US" sz="2000">
                <a:solidFill>
                  <a:srgbClr val="FF0000"/>
                </a:solidFill>
                <a:latin typeface="Times New Roman" panose="02020603050405020304" charset="0"/>
                <a:cs typeface="Times New Roman" panose="02020603050405020304" charset="0"/>
              </a:rPr>
              <a:t>V-AAM-2S</a:t>
            </a:r>
            <a:r>
              <a:rPr lang="en-US" altLang="en-US" sz="3000">
                <a:solidFill>
                  <a:srgbClr val="FF0000"/>
                </a:solidFill>
                <a:latin typeface="Times New Roman" panose="02020603050405020304" charset="0"/>
                <a:cs typeface="Times New Roman" panose="02020603050405020304" charset="0"/>
              </a:rPr>
              <a:t>] </a:t>
            </a:r>
            <a:r>
              <a:rPr lang="th-TH" altLang="en-US" sz="4000">
                <a:latin typeface="Cordia New" panose="020B0304020202020204" charset="0"/>
                <a:cs typeface="Cordia New" panose="020B0304020202020204" charset="0"/>
              </a:rPr>
              <a:t>มิฉะนั้นเราจะรีบมาหาเจ้า</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และจะยกคันประทีปของเจ้าออกจากที่</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เว้นไว้แต่เจ้าจะกลับใจใหม่</a:t>
            </a:r>
            <a:r>
              <a:rPr lang="en-US" altLang="en-US" sz="4000">
                <a:latin typeface="Cordia New" panose="020B0304020202020204" charset="0"/>
                <a:cs typeface="Cordia New" panose="020B0304020202020204" charset="0"/>
              </a:rPr>
              <a:t> </a:t>
            </a:r>
            <a:endParaRPr lang="en-US" altLang="en-US" sz="4000">
              <a:latin typeface="Cordia New" panose="020B0304020202020204" charset="0"/>
              <a:cs typeface="Cordia New" panose="020B0304020202020204" charset="0"/>
            </a:endParaRPr>
          </a:p>
          <a:p>
            <a:endParaRPr lang="en-US" altLang="en-US" sz="4000">
              <a:latin typeface="Cordia New" panose="020B0304020202020204" charset="0"/>
              <a:cs typeface="Cordia New" panose="020B03040202020202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normAutofit/>
          </a:bodyPr>
          <a:p>
            <a:r>
              <a:rPr lang="en-US" altLang="en-US"/>
              <a:t>The stars give-out light just as good ministers communicate the light of the Word. Churches where Bible doctrine is taught and mastered are golden lampstands which bring light to the world.</a:t>
            </a:r>
            <a:endParaRPr lang="en-US" altLang="en-US"/>
          </a:p>
          <a:p>
            <a:r>
              <a:rPr lang="en-US" altLang="en-US"/>
              <a:t>When the pastor no longer teaches the Word of God as a star giving out light, he will be removed from the right hand of the Lord, and the members of the congregation are no longer interested in learning the Word, the golden lampstand as per Revelation 2:1 is removed from history. </a:t>
            </a:r>
            <a:endParaRPr lang="en-US" altLang="en-US"/>
          </a:p>
          <a:p>
            <a:endParaRPr lang="en-US"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2136</Words>
  <Application>WPS Presentation</Application>
  <PresentationFormat>Widescreen</PresentationFormat>
  <Paragraphs>32</Paragraphs>
  <Slides>12</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12</vt:i4>
      </vt:variant>
    </vt:vector>
  </HeadingPairs>
  <TitlesOfParts>
    <vt:vector size="23" baseType="lpstr">
      <vt:lpstr>Arial</vt:lpstr>
      <vt:lpstr>宋体</vt:lpstr>
      <vt:lpstr>Wingdings</vt:lpstr>
      <vt:lpstr>Cordia New</vt:lpstr>
      <vt:lpstr>Times New Roman</vt:lpstr>
      <vt:lpstr>Angsana New</vt:lpstr>
      <vt:lpstr>Calibri</vt:lpstr>
      <vt:lpstr>微软雅黑</vt:lpstr>
      <vt:lpstr>Arial Unicode MS</vt:lpstr>
      <vt:lpstr>Calibri Light</vt:lpstr>
      <vt:lpstr>Office Theme</vt:lpstr>
      <vt:lpstr>การวิเคราะห์พระธรรมวิวรณ์ สอนโดย อ.Tim จากคำบันทึกของ อ. Max Klein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 Spiritual growth should be constant over time.  2. There is an ultimate goal(s): Spiritual maturity, love for God, occupation with Christ, passing of evidence testing (telos/telios)  3. If studying and applying every day, every new day should be an improvement on the previous day regardless of circumstances.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sawokproductions</cp:lastModifiedBy>
  <cp:revision>82</cp:revision>
  <dcterms:created xsi:type="dcterms:W3CDTF">2024-07-01T03:51:00Z</dcterms:created>
  <dcterms:modified xsi:type="dcterms:W3CDTF">2025-03-24T13:48:57Z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0C3E7FBCB8F842EEBCCFADAA6D5B26F3_13</vt:lpwstr>
  </property>
  <property fmtid="{D5CDD505-2E9C-101B-9397-08002B2CF9AE}" pid="3" name="KSOProductBuildVer">
    <vt:lpwstr>1033-12.2.0.20326</vt:lpwstr>
  </property>
</Properties>
</file>