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973" r:id="rId4"/>
    <p:sldId id="998" r:id="rId5"/>
    <p:sldId id="997" r:id="rId6"/>
    <p:sldId id="1000" r:id="rId7"/>
    <p:sldId id="974" r:id="rId8"/>
    <p:sldId id="979" r:id="rId9"/>
    <p:sldId id="980" r:id="rId10"/>
    <p:sldId id="978" r:id="rId11"/>
    <p:sldId id="983" r:id="rId12"/>
    <p:sldId id="984" r:id="rId13"/>
    <p:sldId id="985" r:id="rId14"/>
    <p:sldId id="989" r:id="rId15"/>
    <p:sldId id="986" r:id="rId16"/>
    <p:sldId id="999" r:id="rId17"/>
    <p:sldId id="987" r:id="rId18"/>
    <p:sldId id="988" r:id="rId19"/>
    <p:sldId id="990" r:id="rId20"/>
    <p:sldId id="991" r:id="rId21"/>
    <p:sldId id="992" r:id="rId22"/>
    <p:sldId id="994" r:id="rId23"/>
    <p:sldId id="995" r:id="rId24"/>
    <p:sldId id="993" r:id="rId25"/>
    <p:sldId id="99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33724477" name="sawokproductions" initials="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commentAuthors" Target="commentAuthors.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jpeg"/><Relationship Id="rId1"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6.png"/><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velation Cover"/>
          <p:cNvPicPr>
            <a:picLocks noChangeAspect="1"/>
          </p:cNvPicPr>
          <p:nvPr/>
        </p:nvPicPr>
        <p:blipFill>
          <a:blip r:embed="rId1"/>
          <a:stretch>
            <a:fillRect/>
          </a:stretch>
        </p:blipFill>
        <p:spPr>
          <a:xfrm>
            <a:off x="1745615" y="1189990"/>
            <a:ext cx="8709025" cy="5668010"/>
          </a:xfrm>
          <a:prstGeom prst="rect">
            <a:avLst/>
          </a:prstGeom>
        </p:spPr>
      </p:pic>
      <p:sp>
        <p:nvSpPr>
          <p:cNvPr id="2" name="Title 1"/>
          <p:cNvSpPr>
            <a:spLocks noGrp="1"/>
          </p:cNvSpPr>
          <p:nvPr>
            <p:ph type="ctrTitle"/>
          </p:nvPr>
        </p:nvSpPr>
        <p:spPr>
          <a:xfrm>
            <a:off x="2536190" y="114935"/>
            <a:ext cx="7355205" cy="1133475"/>
          </a:xfrm>
        </p:spPr>
        <p:txBody>
          <a:bodyPr>
            <a:normAutofit/>
          </a:bodyPr>
          <a:lstStyle/>
          <a:p>
            <a:r>
              <a:rPr lang="th-TH" sz="4000" b="1" dirty="0"/>
              <a:t>การวิเคราะห์พระธรรมวิวรณ์</a:t>
            </a:r>
            <a:br>
              <a:rPr lang="th-TH" sz="3335" b="1" dirty="0"/>
            </a:br>
            <a:r>
              <a:rPr lang="th-TH" sz="2400" dirty="0">
                <a:latin typeface="Cordia New" panose="020B0304020202020204" charset="0"/>
                <a:cs typeface="Cordia New" panose="020B0304020202020204" charset="0"/>
              </a:rPr>
              <a:t>สอนโดย อ.</a:t>
            </a:r>
            <a:r>
              <a:rPr lang="en-US" altLang="th-TH" sz="2400" dirty="0">
                <a:latin typeface="Cordia New" panose="020B0304020202020204" charset="0"/>
                <a:cs typeface="Cordia New" panose="020B0304020202020204" charset="0"/>
              </a:rPr>
              <a:t>Tim</a:t>
            </a:r>
            <a:r>
              <a:rPr lang="th-TH" sz="2400" dirty="0">
                <a:latin typeface="Cordia New" panose="020B0304020202020204" charset="0"/>
                <a:cs typeface="Cordia New" panose="020B0304020202020204" charset="0"/>
              </a:rPr>
              <a:t> จากคำบันทึกของ อ. </a:t>
            </a:r>
            <a:r>
              <a:rPr lang="en-US" sz="2400" dirty="0">
                <a:latin typeface="Cordia New" panose="020B0304020202020204" charset="0"/>
                <a:cs typeface="Cordia New" panose="020B0304020202020204" charset="0"/>
              </a:rPr>
              <a:t>Max Klein</a:t>
            </a:r>
            <a:endParaRPr lang="en-US" sz="2400" dirty="0">
              <a:latin typeface="Cordia New" panose="020B0304020202020204" charset="0"/>
              <a:cs typeface="Cordia New" panose="020B0304020202020204" charset="0"/>
            </a:endParaRPr>
          </a:p>
        </p:txBody>
      </p:sp>
      <p:sp>
        <p:nvSpPr>
          <p:cNvPr id="4" name="Text Box 3"/>
          <p:cNvSpPr txBox="1"/>
          <p:nvPr/>
        </p:nvSpPr>
        <p:spPr>
          <a:xfrm>
            <a:off x="8342630" y="1616710"/>
            <a:ext cx="2112010" cy="645160"/>
          </a:xfrm>
          <a:prstGeom prst="rect">
            <a:avLst/>
          </a:prstGeom>
          <a:noFill/>
        </p:spPr>
        <p:txBody>
          <a:bodyPr wrap="square" rtlCol="0">
            <a:spAutoFit/>
          </a:bodyPr>
          <a:p>
            <a:r>
              <a:rPr lang="en-US">
                <a:latin typeface="Calibri" panose="020F0502020204030204" charset="0"/>
                <a:cs typeface="Calibri" panose="020F0502020204030204" charset="0"/>
              </a:rPr>
              <a:t>REVELATION 54</a:t>
            </a:r>
            <a:endParaRPr lang="en-US">
              <a:latin typeface="Calibri" panose="020F0502020204030204" charset="0"/>
              <a:cs typeface="Calibri" panose="020F0502020204030204" charset="0"/>
            </a:endParaRPr>
          </a:p>
          <a:p>
            <a:r>
              <a:rPr lang="en-US">
                <a:latin typeface="Calibri" panose="020F0502020204030204" charset="0"/>
                <a:cs typeface="Calibri" panose="020F0502020204030204" charset="0"/>
              </a:rPr>
              <a:t> 2025 07 05</a:t>
            </a:r>
            <a:endParaRPr lang="th-TH" altLang="en-US">
              <a:latin typeface="Calibri" panose="020F0502020204030204" charset="0"/>
              <a:cs typeface="Calibri" panose="020F050202020403020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838200" y="1055370"/>
            <a:ext cx="10515600" cy="5121910"/>
          </a:xfrm>
        </p:spPr>
        <p:txBody>
          <a:bodyPr>
            <a:normAutofit/>
          </a:bodyPr>
          <a:p>
            <a:r>
              <a:rPr lang="en-US" altLang="en-US"/>
              <a:t>The juries in the ancient world had a box which was passed around in which were black pebbles and white pebbles, and each one selected a pebble and put it on the table. </a:t>
            </a:r>
            <a:endParaRPr lang="en-US" altLang="en-US"/>
          </a:p>
          <a:p>
            <a:r>
              <a:rPr lang="en-US" altLang="en-US"/>
              <a:t>A black pebble was guilty; a white pebble was a vote for acquittal. </a:t>
            </a:r>
            <a:endParaRPr lang="en-US" altLang="en-US"/>
          </a:p>
          <a:p>
            <a:r>
              <a:rPr lang="en-US" altLang="en-US"/>
              <a:t>The white pebble here is the Lord’s vote for acquittal for the believer. There is no condemnation, no lake of fire for the believer in Christ as per Romans 8:1; we are acquitted because we have personally believed in Jesus Christ. </a:t>
            </a:r>
            <a:endParaRPr lang="en-US" altLang="en-US"/>
          </a:p>
          <a:p>
            <a:endParaRPr lang="en-US"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p:sp>
        <p:nvSpPr>
          <p:cNvPr id="7" name="Title 6"/>
          <p:cNvSpPr>
            <a:spLocks noGrp="1"/>
          </p:cNvSpPr>
          <p:nvPr>
            <p:ph type="title"/>
          </p:nvPr>
        </p:nvSpPr>
        <p:spPr/>
        <p:txBody>
          <a:bodyPr/>
          <a:p>
            <a:endParaRPr lang="en-US"/>
          </a:p>
        </p:txBody>
      </p:sp>
      <p:pic>
        <p:nvPicPr>
          <p:cNvPr id="4" name="Picture 3" descr="4"/>
          <p:cNvPicPr>
            <a:picLocks noChangeAspect="1"/>
          </p:cNvPicPr>
          <p:nvPr/>
        </p:nvPicPr>
        <p:blipFill>
          <a:blip r:embed="rId1"/>
          <a:stretch>
            <a:fillRect/>
          </a:stretch>
        </p:blipFill>
        <p:spPr>
          <a:xfrm>
            <a:off x="5266055" y="1298575"/>
            <a:ext cx="6582410" cy="5125085"/>
          </a:xfrm>
          <a:prstGeom prst="rect">
            <a:avLst/>
          </a:prstGeom>
        </p:spPr>
      </p:pic>
      <p:pic>
        <p:nvPicPr>
          <p:cNvPr id="6" name="Content Placeholder 5" descr="3"/>
          <p:cNvPicPr>
            <a:picLocks noChangeAspect="1"/>
          </p:cNvPicPr>
          <p:nvPr>
            <p:ph idx="1"/>
          </p:nvPr>
        </p:nvPicPr>
        <p:blipFill>
          <a:blip r:embed="rId2"/>
          <a:srcRect t="1670" b="15811"/>
          <a:stretch>
            <a:fillRect/>
          </a:stretch>
        </p:blipFill>
        <p:spPr>
          <a:xfrm>
            <a:off x="309245" y="606425"/>
            <a:ext cx="4251960" cy="3830955"/>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Title 7"/>
          <p:cNvSpPr>
            <a:spLocks noGrp="1"/>
          </p:cNvSpPr>
          <p:nvPr>
            <p:ph type="title"/>
          </p:nvPr>
        </p:nvSpPr>
        <p:spPr/>
        <p:txBody>
          <a:bodyPr/>
          <a:p>
            <a:endParaRPr lang="en-US"/>
          </a:p>
        </p:txBody>
      </p:sp>
      <p:pic>
        <p:nvPicPr>
          <p:cNvPr id="7" name="Content Placeholder 6" descr="5"/>
          <p:cNvPicPr>
            <a:picLocks noChangeAspect="1"/>
          </p:cNvPicPr>
          <p:nvPr>
            <p:ph idx="1"/>
          </p:nvPr>
        </p:nvPicPr>
        <p:blipFill>
          <a:blip r:embed="rId1"/>
          <a:srcRect l="-91" t="-1206" r="91" b="800"/>
          <a:stretch>
            <a:fillRect/>
          </a:stretch>
        </p:blipFill>
        <p:spPr>
          <a:xfrm>
            <a:off x="317500" y="0"/>
            <a:ext cx="11457305" cy="666623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38200" y="949960"/>
            <a:ext cx="10515600" cy="1325563"/>
          </a:xfrm>
        </p:spPr>
        <p:txBody>
          <a:bodyPr>
            <a:normAutofit fontScale="90000"/>
          </a:bodyPr>
          <a:p>
            <a:r>
              <a:rPr lang="en-US" altLang="th-TH">
                <a:sym typeface="+mn-ea"/>
              </a:rPr>
              <a:t>“....</a:t>
            </a:r>
            <a:r>
              <a:rPr lang="th-TH" altLang="en-US">
                <a:sym typeface="+mn-ea"/>
              </a:rPr>
              <a:t>และจะให้หินขาวแก่ผู้นั้นด้วย</a:t>
            </a:r>
            <a:r>
              <a:rPr lang="en-US" altLang="en-US">
                <a:sym typeface="+mn-ea"/>
              </a:rPr>
              <a:t> </a:t>
            </a:r>
            <a:r>
              <a:rPr lang="th-TH" altLang="en-US">
                <a:sym typeface="+mn-ea"/>
              </a:rPr>
              <a:t>ที่หินนั้นมีชื่อใหม่จารึกไว้ซึ่งไม่มีผู้ใดรู้เลยนอกจากผู้ที่รับเท่านั้น</a:t>
            </a:r>
            <a:r>
              <a:rPr lang="en-US" altLang="th-TH">
                <a:sym typeface="+mn-ea"/>
              </a:rPr>
              <a:t>”</a:t>
            </a:r>
            <a:endParaRPr lang="en-US" altLang="th-TH">
              <a:sym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838200" y="1151890"/>
            <a:ext cx="10515600" cy="5025390"/>
          </a:xfrm>
        </p:spPr>
        <p:txBody>
          <a:bodyPr/>
          <a:p>
            <a:r>
              <a:rPr lang="en-US" altLang="en-US"/>
              <a:t>Every aristocratic Roman would adopt a son at age 14 whether it be his own natural son or another young man with great integrity and ability.  Once the adoption ceremony was complete, </a:t>
            </a:r>
            <a:r>
              <a:rPr lang="en-US" altLang="en-US">
                <a:solidFill>
                  <a:srgbClr val="C00000"/>
                </a:solidFill>
              </a:rPr>
              <a:t>the adopted son was given a new name of aristocracy </a:t>
            </a:r>
            <a:r>
              <a:rPr lang="en-US" altLang="en-US"/>
              <a:t>and had the right of marriage, military service, and had the right to access his father’s fortune. </a:t>
            </a:r>
            <a:endParaRPr lang="en-US" altLang="en-US"/>
          </a:p>
          <a:p>
            <a:r>
              <a:rPr lang="th-TH" altLang="en-US" sz="3600"/>
              <a:t>ชาวโรมันขุนนางทุกคนจะรับบุตรบุญธรรมเมื่ออายุ</a:t>
            </a:r>
            <a:r>
              <a:rPr lang="en-US" altLang="en-US" sz="3600"/>
              <a:t> 14 </a:t>
            </a:r>
            <a:r>
              <a:rPr lang="th-TH" altLang="en-US" sz="3600"/>
              <a:t>ปี</a:t>
            </a:r>
            <a:r>
              <a:rPr lang="en-US" altLang="en-US" sz="3600"/>
              <a:t> </a:t>
            </a:r>
            <a:r>
              <a:rPr lang="th-TH" altLang="en-US" sz="3600"/>
              <a:t>ไม่ว่าจะเป็นลูกชายแท้ๆ</a:t>
            </a:r>
            <a:r>
              <a:rPr lang="en-US" altLang="en-US" sz="3600"/>
              <a:t> </a:t>
            </a:r>
            <a:r>
              <a:rPr lang="th-TH" altLang="en-US" sz="3600"/>
              <a:t>ของเขาเองหรือชายหนุ่มคนอื่นที่มีความซื่อสัตย์สุจริตและมีความสามารถสูง</a:t>
            </a:r>
            <a:r>
              <a:rPr lang="en-US" altLang="en-US" sz="3600"/>
              <a:t> </a:t>
            </a:r>
            <a:r>
              <a:rPr lang="th-TH" altLang="en-US" sz="3600"/>
              <a:t>เมื่อพิธีรับเลี้ยงบุตรบุญธรรมเสร็จสิ้นลูกบุญธรรมจะได้รับชื่อใหม่</a:t>
            </a:r>
            <a:r>
              <a:rPr lang="en-US" altLang="th-TH" sz="3600"/>
              <a:t> </a:t>
            </a:r>
            <a:r>
              <a:rPr lang="th-TH" altLang="en-US" sz="3600"/>
              <a:t>และมีสิทธิในการแต่งงาน</a:t>
            </a:r>
            <a:r>
              <a:rPr lang="en-US" altLang="th-TH" sz="3600"/>
              <a:t> </a:t>
            </a:r>
            <a:r>
              <a:rPr lang="th-TH" altLang="en-US" sz="3600"/>
              <a:t>รับราชการทหาร</a:t>
            </a:r>
            <a:r>
              <a:rPr lang="en-US" altLang="th-TH" sz="3600"/>
              <a:t> </a:t>
            </a:r>
            <a:r>
              <a:rPr lang="th-TH" altLang="en-US" sz="3600"/>
              <a:t>และมีสิทธิ์ขอใช้ทรัพย์สินของบิดาของเขา</a:t>
            </a:r>
            <a:endParaRPr lang="th-TH" altLang="en-US" sz="36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546100" y="588645"/>
            <a:ext cx="11110595" cy="5588635"/>
          </a:xfrm>
        </p:spPr>
        <p:txBody>
          <a:bodyPr>
            <a:normAutofit lnSpcReduction="20000"/>
          </a:bodyPr>
          <a:p>
            <a:r>
              <a:rPr lang="en-US" altLang="en-US"/>
              <a:t>Even the Roman emperors used this system of adoption to guarantee greatness in succession.  For example, Emperor Nerva began the golden age of Rome in 96 A.D. He adopted Trajan, and Trajan adopted Hadrian, and Hadrian adopted Antonius Pius, and Antonius Pius adopted Marcus Aurelius, the last great emperor of the golden age.  None of these adoptions involved their own sons. </a:t>
            </a:r>
            <a:endParaRPr lang="en-US" altLang="en-US"/>
          </a:p>
          <a:p>
            <a:endParaRPr lang="en-US" altLang="en-US" sz="4000">
              <a:latin typeface="Cordia New" panose="020B0304020202020204" charset="0"/>
              <a:cs typeface="Cordia New" panose="020B0304020202020204" charset="0"/>
            </a:endParaRPr>
          </a:p>
          <a:p>
            <a:r>
              <a:rPr lang="th-TH" altLang="en-US" sz="4000">
                <a:latin typeface="Cordia New" panose="020B0304020202020204" charset="0"/>
                <a:cs typeface="Cordia New" panose="020B0304020202020204" charset="0"/>
              </a:rPr>
              <a:t>จักรพรรดิโรมันก็ใช้ระบบการรับเลี้ยงบุตรบุญธรรมนี้เพื่อรับประกันความยิ่งใหญ่ในการสืบทอดอำนาจและมรดก</a:t>
            </a:r>
            <a:r>
              <a:rPr lang="en-US" altLang="en-US" sz="4000">
                <a:latin typeface="Cordia New" panose="020B0304020202020204" charset="0"/>
                <a:cs typeface="Cordia New" panose="020B0304020202020204" charset="0"/>
              </a:rPr>
              <a:t> </a:t>
            </a:r>
            <a:r>
              <a:rPr lang="th-TH" altLang="en-US" sz="4000">
                <a:latin typeface="Cordia New" panose="020B0304020202020204" charset="0"/>
                <a:cs typeface="Cordia New" panose="020B0304020202020204" charset="0"/>
              </a:rPr>
              <a:t>ตัวอย่างเช่น</a:t>
            </a:r>
            <a:r>
              <a:rPr lang="en-US" altLang="en-US" sz="4000">
                <a:latin typeface="Cordia New" panose="020B0304020202020204" charset="0"/>
                <a:cs typeface="Cordia New" panose="020B0304020202020204" charset="0"/>
              </a:rPr>
              <a:t> </a:t>
            </a:r>
            <a:r>
              <a:rPr lang="th-TH" altLang="en-US" sz="4000">
                <a:latin typeface="Cordia New" panose="020B0304020202020204" charset="0"/>
                <a:cs typeface="Cordia New" panose="020B0304020202020204" charset="0"/>
              </a:rPr>
              <a:t>จักรพรรดิ</a:t>
            </a:r>
            <a:r>
              <a:rPr lang="th-TH" altLang="en-US" sz="4000" b="1" i="1">
                <a:latin typeface="Cordia New" panose="020B0304020202020204" charset="0"/>
                <a:cs typeface="Cordia New" panose="020B0304020202020204" charset="0"/>
              </a:rPr>
              <a:t>เนร์วา</a:t>
            </a:r>
            <a:r>
              <a:rPr lang="th-TH" altLang="en-US" sz="4000">
                <a:latin typeface="Cordia New" panose="020B0304020202020204" charset="0"/>
                <a:cs typeface="Cordia New" panose="020B0304020202020204" charset="0"/>
              </a:rPr>
              <a:t>เริ่มยุคทองของกรุงโรมในปี</a:t>
            </a:r>
            <a:r>
              <a:rPr lang="en-US" altLang="en-US" sz="4000">
                <a:latin typeface="Cordia New" panose="020B0304020202020204" charset="0"/>
                <a:cs typeface="Cordia New" panose="020B0304020202020204" charset="0"/>
              </a:rPr>
              <a:t> </a:t>
            </a:r>
            <a:r>
              <a:rPr lang="th-TH" altLang="en-US" sz="4000">
                <a:latin typeface="Cordia New" panose="020B0304020202020204" charset="0"/>
                <a:cs typeface="Cordia New" panose="020B0304020202020204" charset="0"/>
              </a:rPr>
              <a:t>ค</a:t>
            </a:r>
            <a:r>
              <a:rPr lang="en-US" altLang="en-US" sz="4000">
                <a:latin typeface="Cordia New" panose="020B0304020202020204" charset="0"/>
                <a:cs typeface="Cordia New" panose="020B0304020202020204" charset="0"/>
              </a:rPr>
              <a:t>.</a:t>
            </a:r>
            <a:r>
              <a:rPr lang="th-TH" altLang="en-US" sz="4000">
                <a:latin typeface="Cordia New" panose="020B0304020202020204" charset="0"/>
                <a:cs typeface="Cordia New" panose="020B0304020202020204" charset="0"/>
              </a:rPr>
              <a:t>ศ</a:t>
            </a:r>
            <a:r>
              <a:rPr lang="en-US" altLang="en-US" sz="4000">
                <a:latin typeface="Cordia New" panose="020B0304020202020204" charset="0"/>
                <a:cs typeface="Cordia New" panose="020B0304020202020204" charset="0"/>
              </a:rPr>
              <a:t>. 96 </a:t>
            </a:r>
            <a:r>
              <a:rPr lang="th-TH" altLang="en-US" sz="4000">
                <a:latin typeface="Cordia New" panose="020B0304020202020204" charset="0"/>
                <a:cs typeface="Cordia New" panose="020B0304020202020204" charset="0"/>
              </a:rPr>
              <a:t>เขารับเลี้ยง</a:t>
            </a:r>
            <a:r>
              <a:rPr lang="th-TH" altLang="en-US" sz="4000" b="1" i="1">
                <a:latin typeface="Cordia New" panose="020B0304020202020204" charset="0"/>
                <a:cs typeface="Cordia New" panose="020B0304020202020204" charset="0"/>
              </a:rPr>
              <a:t>ทราจัน</a:t>
            </a:r>
            <a:r>
              <a:rPr lang="en-US" altLang="en-US" sz="4000">
                <a:latin typeface="Cordia New" panose="020B0304020202020204" charset="0"/>
                <a:cs typeface="Cordia New" panose="020B0304020202020204" charset="0"/>
              </a:rPr>
              <a:t> </a:t>
            </a:r>
            <a:r>
              <a:rPr lang="th-TH" altLang="en-US" sz="4000">
                <a:latin typeface="Cordia New" panose="020B0304020202020204" charset="0"/>
                <a:cs typeface="Cordia New" panose="020B0304020202020204" charset="0"/>
              </a:rPr>
              <a:t>และทราจันรับเลี้ยง</a:t>
            </a:r>
            <a:r>
              <a:rPr lang="th-TH" altLang="en-US" sz="4000" b="1" i="1">
                <a:latin typeface="Cordia New" panose="020B0304020202020204" charset="0"/>
                <a:cs typeface="Cordia New" panose="020B0304020202020204" charset="0"/>
              </a:rPr>
              <a:t>เฮเดรียน</a:t>
            </a:r>
            <a:r>
              <a:rPr lang="en-US" altLang="en-US" sz="4000">
                <a:latin typeface="Cordia New" panose="020B0304020202020204" charset="0"/>
                <a:cs typeface="Cordia New" panose="020B0304020202020204" charset="0"/>
              </a:rPr>
              <a:t> </a:t>
            </a:r>
            <a:r>
              <a:rPr lang="th-TH" altLang="en-US" sz="4000">
                <a:latin typeface="Cordia New" panose="020B0304020202020204" charset="0"/>
                <a:cs typeface="Cordia New" panose="020B0304020202020204" charset="0"/>
              </a:rPr>
              <a:t>และเฮเดรียนรับเลี้ยง</a:t>
            </a:r>
            <a:r>
              <a:rPr lang="th-TH" altLang="en-US" sz="4000" b="1" i="1">
                <a:latin typeface="Cordia New" panose="020B0304020202020204" charset="0"/>
                <a:cs typeface="Cordia New" panose="020B0304020202020204" charset="0"/>
              </a:rPr>
              <a:t>อันโตนิอุส</a:t>
            </a:r>
            <a:r>
              <a:rPr lang="en-US" altLang="en-US" sz="4000">
                <a:latin typeface="Cordia New" panose="020B0304020202020204" charset="0"/>
                <a:cs typeface="Cordia New" panose="020B0304020202020204" charset="0"/>
              </a:rPr>
              <a:t> </a:t>
            </a:r>
            <a:r>
              <a:rPr lang="th-TH" altLang="en-US" sz="4000" b="1" i="1">
                <a:latin typeface="Cordia New" panose="020B0304020202020204" charset="0"/>
                <a:cs typeface="Cordia New" panose="020B0304020202020204" charset="0"/>
              </a:rPr>
              <a:t>ปิอุส</a:t>
            </a:r>
            <a:r>
              <a:rPr lang="en-US" altLang="en-US" sz="4000">
                <a:latin typeface="Cordia New" panose="020B0304020202020204" charset="0"/>
                <a:cs typeface="Cordia New" panose="020B0304020202020204" charset="0"/>
              </a:rPr>
              <a:t> </a:t>
            </a:r>
            <a:r>
              <a:rPr lang="th-TH" altLang="en-US" sz="4000">
                <a:latin typeface="Cordia New" panose="020B0304020202020204" charset="0"/>
                <a:cs typeface="Cordia New" panose="020B0304020202020204" charset="0"/>
              </a:rPr>
              <a:t>และอันโตนิอุส</a:t>
            </a:r>
            <a:r>
              <a:rPr lang="en-US" altLang="en-US" sz="4000">
                <a:latin typeface="Cordia New" panose="020B0304020202020204" charset="0"/>
                <a:cs typeface="Cordia New" panose="020B0304020202020204" charset="0"/>
              </a:rPr>
              <a:t> </a:t>
            </a:r>
            <a:r>
              <a:rPr lang="th-TH" altLang="en-US" sz="4000">
                <a:latin typeface="Cordia New" panose="020B0304020202020204" charset="0"/>
                <a:cs typeface="Cordia New" panose="020B0304020202020204" charset="0"/>
              </a:rPr>
              <a:t>ปิอุสรับเลี้ยง</a:t>
            </a:r>
            <a:r>
              <a:rPr lang="en-US" altLang="en-US" sz="4000" b="1" i="1">
                <a:latin typeface="Cordia New" panose="020B0304020202020204" charset="0"/>
                <a:cs typeface="Cordia New" panose="020B0304020202020204" charset="0"/>
              </a:rPr>
              <a:t> </a:t>
            </a:r>
            <a:r>
              <a:rPr lang="th-TH" altLang="en-US" sz="4000" b="1" i="1">
                <a:latin typeface="Cordia New" panose="020B0304020202020204" charset="0"/>
                <a:cs typeface="Cordia New" panose="020B0304020202020204" charset="0"/>
              </a:rPr>
              <a:t>มาร์คัส</a:t>
            </a:r>
            <a:r>
              <a:rPr lang="en-US" altLang="en-US" sz="4000" b="1" i="1">
                <a:latin typeface="Cordia New" panose="020B0304020202020204" charset="0"/>
                <a:cs typeface="Cordia New" panose="020B0304020202020204" charset="0"/>
              </a:rPr>
              <a:t> </a:t>
            </a:r>
            <a:r>
              <a:rPr lang="th-TH" altLang="en-US" sz="4000" b="1" i="1">
                <a:latin typeface="Cordia New" panose="020B0304020202020204" charset="0"/>
                <a:cs typeface="Cordia New" panose="020B0304020202020204" charset="0"/>
              </a:rPr>
              <a:t>ออเรลิอุส</a:t>
            </a:r>
            <a:r>
              <a:rPr lang="en-US" altLang="en-US" sz="4000">
                <a:latin typeface="Cordia New" panose="020B0304020202020204" charset="0"/>
                <a:cs typeface="Cordia New" panose="020B0304020202020204" charset="0"/>
              </a:rPr>
              <a:t> </a:t>
            </a:r>
            <a:r>
              <a:rPr lang="th-TH" altLang="en-US" sz="4000">
                <a:latin typeface="Cordia New" panose="020B0304020202020204" charset="0"/>
                <a:cs typeface="Cordia New" panose="020B0304020202020204" charset="0"/>
              </a:rPr>
              <a:t>จักรพรรดิผู้ยิ่งใหญ่องค์สุดท้ายของยุคทอง</a:t>
            </a:r>
            <a:r>
              <a:rPr lang="en-US" altLang="en-US" sz="4000">
                <a:latin typeface="Cordia New" panose="020B0304020202020204" charset="0"/>
                <a:cs typeface="Cordia New" panose="020B0304020202020204" charset="0"/>
              </a:rPr>
              <a:t> </a:t>
            </a:r>
            <a:r>
              <a:rPr lang="th-TH" altLang="en-US" sz="4000">
                <a:latin typeface="Cordia New" panose="020B0304020202020204" charset="0"/>
                <a:cs typeface="Cordia New" panose="020B0304020202020204" charset="0"/>
              </a:rPr>
              <a:t>การรับเลี้ยงบุตรบุญธรรมเหล่านี้ไม่เกี่ยวข้องกับลูกชายแท้ของพวกเขาเองทั้งสิ้น</a:t>
            </a:r>
            <a:endParaRPr lang="th-TH" altLang="en-US" sz="4000">
              <a:latin typeface="Cordia New" panose="020B0304020202020204" charset="0"/>
              <a:cs typeface="Cordia New" panose="020B030402020202020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760095" y="507365"/>
            <a:ext cx="10515600" cy="4793615"/>
          </a:xfrm>
        </p:spPr>
        <p:txBody>
          <a:bodyPr/>
          <a:p>
            <a:r>
              <a:rPr lang="en-US" altLang="en-US">
                <a:sym typeface="+mn-ea"/>
              </a:rPr>
              <a:t>In Scripture adoption means to be recognized by God as an adult son positionally (i.e. baptized into union with Christ by the Holy Spirit) at salvation (Rom. 8:14,15; 1 Cor. 12:13) , and as an adult son experientially (at spiritual maturity, Rev. 21:7). </a:t>
            </a:r>
            <a:endParaRPr lang="en-US" altLang="en-US">
              <a:sym typeface="+mn-ea"/>
            </a:endParaRPr>
          </a:p>
          <a:p>
            <a:endParaRPr lang="en-US" altLang="en-US"/>
          </a:p>
          <a:p>
            <a:r>
              <a:rPr lang="en-US"/>
              <a:t>Review Romans 8:12-19  “Adoption, Children, Sons” [go to E-sword]</a:t>
            </a: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944245" y="850265"/>
            <a:ext cx="10515600" cy="5514975"/>
          </a:xfrm>
        </p:spPr>
        <p:txBody>
          <a:bodyPr>
            <a:normAutofit fontScale="70000"/>
          </a:bodyPr>
          <a:p>
            <a:pPr marL="0" indent="0" algn="ctr">
              <a:buNone/>
            </a:pPr>
            <a:r>
              <a:rPr lang="th-TH" altLang="en-US" sz="4445">
                <a:latin typeface="Calibri" panose="020F0502020204030204" charset="0"/>
                <a:cs typeface="Calibri" panose="020F0502020204030204" charset="0"/>
              </a:rPr>
              <a:t>วิวรณ์ </a:t>
            </a:r>
            <a:r>
              <a:rPr lang="en-US" altLang="en-US" sz="3000">
                <a:latin typeface="Calibri" panose="020F0502020204030204" charset="0"/>
                <a:cs typeface="Calibri" panose="020F0502020204030204" charset="0"/>
              </a:rPr>
              <a:t>2:18.</a:t>
            </a:r>
            <a:r>
              <a:rPr lang="en-US" altLang="en-US" sz="4445">
                <a:latin typeface="Calibri" panose="020F0502020204030204" charset="0"/>
                <a:cs typeface="Calibri" panose="020F0502020204030204" charset="0"/>
              </a:rPr>
              <a:t> </a:t>
            </a:r>
            <a:endParaRPr lang="en-US" altLang="en-US" sz="4335"/>
          </a:p>
          <a:p>
            <a:pPr marL="0" indent="0">
              <a:buNone/>
            </a:pPr>
            <a:r>
              <a:rPr lang="en-US" altLang="en-US" sz="4335"/>
              <a:t>“And to the messenger [the pastor] of the church in Thyatira write: The Son of God, who has eyes like a flame of fire [His integrity demands discipline for the believers who reject His spiritual life], and His feet are like burnished bronze, communicates this: </a:t>
            </a:r>
            <a:endParaRPr lang="en-US" altLang="en-US" sz="4335"/>
          </a:p>
          <a:p>
            <a:r>
              <a:rPr lang="en-US" altLang="en-US" sz="4335"/>
              <a:t>Κα</a:t>
            </a:r>
            <a:r>
              <a:rPr lang="en-US" altLang="en-US" sz="4335"/>
              <a:t>ὶ</a:t>
            </a:r>
            <a:r>
              <a:rPr lang="en-US" altLang="en-US" sz="4335"/>
              <a:t> τ</a:t>
            </a:r>
            <a:r>
              <a:rPr lang="en-US" altLang="en-US" sz="4335"/>
              <a:t>ῷ</a:t>
            </a:r>
            <a:r>
              <a:rPr lang="en-US" altLang="en-US" sz="4335"/>
              <a:t> </a:t>
            </a:r>
            <a:r>
              <a:rPr lang="en-US" altLang="en-US" sz="4335"/>
              <a:t>ἀ</a:t>
            </a:r>
            <a:r>
              <a:rPr lang="en-US" altLang="en-US" sz="4335"/>
              <a:t>γγ</a:t>
            </a:r>
            <a:r>
              <a:rPr lang="en-US" altLang="en-US" sz="4335"/>
              <a:t>έ</a:t>
            </a:r>
            <a:r>
              <a:rPr lang="en-US" altLang="en-US" sz="4335"/>
              <a:t>λ</a:t>
            </a:r>
            <a:r>
              <a:rPr lang="en-US" altLang="en-US" sz="4335"/>
              <a:t>ῳ</a:t>
            </a:r>
            <a:r>
              <a:rPr lang="en-US" altLang="en-US" sz="4335"/>
              <a:t> τ</a:t>
            </a:r>
            <a:r>
              <a:rPr lang="en-US" altLang="en-US" sz="4335"/>
              <a:t>ῆ</a:t>
            </a:r>
            <a:r>
              <a:rPr lang="en-US" altLang="en-US" sz="4335"/>
              <a:t>ς </a:t>
            </a:r>
            <a:r>
              <a:rPr lang="en-US" altLang="en-US" sz="4335"/>
              <a:t>ἐ</a:t>
            </a:r>
            <a:r>
              <a:rPr lang="en-US" altLang="en-US" sz="4335"/>
              <a:t>ν Θυατ</a:t>
            </a:r>
            <a:r>
              <a:rPr lang="en-US" altLang="en-US" sz="4335"/>
              <a:t>ί</a:t>
            </a:r>
            <a:r>
              <a:rPr lang="en-US" altLang="en-US" sz="4335"/>
              <a:t>ροις </a:t>
            </a:r>
            <a:r>
              <a:rPr lang="en-US" altLang="en-US" sz="4335"/>
              <a:t>ἐ</a:t>
            </a:r>
            <a:r>
              <a:rPr lang="en-US" altLang="en-US" sz="4335"/>
              <a:t>κκλησ</a:t>
            </a:r>
            <a:r>
              <a:rPr lang="en-US" altLang="en-US" sz="4335"/>
              <a:t>ί</a:t>
            </a:r>
            <a:r>
              <a:rPr lang="en-US" altLang="en-US" sz="4335"/>
              <a:t>ας γρ</a:t>
            </a:r>
            <a:r>
              <a:rPr lang="en-US" altLang="en-US" sz="4335"/>
              <a:t>ά</a:t>
            </a:r>
            <a:r>
              <a:rPr lang="en-US" altLang="en-US" sz="4335"/>
              <a:t>ψον· Τ</a:t>
            </a:r>
            <a:r>
              <a:rPr lang="en-US" altLang="en-US" sz="4335"/>
              <a:t>ά</a:t>
            </a:r>
            <a:r>
              <a:rPr lang="en-US" altLang="en-US" sz="4335"/>
              <a:t>δε λ</a:t>
            </a:r>
            <a:r>
              <a:rPr lang="en-US" altLang="en-US" sz="4335"/>
              <a:t>έ</a:t>
            </a:r>
            <a:r>
              <a:rPr lang="en-US" altLang="en-US" sz="4335"/>
              <a:t>γει </a:t>
            </a:r>
            <a:r>
              <a:rPr lang="en-US" altLang="en-US" sz="4335"/>
              <a:t>ὁ</a:t>
            </a:r>
            <a:r>
              <a:rPr lang="en-US" altLang="en-US" sz="4335"/>
              <a:t> υ</a:t>
            </a:r>
            <a:r>
              <a:rPr lang="en-US" altLang="en-US" sz="4335"/>
              <a:t>ἱὸ</a:t>
            </a:r>
            <a:r>
              <a:rPr lang="en-US" altLang="en-US" sz="4335"/>
              <a:t>ς το</a:t>
            </a:r>
            <a:r>
              <a:rPr lang="en-US" altLang="en-US" sz="4335"/>
              <a:t>ῦ</a:t>
            </a:r>
            <a:r>
              <a:rPr lang="en-US" altLang="en-US" sz="4335"/>
              <a:t> θεο</a:t>
            </a:r>
            <a:r>
              <a:rPr lang="en-US" altLang="en-US" sz="4335"/>
              <a:t>ῦ</a:t>
            </a:r>
            <a:r>
              <a:rPr lang="en-US" altLang="en-US" sz="4335"/>
              <a:t>, </a:t>
            </a:r>
            <a:r>
              <a:rPr lang="en-US" altLang="en-US" sz="4335"/>
              <a:t>ὁ</a:t>
            </a:r>
            <a:r>
              <a:rPr lang="en-US" altLang="en-US" sz="4335"/>
              <a:t> </a:t>
            </a:r>
            <a:r>
              <a:rPr lang="en-US" altLang="en-US" sz="4335"/>
              <a:t>ἔ</a:t>
            </a:r>
            <a:r>
              <a:rPr lang="en-US" altLang="en-US" sz="4335"/>
              <a:t>χων το</a:t>
            </a:r>
            <a:r>
              <a:rPr lang="en-US" altLang="en-US" sz="4335"/>
              <a:t>ὺ</a:t>
            </a:r>
            <a:r>
              <a:rPr lang="en-US" altLang="en-US" sz="4335"/>
              <a:t>ς </a:t>
            </a:r>
            <a:r>
              <a:rPr lang="en-US" altLang="en-US" sz="4335"/>
              <a:t>ὀ</a:t>
            </a:r>
            <a:r>
              <a:rPr lang="en-US" altLang="en-US" sz="4335"/>
              <a:t>φθαλµο</a:t>
            </a:r>
            <a:r>
              <a:rPr lang="en-US" altLang="en-US" sz="4335"/>
              <a:t>ὺ</a:t>
            </a:r>
            <a:r>
              <a:rPr lang="en-US" altLang="en-US" sz="4335"/>
              <a:t>ς α</a:t>
            </a:r>
            <a:r>
              <a:rPr lang="en-US" altLang="en-US" sz="4335"/>
              <a:t>ὐ</a:t>
            </a:r>
            <a:r>
              <a:rPr lang="en-US" altLang="en-US" sz="4335"/>
              <a:t>το</a:t>
            </a:r>
            <a:r>
              <a:rPr lang="en-US" altLang="en-US" sz="4335"/>
              <a:t>ῦ</a:t>
            </a:r>
            <a:r>
              <a:rPr lang="en-US" altLang="en-US" sz="4335"/>
              <a:t> </a:t>
            </a:r>
            <a:r>
              <a:rPr lang="en-US" altLang="en-US" sz="4335"/>
              <a:t>ὡ</a:t>
            </a:r>
            <a:r>
              <a:rPr lang="en-US" altLang="en-US" sz="4335"/>
              <a:t>ς φλ</a:t>
            </a:r>
            <a:r>
              <a:rPr lang="en-US" altLang="en-US" sz="4335"/>
              <a:t>ό</a:t>
            </a:r>
            <a:r>
              <a:rPr lang="en-US" altLang="en-US" sz="4335"/>
              <a:t>γα πυρ</a:t>
            </a:r>
            <a:r>
              <a:rPr lang="en-US" altLang="en-US" sz="4335"/>
              <a:t>ό</a:t>
            </a:r>
            <a:r>
              <a:rPr lang="en-US" altLang="en-US" sz="4335"/>
              <a:t>ς, κα</a:t>
            </a:r>
            <a:r>
              <a:rPr lang="en-US" altLang="en-US" sz="4335"/>
              <a:t>ὶ</a:t>
            </a:r>
            <a:r>
              <a:rPr lang="en-US" altLang="en-US" sz="4335"/>
              <a:t> ο</a:t>
            </a:r>
            <a:r>
              <a:rPr lang="en-US" altLang="en-US" sz="4335"/>
              <a:t>ἱ</a:t>
            </a:r>
            <a:r>
              <a:rPr lang="en-US" altLang="en-US" sz="4335"/>
              <a:t> π</a:t>
            </a:r>
            <a:r>
              <a:rPr lang="en-US" altLang="en-US" sz="4335"/>
              <a:t>ό</a:t>
            </a:r>
            <a:r>
              <a:rPr lang="en-US" altLang="en-US" sz="4335"/>
              <a:t>δες α</a:t>
            </a:r>
            <a:r>
              <a:rPr lang="en-US" altLang="en-US" sz="4335"/>
              <a:t>ὐ</a:t>
            </a:r>
            <a:r>
              <a:rPr lang="en-US" altLang="en-US" sz="4335"/>
              <a:t>το</a:t>
            </a:r>
            <a:r>
              <a:rPr lang="en-US" altLang="en-US" sz="4335"/>
              <a:t>ῦ</a:t>
            </a:r>
            <a:r>
              <a:rPr lang="en-US" altLang="en-US" sz="4335"/>
              <a:t> </a:t>
            </a:r>
            <a:r>
              <a:rPr lang="en-US" altLang="en-US" sz="4335"/>
              <a:t>ὅ</a:t>
            </a:r>
            <a:r>
              <a:rPr lang="en-US" altLang="en-US" sz="4335"/>
              <a:t>µοιοι χαλκολιβ</a:t>
            </a:r>
            <a:r>
              <a:rPr lang="en-US" altLang="en-US" sz="4335"/>
              <a:t>ά</a:t>
            </a:r>
            <a:r>
              <a:rPr lang="en-US" altLang="en-US" sz="4335"/>
              <a:t>ν</a:t>
            </a:r>
            <a:r>
              <a:rPr lang="en-US" altLang="en-US" sz="4335"/>
              <a:t>ῳ</a:t>
            </a:r>
            <a:r>
              <a:rPr lang="en-US" altLang="en-US" sz="4335"/>
              <a:t>·</a:t>
            </a:r>
            <a:endParaRPr lang="en-US" altLang="en-US" sz="4335"/>
          </a:p>
          <a:p>
            <a:r>
              <a:rPr lang="th-TH" altLang="en-US" sz="5000" b="1"/>
              <a:t>จงเขียนถึงทูตสวรรค์แห่งคริสตจักรที่เมืองธิยาทิรา</a:t>
            </a:r>
            <a:r>
              <a:rPr lang="en-US" altLang="en-US" sz="5000" b="1"/>
              <a:t> </a:t>
            </a:r>
            <a:r>
              <a:rPr lang="th-TH" altLang="en-US" sz="5000" b="1"/>
              <a:t>ว่า</a:t>
            </a:r>
            <a:r>
              <a:rPr lang="en-US" altLang="en-US" sz="5000" b="1"/>
              <a:t> `</a:t>
            </a:r>
            <a:r>
              <a:rPr lang="th-TH" altLang="en-US" sz="5000" b="1"/>
              <a:t>พระองค์ผู้ซึ่งเป็นพระบุตรของพระเจ้า</a:t>
            </a:r>
            <a:r>
              <a:rPr lang="en-US" altLang="en-US" sz="5000" b="1"/>
              <a:t> </a:t>
            </a:r>
            <a:r>
              <a:rPr lang="th-TH" altLang="en-US" sz="5000" b="1"/>
              <a:t>ผู้ทรงมีพระเนตรดุจเปลวไฟ</a:t>
            </a:r>
            <a:r>
              <a:rPr lang="en-US" altLang="en-US" sz="5000" b="1"/>
              <a:t> </a:t>
            </a:r>
            <a:r>
              <a:rPr lang="th-TH" altLang="en-US" sz="5000" b="1"/>
              <a:t>และมีพระบาทดุจทองสัมฤทธิ์เงางาม</a:t>
            </a:r>
            <a:r>
              <a:rPr lang="en-US" altLang="en-US" sz="5000" b="1"/>
              <a:t> </a:t>
            </a:r>
            <a:r>
              <a:rPr lang="th-TH" altLang="en-US" sz="5000" b="1"/>
              <a:t>ได้ตรัสดังนี้ว่า</a:t>
            </a:r>
            <a:r>
              <a:rPr lang="en-US" altLang="en-US" sz="5000" b="1"/>
              <a:t> </a:t>
            </a:r>
            <a:endParaRPr lang="en-US" altLang="en-US" sz="5000" b="1"/>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p>
            <a:endParaRPr lang="en-US"/>
          </a:p>
        </p:txBody>
      </p:sp>
      <p:pic>
        <p:nvPicPr>
          <p:cNvPr id="4" name="Picture 4"/>
          <p:cNvPicPr>
            <a:picLocks noChangeAspect="1" noChangeArrowheads="1"/>
          </p:cNvPicPr>
          <p:nvPr>
            <p:ph idx="1"/>
          </p:nvPr>
        </p:nvPicPr>
        <p:blipFill>
          <a:blip r:embed="rId1">
            <a:extLst>
              <a:ext uri="{28A0092B-C50C-407E-A947-70E740481C1C}">
                <a14:useLocalDpi xmlns:a14="http://schemas.microsoft.com/office/drawing/2010/main" val="0"/>
              </a:ext>
            </a:extLst>
          </a:blip>
          <a:srcRect t="-690" b="10386"/>
          <a:stretch>
            <a:fillRect/>
          </a:stretch>
        </p:blipFill>
        <p:spPr>
          <a:xfrm>
            <a:off x="838200" y="0"/>
            <a:ext cx="10515600" cy="7128510"/>
          </a:xfr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675640" y="763905"/>
            <a:ext cx="10515600" cy="4351338"/>
          </a:xfrm>
        </p:spPr>
        <p:txBody>
          <a:bodyPr>
            <a:normAutofit lnSpcReduction="10000"/>
          </a:bodyPr>
          <a:p>
            <a:r>
              <a:rPr lang="en-US" altLang="en-US"/>
              <a:t>Thyatira became an important city on the Roman road from Pergamos to Laodicea and became a very wealthy city.</a:t>
            </a:r>
            <a:endParaRPr lang="en-US" altLang="en-US"/>
          </a:p>
          <a:p>
            <a:r>
              <a:rPr lang="en-US" altLang="en-US"/>
              <a:t>Thyatira was famous for its labor unions. Every artisan in Thyatira belonged to a labor union and every guild or labor union owned property in its own name, made contracts for construction, and had tremendous power and influence. </a:t>
            </a:r>
            <a:endParaRPr lang="en-US" altLang="en-US"/>
          </a:p>
          <a:p>
            <a:r>
              <a:rPr lang="en-US" altLang="en-US"/>
              <a:t>Most famous were the coppersmith unions, and the dyers’ union whose purple dye was in demand all over the world. </a:t>
            </a:r>
            <a:endParaRPr lang="en-US" altLang="en-US"/>
          </a:p>
          <a:p>
            <a:r>
              <a:rPr lang="en-US" altLang="en-US"/>
              <a:t>The unions sponsored the phallic cult and various other idolatrous cults and were strongly opposed to Christianity. </a:t>
            </a:r>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p:sp>
        <p:nvSpPr>
          <p:cNvPr id="3" name="Content Placeholder 2"/>
          <p:cNvSpPr>
            <a:spLocks noGrp="1"/>
          </p:cNvSpPr>
          <p:nvPr>
            <p:ph sz="half" idx="1"/>
          </p:nvPr>
        </p:nvSpPr>
        <p:spPr>
          <a:xfrm>
            <a:off x="838200" y="552450"/>
            <a:ext cx="10108565" cy="5624830"/>
          </a:xfrm>
        </p:spPr>
        <p:txBody>
          <a:bodyPr>
            <a:noAutofit/>
          </a:bodyPr>
          <a:p>
            <a:pPr marL="0" indent="0">
              <a:buNone/>
            </a:pPr>
            <a:endParaRPr lang="en-US" altLang="en-US"/>
          </a:p>
          <a:p>
            <a:pPr marL="0" indent="0">
              <a:buNone/>
            </a:pPr>
            <a:r>
              <a:rPr lang="en-US" altLang="en-US" sz="2600">
                <a:latin typeface="Cordia New" panose="020B0304020202020204" charset="0"/>
                <a:cs typeface="Cordia New" panose="020B0304020202020204" charset="0"/>
              </a:rPr>
              <a:t>Rev. 2:17. ‘He who has an ear, must hear what the Spirit says to the churches. To him who overcomes [to the spiritual winner], to him [dative of advantage] I will give [blessing] from the hidden manna [metabolized doctrine hidden in the soul], and I will give him a white pebble, and a new title written on the pebble which no one knows but he who receives it [in time, but in eternity all will know].’ </a:t>
            </a:r>
            <a:endParaRPr lang="en-US" altLang="en-US" sz="2600">
              <a:latin typeface="Cordia New" panose="020B0304020202020204" charset="0"/>
              <a:cs typeface="Cordia New" panose="020B0304020202020204" charset="0"/>
            </a:endParaRPr>
          </a:p>
          <a:p>
            <a:pPr marL="0" indent="0">
              <a:buNone/>
            </a:pPr>
            <a:r>
              <a:rPr lang="en-US" altLang="en-US" sz="2000">
                <a:latin typeface="Cordia New" panose="020B0304020202020204" charset="0"/>
                <a:cs typeface="Cordia New" panose="020B0304020202020204" charset="0"/>
              </a:rPr>
              <a:t>ὁ ἔχων οὖς ἀκουσάτω τί τὸ πνεῦµα λέγει ταῖς ἐκκλησίαις. τῷ νικῶντι δώσω αὐτῷ τοῦ µάννα τοῦ κεκρυµµένου, καὶ δώσω αὐτῷ ψῆφον λευκὴν καὶ ἐπὶ τὴν ψῆ</a:t>
            </a:r>
            <a:r>
              <a:rPr lang="en-US" altLang="en-US" sz="2000">
                <a:latin typeface="Cordia New" panose="020B0304020202020204" charset="0"/>
                <a:cs typeface="Cordia New" panose="020B0304020202020204" charset="0"/>
              </a:rPr>
              <a:t>φον ὄνοµα καινὸν γεγραµµένον ὃ οὐδεὶς οἶδεν εἰ µὴ ὁ λαµβάνων.</a:t>
            </a:r>
            <a:endParaRPr lang="en-US" altLang="en-US" sz="2000">
              <a:latin typeface="Cordia New" panose="020B0304020202020204" charset="0"/>
              <a:cs typeface="Cordia New" panose="020B0304020202020204" charset="0"/>
            </a:endParaRPr>
          </a:p>
          <a:p>
            <a:pPr marL="0" indent="0">
              <a:buNone/>
            </a:pPr>
            <a:endParaRPr lang="en-US" altLang="en-US" sz="2600">
              <a:latin typeface="Cordia New" panose="020B0304020202020204" charset="0"/>
              <a:cs typeface="Cordia New" panose="020B0304020202020204" charset="0"/>
            </a:endParaRPr>
          </a:p>
          <a:p>
            <a:pPr marL="0" indent="0">
              <a:buNone/>
            </a:pPr>
            <a:r>
              <a:rPr lang="th-TH" altLang="en-US" sz="4000">
                <a:latin typeface="Cordia New" panose="020B0304020202020204" charset="0"/>
                <a:cs typeface="Cordia New" panose="020B0304020202020204" charset="0"/>
              </a:rPr>
              <a:t>วิวรณ์</a:t>
            </a:r>
            <a:r>
              <a:rPr lang="en-US" altLang="en-US" sz="4000">
                <a:latin typeface="Cordia New" panose="020B0304020202020204" charset="0"/>
                <a:cs typeface="Cordia New" panose="020B0304020202020204" charset="0"/>
              </a:rPr>
              <a:t> 2:17  </a:t>
            </a:r>
            <a:r>
              <a:rPr lang="th-TH" altLang="en-US" sz="4000">
                <a:latin typeface="Cordia New" panose="020B0304020202020204" charset="0"/>
                <a:cs typeface="Cordia New" panose="020B0304020202020204" charset="0"/>
              </a:rPr>
              <a:t>ใครมีหูก็ให้ฟังข้อความซึ่งพระวิญญาณตรัสไว้แก่คริสตจักรทั้งหลาย</a:t>
            </a:r>
            <a:r>
              <a:rPr lang="en-US" altLang="en-US" sz="4000">
                <a:latin typeface="Cordia New" panose="020B0304020202020204" charset="0"/>
                <a:cs typeface="Cordia New" panose="020B0304020202020204" charset="0"/>
              </a:rPr>
              <a:t> </a:t>
            </a:r>
            <a:r>
              <a:rPr lang="th-TH" altLang="en-US" sz="4000">
                <a:latin typeface="Cordia New" panose="020B0304020202020204" charset="0"/>
                <a:cs typeface="Cordia New" panose="020B0304020202020204" charset="0"/>
              </a:rPr>
              <a:t>ผู้ที่มีชัยชนะ</a:t>
            </a:r>
            <a:r>
              <a:rPr lang="en-US" altLang="en-US" sz="4000">
                <a:latin typeface="Cordia New" panose="020B0304020202020204" charset="0"/>
                <a:cs typeface="Cordia New" panose="020B0304020202020204" charset="0"/>
              </a:rPr>
              <a:t> </a:t>
            </a:r>
            <a:r>
              <a:rPr lang="th-TH" altLang="en-US" sz="4000">
                <a:latin typeface="Cordia New" panose="020B0304020202020204" charset="0"/>
                <a:cs typeface="Cordia New" panose="020B0304020202020204" charset="0"/>
              </a:rPr>
              <a:t>เราจะให้ผู้นั้นกินมานาที่ซ่อนอยู่</a:t>
            </a:r>
            <a:r>
              <a:rPr lang="en-US" altLang="en-US" sz="4000">
                <a:latin typeface="Cordia New" panose="020B0304020202020204" charset="0"/>
                <a:cs typeface="Cordia New" panose="020B0304020202020204" charset="0"/>
              </a:rPr>
              <a:t> </a:t>
            </a:r>
            <a:r>
              <a:rPr lang="th-TH" altLang="en-US" sz="4000">
                <a:latin typeface="Cordia New" panose="020B0304020202020204" charset="0"/>
                <a:cs typeface="Cordia New" panose="020B0304020202020204" charset="0"/>
              </a:rPr>
              <a:t>และจะให้หินขาวแก่ผู้นั้นด้วย</a:t>
            </a:r>
            <a:r>
              <a:rPr lang="en-US" altLang="en-US" sz="4000">
                <a:latin typeface="Cordia New" panose="020B0304020202020204" charset="0"/>
                <a:cs typeface="Cordia New" panose="020B0304020202020204" charset="0"/>
              </a:rPr>
              <a:t> </a:t>
            </a:r>
            <a:r>
              <a:rPr lang="th-TH" altLang="en-US" sz="4000">
                <a:latin typeface="Cordia New" panose="020B0304020202020204" charset="0"/>
                <a:cs typeface="Cordia New" panose="020B0304020202020204" charset="0"/>
              </a:rPr>
              <a:t>ที่หินนั้นมีชื่อใหม่จารึกไว้ซึ่งไม่มีผู้ใดรู้เลยนอกจากผู้ที่รับเท่านั้น</a:t>
            </a:r>
            <a:r>
              <a:rPr lang="en-US" altLang="en-US" sz="4000">
                <a:latin typeface="Cordia New" panose="020B0304020202020204" charset="0"/>
                <a:cs typeface="Cordia New" panose="020B0304020202020204" charset="0"/>
              </a:rPr>
              <a:t>' </a:t>
            </a:r>
            <a:endParaRPr lang="en-US" altLang="en-US" sz="4000">
              <a:latin typeface="Cordia New" panose="020B0304020202020204" charset="0"/>
              <a:cs typeface="Cordia New" panose="020B030402020202020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r>
              <a:rPr lang="en-US" altLang="en-US"/>
              <a:t> In this context Thyatira is threatened with divine punishment through economic disaster namely the bronze feet. People are the products of their own decisions and the unions will make bad decisions which will destroy the economy of Thyatira unless corrected by Bible doctrine.</a:t>
            </a:r>
            <a:endParaRPr lang="en-US" altLang="en-US"/>
          </a:p>
          <a:p>
            <a:endParaRPr lang="en-US" altLang="en-US"/>
          </a:p>
          <a:p>
            <a:pPr marL="0" indent="0">
              <a:buNone/>
            </a:pPr>
            <a:r>
              <a:rPr lang="en-US" altLang="en-US"/>
              <a:t>“Bad decisions limit future options.”</a:t>
            </a:r>
            <a:endParaRPr lang="en-US"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600075" y="622935"/>
            <a:ext cx="10515600" cy="4351338"/>
          </a:xfrm>
        </p:spPr>
        <p:txBody>
          <a:bodyPr/>
          <a:p>
            <a:r>
              <a:rPr lang="en-US"/>
              <a:t>Bronze: </a:t>
            </a:r>
            <a:r>
              <a:rPr lang="en-US" altLang="en-US"/>
              <a:t>Bronze is primarily made of copper, typically around 88%, and about 12% tin, along with possible additions of other metals like aluminum, manganese, nickel, or zinc.</a:t>
            </a:r>
            <a:endParaRPr lang="en-US" altLang="en-US"/>
          </a:p>
          <a:p>
            <a:r>
              <a:rPr lang="th-TH" altLang="en-US" sz="3600"/>
              <a:t>บรอนซ์</a:t>
            </a:r>
            <a:r>
              <a:rPr lang="en-US" altLang="th-TH" sz="3600"/>
              <a:t> (</a:t>
            </a:r>
            <a:r>
              <a:rPr lang="th-TH" altLang="en-US" sz="3600" b="1">
                <a:sym typeface="+mn-ea"/>
              </a:rPr>
              <a:t>ทองสัมฤทธิ์</a:t>
            </a:r>
            <a:r>
              <a:rPr lang="en-US" altLang="th-TH" sz="3600" b="1">
                <a:sym typeface="+mn-ea"/>
              </a:rPr>
              <a:t>)</a:t>
            </a:r>
            <a:r>
              <a:rPr lang="en-US" altLang="en-US" sz="3600"/>
              <a:t>: </a:t>
            </a:r>
            <a:r>
              <a:rPr lang="th-TH" altLang="en-US" sz="3600"/>
              <a:t>บรอนซ์ส่วนใหญ่ทําจากทองแดง</a:t>
            </a:r>
            <a:r>
              <a:rPr lang="en-US" altLang="en-US" sz="3600"/>
              <a:t> </a:t>
            </a:r>
            <a:r>
              <a:rPr lang="th-TH" altLang="en-US" sz="3600"/>
              <a:t>โดยทั่วไปจะอยู่ที่ประมาณ</a:t>
            </a:r>
            <a:r>
              <a:rPr lang="en-US" altLang="en-US" sz="3600"/>
              <a:t> 88% </a:t>
            </a:r>
            <a:r>
              <a:rPr lang="th-TH" altLang="en-US" sz="3600"/>
              <a:t>และดีบุกประมาณ</a:t>
            </a:r>
            <a:r>
              <a:rPr lang="en-US" altLang="en-US" sz="3600"/>
              <a:t> 12% </a:t>
            </a:r>
            <a:r>
              <a:rPr lang="th-TH" altLang="en-US" sz="3600"/>
              <a:t>พร้อมกับการเติมโลหะอื่นๆ</a:t>
            </a:r>
            <a:r>
              <a:rPr lang="en-US" altLang="en-US" sz="3600"/>
              <a:t> </a:t>
            </a:r>
            <a:r>
              <a:rPr lang="th-TH" altLang="en-US" sz="3600"/>
              <a:t>เช่น</a:t>
            </a:r>
            <a:r>
              <a:rPr lang="en-US" altLang="en-US" sz="3600"/>
              <a:t> </a:t>
            </a:r>
            <a:r>
              <a:rPr lang="th-TH" altLang="en-US" sz="3600"/>
              <a:t>อลูมิเนียม</a:t>
            </a:r>
            <a:r>
              <a:rPr lang="en-US" altLang="en-US" sz="3600"/>
              <a:t> </a:t>
            </a:r>
            <a:r>
              <a:rPr lang="th-TH" altLang="en-US" sz="3600"/>
              <a:t>แมงกานีส</a:t>
            </a:r>
            <a:r>
              <a:rPr lang="en-US" altLang="en-US" sz="3600"/>
              <a:t> </a:t>
            </a:r>
            <a:r>
              <a:rPr lang="th-TH" altLang="en-US" sz="3600"/>
              <a:t>นิกเกิล</a:t>
            </a:r>
            <a:r>
              <a:rPr lang="en-US" altLang="en-US" sz="3600"/>
              <a:t> </a:t>
            </a:r>
            <a:r>
              <a:rPr lang="th-TH" altLang="en-US" sz="3600"/>
              <a:t>หรือสังกะสี</a:t>
            </a:r>
            <a:endParaRPr lang="th-TH" altLang="en-US" sz="36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Title 10"/>
          <p:cNvSpPr>
            <a:spLocks noGrp="1"/>
          </p:cNvSpPr>
          <p:nvPr>
            <p:ph type="title"/>
          </p:nvPr>
        </p:nvSpPr>
        <p:spPr/>
        <p:txBody>
          <a:bodyPr/>
          <a:p>
            <a:endParaRPr lang="en-US"/>
          </a:p>
        </p:txBody>
      </p:sp>
      <p:pic>
        <p:nvPicPr>
          <p:cNvPr id="8" name="Content Placeholder 7"/>
          <p:cNvPicPr/>
          <p:nvPr>
            <p:ph sz="half" idx="1"/>
          </p:nvPr>
        </p:nvPicPr>
        <p:blipFill>
          <a:blip r:embed="rId1"/>
          <a:srcRect t="8009" b="8009"/>
          <a:stretch>
            <a:fillRect/>
          </a:stretch>
        </p:blipFill>
        <p:spPr>
          <a:xfrm>
            <a:off x="458470" y="211455"/>
            <a:ext cx="4195445" cy="3344545"/>
          </a:xfrm>
        </p:spPr>
      </p:pic>
      <p:pic>
        <p:nvPicPr>
          <p:cNvPr id="10" name="Content Placeholder 9"/>
          <p:cNvPicPr/>
          <p:nvPr>
            <p:ph sz="half" idx="2"/>
          </p:nvPr>
        </p:nvPicPr>
        <p:blipFill>
          <a:blip r:embed="rId2"/>
          <a:srcRect t="8009" b="8009"/>
          <a:stretch>
            <a:fillRect/>
          </a:stretch>
        </p:blipFill>
        <p:spPr>
          <a:xfrm>
            <a:off x="2422525" y="3429000"/>
            <a:ext cx="4573905" cy="3164205"/>
          </a:xfrm>
        </p:spPr>
      </p:pic>
      <p:pic>
        <p:nvPicPr>
          <p:cNvPr id="12" name="Picture 11"/>
          <p:cNvPicPr/>
          <p:nvPr/>
        </p:nvPicPr>
        <p:blipFill>
          <a:blip r:embed="rId3"/>
          <a:stretch>
            <a:fillRect/>
          </a:stretch>
        </p:blipFill>
        <p:spPr>
          <a:xfrm>
            <a:off x="7345680" y="784225"/>
            <a:ext cx="4291965" cy="528891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p:txBody>
          <a:bodyPr/>
          <a:p>
            <a:r>
              <a:rPr lang="en-US" altLang="en-US"/>
              <a:t>The flame of fire speaks of individual judgment just as the feet of bronze represents national judgment. </a:t>
            </a:r>
            <a:endParaRPr lang="en-US" altLang="en-US"/>
          </a:p>
          <a:p>
            <a:r>
              <a:rPr lang="en-US" altLang="en-US"/>
              <a:t>Jesus Christ will not ever tolerate arrogance. When it says “a flame of fire” it means that our Lord personally is going to do a lot of judging. For example, John 5:22</a:t>
            </a:r>
            <a:r>
              <a:rPr lang="en-US" altLang="en-US" sz="3600"/>
              <a:t>: </a:t>
            </a:r>
            <a:r>
              <a:rPr lang="th-TH" altLang="en-US" sz="3600"/>
              <a:t>เพราะว่าพระบิดามิได้ทรงพิพากษาผู้ใด</a:t>
            </a:r>
            <a:r>
              <a:rPr lang="en-US" altLang="en-US" sz="3600"/>
              <a:t> </a:t>
            </a:r>
            <a:r>
              <a:rPr lang="th-TH" altLang="en-US" sz="3600"/>
              <a:t>แต่พระองค์ได้ทรงมอบการพิพากษาทั้งสิ้นไว้กับพระบุตร</a:t>
            </a:r>
            <a:endParaRPr lang="th-TH" altLang="en-US" sz="36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665480" y="493395"/>
            <a:ext cx="11012805" cy="5802630"/>
          </a:xfrm>
        </p:spPr>
        <p:txBody>
          <a:bodyPr>
            <a:noAutofit/>
          </a:bodyPr>
          <a:p>
            <a:r>
              <a:rPr lang="en-US" altLang="en-US" sz="3600">
                <a:latin typeface="Cordia New" panose="020B0304020202020204" charset="0"/>
                <a:cs typeface="Cordia New" panose="020B0304020202020204" charset="0"/>
              </a:rPr>
              <a:t>Grace always precedes judgment. Decisions from free will create environment; not vice versa. Personal and historical disasters are not tragedies that just happen accidently but are the outworking of bad decisions.</a:t>
            </a:r>
            <a:endParaRPr lang="en-US" altLang="en-US" sz="3600">
              <a:latin typeface="Cordia New" panose="020B0304020202020204" charset="0"/>
              <a:cs typeface="Cordia New" panose="020B0304020202020204" charset="0"/>
            </a:endParaRPr>
          </a:p>
          <a:p>
            <a:r>
              <a:rPr lang="th-TH" altLang="en-US" sz="3600">
                <a:latin typeface="Cordia New" panose="020B0304020202020204" charset="0"/>
                <a:cs typeface="Cordia New" panose="020B0304020202020204" charset="0"/>
              </a:rPr>
              <a:t>พระคุณนําหน้าการพิพากษาเสมอ</a:t>
            </a:r>
            <a:r>
              <a:rPr lang="en-US" altLang="en-US" sz="3600">
                <a:latin typeface="Cordia New" panose="020B0304020202020204" charset="0"/>
                <a:cs typeface="Cordia New" panose="020B0304020202020204" charset="0"/>
              </a:rPr>
              <a:t> </a:t>
            </a:r>
            <a:r>
              <a:rPr lang="th-TH" altLang="en-US" sz="3600">
                <a:latin typeface="Cordia New" panose="020B0304020202020204" charset="0"/>
                <a:cs typeface="Cordia New" panose="020B0304020202020204" charset="0"/>
              </a:rPr>
              <a:t>การตัดสินใจจากความคิดเสรีในตัดสินใจ (</a:t>
            </a:r>
            <a:r>
              <a:rPr lang="en-US" altLang="en-US" sz="3600">
                <a:latin typeface="Cordia New" panose="020B0304020202020204" charset="0"/>
                <a:cs typeface="Cordia New" panose="020B0304020202020204" charset="0"/>
              </a:rPr>
              <a:t>volition/ free-will)</a:t>
            </a:r>
            <a:r>
              <a:rPr lang="en-US" altLang="th-TH" sz="3600">
                <a:latin typeface="Cordia New" panose="020B0304020202020204" charset="0"/>
                <a:cs typeface="Cordia New" panose="020B0304020202020204" charset="0"/>
              </a:rPr>
              <a:t> </a:t>
            </a:r>
            <a:r>
              <a:rPr lang="th-TH" altLang="en-US" sz="3600">
                <a:latin typeface="Cordia New" panose="020B0304020202020204" charset="0"/>
                <a:cs typeface="Cordia New" panose="020B0304020202020204" charset="0"/>
              </a:rPr>
              <a:t>สร้างสภาพแวดล้อม</a:t>
            </a:r>
            <a:r>
              <a:rPr lang="en-US" altLang="en-US" sz="3600">
                <a:latin typeface="Cordia New" panose="020B0304020202020204" charset="0"/>
                <a:cs typeface="Cordia New" panose="020B0304020202020204" charset="0"/>
              </a:rPr>
              <a:t> </a:t>
            </a:r>
            <a:r>
              <a:rPr lang="th-TH" altLang="en-US" sz="3600">
                <a:latin typeface="Cordia New" panose="020B0304020202020204" charset="0"/>
                <a:cs typeface="Cordia New" panose="020B0304020202020204" charset="0"/>
              </a:rPr>
              <a:t>ไม่ใช่สิ่งแวดล้อมสร้างการตัดสินใจ</a:t>
            </a:r>
            <a:r>
              <a:rPr lang="en-US" altLang="en-US" sz="3600">
                <a:latin typeface="Cordia New" panose="020B0304020202020204" charset="0"/>
                <a:cs typeface="Cordia New" panose="020B0304020202020204" charset="0"/>
              </a:rPr>
              <a:t> </a:t>
            </a:r>
            <a:r>
              <a:rPr lang="th-TH" altLang="en-US" sz="3600">
                <a:latin typeface="Cordia New" panose="020B0304020202020204" charset="0"/>
                <a:cs typeface="Cordia New" panose="020B0304020202020204" charset="0"/>
              </a:rPr>
              <a:t>ความหายนะส่วนบุคคลและระดับประวัติศาสตร์ไม่ใช่โศกนาฏกรรมที่เกิดขึ้นโดยบังเอิญ</a:t>
            </a:r>
            <a:r>
              <a:rPr lang="en-US" altLang="en-US" sz="3600">
                <a:latin typeface="Cordia New" panose="020B0304020202020204" charset="0"/>
                <a:cs typeface="Cordia New" panose="020B0304020202020204" charset="0"/>
              </a:rPr>
              <a:t> </a:t>
            </a:r>
            <a:r>
              <a:rPr lang="th-TH" altLang="en-US" sz="3600">
                <a:latin typeface="Cordia New" panose="020B0304020202020204" charset="0"/>
                <a:cs typeface="Cordia New" panose="020B0304020202020204" charset="0"/>
              </a:rPr>
              <a:t>แต่เป็นผลจากการตัดสินใจที่ไม่ดี</a:t>
            </a:r>
            <a:r>
              <a:rPr lang="en-US" altLang="en-US" sz="3600">
                <a:latin typeface="Cordia New" panose="020B0304020202020204" charset="0"/>
                <a:cs typeface="Cordia New" panose="020B0304020202020204" charset="0"/>
              </a:rPr>
              <a:t> </a:t>
            </a:r>
            <a:endParaRPr lang="en-US" altLang="en-US" sz="3600">
              <a:latin typeface="Cordia New" panose="020B0304020202020204" charset="0"/>
              <a:cs typeface="Cordia New" panose="020B0304020202020204" charset="0"/>
            </a:endParaRPr>
          </a:p>
          <a:p>
            <a:r>
              <a:rPr lang="en-US" altLang="en-US" sz="3600">
                <a:latin typeface="Cordia New" panose="020B0304020202020204" charset="0"/>
                <a:cs typeface="Cordia New" panose="020B0304020202020204" charset="0"/>
                <a:sym typeface="+mn-ea"/>
              </a:rPr>
              <a:t> Since Jesus Christ controls history, he controls the destiny of all peoples.  Even so, he does not interfere with the freedom of choice.  </a:t>
            </a:r>
            <a:endParaRPr lang="en-US" altLang="en-US" sz="3600">
              <a:latin typeface="Cordia New" panose="020B0304020202020204" charset="0"/>
              <a:cs typeface="Cordia New" panose="020B0304020202020204" charset="0"/>
            </a:endParaRPr>
          </a:p>
          <a:p>
            <a:r>
              <a:rPr lang="th-TH" altLang="en-US" sz="3600">
                <a:latin typeface="Cordia New" panose="020B0304020202020204" charset="0"/>
                <a:cs typeface="Cordia New" panose="020B0304020202020204" charset="0"/>
              </a:rPr>
              <a:t>เนื่องจากพระเยซูคริสต์ทรงควบคุมประวัติศาสตร์</a:t>
            </a:r>
            <a:r>
              <a:rPr lang="en-US" altLang="en-US" sz="3600">
                <a:latin typeface="Cordia New" panose="020B0304020202020204" charset="0"/>
                <a:cs typeface="Cordia New" panose="020B0304020202020204" charset="0"/>
              </a:rPr>
              <a:t> </a:t>
            </a:r>
            <a:r>
              <a:rPr lang="th-TH" altLang="en-US" sz="3600">
                <a:latin typeface="Cordia New" panose="020B0304020202020204" charset="0"/>
                <a:cs typeface="Cordia New" panose="020B0304020202020204" charset="0"/>
              </a:rPr>
              <a:t>พระองค์จึงควบคุม</a:t>
            </a:r>
            <a:r>
              <a:rPr lang="th-TH" altLang="en-US" sz="3600">
                <a:solidFill>
                  <a:srgbClr val="C00000"/>
                </a:solidFill>
                <a:latin typeface="Cordia New" panose="020B0304020202020204" charset="0"/>
                <a:cs typeface="Cordia New" panose="020B0304020202020204" charset="0"/>
              </a:rPr>
              <a:t>ชะตากรรม</a:t>
            </a:r>
            <a:r>
              <a:rPr lang="th-TH" altLang="en-US" sz="3600">
                <a:latin typeface="Cordia New" panose="020B0304020202020204" charset="0"/>
                <a:cs typeface="Cordia New" panose="020B0304020202020204" charset="0"/>
              </a:rPr>
              <a:t>ของชนชาติทั้งปวง</a:t>
            </a:r>
            <a:r>
              <a:rPr lang="en-US" altLang="en-US" sz="3600">
                <a:latin typeface="Cordia New" panose="020B0304020202020204" charset="0"/>
                <a:cs typeface="Cordia New" panose="020B0304020202020204" charset="0"/>
              </a:rPr>
              <a:t> </a:t>
            </a:r>
            <a:r>
              <a:rPr lang="th-TH" altLang="en-US" sz="3600">
                <a:latin typeface="Cordia New" panose="020B0304020202020204" charset="0"/>
                <a:cs typeface="Cordia New" panose="020B0304020202020204" charset="0"/>
              </a:rPr>
              <a:t>ถึงกระนั้นพระองค์ก็ไม่แทรกแซงในการตัดสินใจของเรา</a:t>
            </a:r>
            <a:endParaRPr lang="th-TH" altLang="en-US" sz="3600">
              <a:latin typeface="Cordia New" panose="020B0304020202020204" charset="0"/>
              <a:cs typeface="Cordia New" panose="020B030402020202020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p:sp>
        <p:nvSpPr>
          <p:cNvPr id="5" name="Title 4"/>
          <p:cNvSpPr>
            <a:spLocks noGrp="1"/>
          </p:cNvSpPr>
          <p:nvPr>
            <p:ph type="title"/>
          </p:nvPr>
        </p:nvSpPr>
        <p:spPr/>
        <p:txBody>
          <a:bodyPr/>
          <a:p>
            <a:endParaRPr lang="en-US"/>
          </a:p>
        </p:txBody>
      </p:sp>
      <p:pic>
        <p:nvPicPr>
          <p:cNvPr id="4" name="Content Placeholder 3" descr="Volition as the Guardian of the Soul"/>
          <p:cNvPicPr>
            <a:picLocks noChangeAspect="1"/>
          </p:cNvPicPr>
          <p:nvPr>
            <p:ph idx="1"/>
          </p:nvPr>
        </p:nvPicPr>
        <p:blipFill>
          <a:blip r:embed="rId1"/>
          <a:srcRect l="4915" t="4406" r="6274" b="6111"/>
          <a:stretch>
            <a:fillRect/>
          </a:stretch>
        </p:blipFill>
        <p:spPr>
          <a:xfrm>
            <a:off x="1517650" y="235585"/>
            <a:ext cx="9338945" cy="6261735"/>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p:pic>
        <p:nvPicPr>
          <p:cNvPr id="4" name="Content Placeholder 3"/>
          <p:cNvPicPr>
            <a:picLocks noChangeAspect="1"/>
          </p:cNvPicPr>
          <p:nvPr>
            <p:ph idx="1"/>
          </p:nvPr>
        </p:nvPicPr>
        <p:blipFill>
          <a:blip r:embed="rId1"/>
          <a:stretch>
            <a:fillRect/>
          </a:stretch>
        </p:blipFill>
        <p:spPr>
          <a:xfrm>
            <a:off x="1517015" y="246380"/>
            <a:ext cx="9157970" cy="645541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descr="Top and Bottom Circles Thai"/>
          <p:cNvPicPr>
            <a:picLocks noChangeAspect="1"/>
          </p:cNvPicPr>
          <p:nvPr>
            <p:ph idx="1"/>
          </p:nvPr>
        </p:nvPicPr>
        <p:blipFill>
          <a:blip r:embed="rId1"/>
          <a:srcRect t="-1031" b="3566"/>
          <a:stretch>
            <a:fillRect/>
          </a:stretch>
        </p:blipFill>
        <p:spPr>
          <a:xfrm>
            <a:off x="3258820" y="-46990"/>
            <a:ext cx="5674360" cy="683895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838200" y="1071880"/>
            <a:ext cx="10108565" cy="5105400"/>
          </a:xfrm>
        </p:spPr>
        <p:txBody>
          <a:bodyPr>
            <a:normAutofit/>
          </a:bodyPr>
          <a:p>
            <a:pPr marL="0" indent="0">
              <a:buNone/>
            </a:pPr>
            <a:endParaRPr lang="en-US" altLang="en-US"/>
          </a:p>
          <a:p>
            <a:pPr marL="0" indent="0">
              <a:buNone/>
            </a:pPr>
            <a:r>
              <a:rPr lang="en-US" altLang="en-US" sz="3000"/>
              <a:t>Ears become the analogy to the supernatural perceptive system our Lord has established for learning Bible doctrine, and from learning that Bible doctrine to grow in grace. The ears become the illustration for volition and motivation in learning. </a:t>
            </a:r>
            <a:endParaRPr lang="en-US" altLang="en-US" sz="3000"/>
          </a:p>
          <a:p>
            <a:pPr marL="0" indent="0">
              <a:buNone/>
            </a:pPr>
            <a:endParaRPr lang="en-US" altLang="en-US" sz="3000"/>
          </a:p>
          <a:p>
            <a:pPr marL="0" indent="0">
              <a:buNone/>
            </a:pPr>
            <a:r>
              <a:rPr lang="en-US" altLang="en-US" sz="3000"/>
              <a:t>R.B.Thieme: “Ear gate” and “Eye gate” are the entry ways for perception of academic information.</a:t>
            </a:r>
            <a:endParaRPr lang="en-US" altLang="en-US" sz="3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838200" y="1071880"/>
            <a:ext cx="10108565" cy="5105400"/>
          </a:xfrm>
        </p:spPr>
        <p:txBody>
          <a:bodyPr>
            <a:normAutofit lnSpcReduction="20000"/>
          </a:bodyPr>
          <a:p>
            <a:pPr marL="0" indent="0">
              <a:buNone/>
            </a:pPr>
            <a:endParaRPr lang="en-US" altLang="en-US"/>
          </a:p>
          <a:p>
            <a:pPr marL="0" indent="0">
              <a:buNone/>
            </a:pPr>
            <a:r>
              <a:rPr lang="en-US" altLang="en-US" sz="3000"/>
              <a:t>The ear refers to teachability, therefore to learnability. (Both of these require humility, the willingness to learn (legitimate curiosity about God’s plan for your life), and the willingness to accept the teaching authority of a qualified minister (pastor-teacher).</a:t>
            </a:r>
            <a:endParaRPr lang="en-US" altLang="en-US" sz="3000"/>
          </a:p>
          <a:p>
            <a:pPr marL="0" indent="0">
              <a:buNone/>
            </a:pPr>
            <a:endParaRPr lang="en-US" altLang="en-US" sz="3000"/>
          </a:p>
          <a:p>
            <a:pPr marL="0" indent="0">
              <a:buNone/>
            </a:pPr>
            <a:endParaRPr lang="en-US" altLang="en-US" sz="3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838200" y="1071880"/>
            <a:ext cx="10108565" cy="5105400"/>
          </a:xfrm>
        </p:spPr>
        <p:txBody>
          <a:bodyPr>
            <a:normAutofit lnSpcReduction="20000"/>
          </a:bodyPr>
          <a:p>
            <a:pPr marL="0" indent="0">
              <a:buNone/>
            </a:pPr>
            <a:endParaRPr lang="en-US" altLang="en-US"/>
          </a:p>
          <a:p>
            <a:pPr marL="0" indent="0">
              <a:buNone/>
            </a:pPr>
            <a:r>
              <a:rPr lang="en-US" altLang="en-US" sz="3000"/>
              <a:t>Just as the visible manna was stored in the ark as a permanent memorial to God’s grace, so Bible doctrine is stored in the soul as</a:t>
            </a:r>
            <a:r>
              <a:rPr lang="en-US" altLang="en-US" sz="3000"/>
              <a:t> </a:t>
            </a:r>
            <a:r>
              <a:rPr lang="en-US" altLang="en-US" sz="3000"/>
              <a:t>a permanent memorial to God’s grace.  All blessing to the believer is related to the hidden manna, the manna that is preserved as Bible doctrine in the ark of his soul. (John 6:48-51)</a:t>
            </a:r>
            <a:endParaRPr lang="en-US" altLang="en-US" sz="3000"/>
          </a:p>
          <a:p>
            <a:pPr marL="0" indent="0">
              <a:buNone/>
            </a:pPr>
            <a:endParaRPr lang="en-US" altLang="en-US" sz="3000"/>
          </a:p>
          <a:p>
            <a:pPr marL="0" indent="0">
              <a:buNone/>
            </a:pPr>
            <a:r>
              <a:rPr lang="en-US" altLang="en-US" sz="3000"/>
              <a:t>Bible doctrine is the thinking/the mind of Jesus Christ (1 Cor. 2:16; Phil. 2:5)</a:t>
            </a:r>
            <a:endParaRPr lang="en-US" altLang="en-US" sz="3000"/>
          </a:p>
          <a:p>
            <a:pPr marL="0" indent="0">
              <a:buNone/>
            </a:pPr>
            <a:endParaRPr lang="en-US" altLang="en-US" sz="3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5" name="Content Placeholder 4"/>
          <p:cNvPicPr>
            <a:picLocks noChangeAspect="1"/>
          </p:cNvPicPr>
          <p:nvPr>
            <p:ph sz="half" idx="1"/>
          </p:nvPr>
        </p:nvPicPr>
        <p:blipFill>
          <a:blip r:embed="rId1"/>
          <a:srcRect l="15833" t="21242" b="18824"/>
          <a:stretch>
            <a:fillRect/>
          </a:stretch>
        </p:blipFill>
        <p:spPr>
          <a:xfrm>
            <a:off x="401955" y="278765"/>
            <a:ext cx="6636385" cy="2104390"/>
          </a:xfrm>
          <a:prstGeom prst="rect">
            <a:avLst/>
          </a:prstGeom>
        </p:spPr>
      </p:pic>
      <p:pic>
        <p:nvPicPr>
          <p:cNvPr id="6" name="Content Placeholder 5"/>
          <p:cNvPicPr>
            <a:picLocks noChangeAspect="1"/>
          </p:cNvPicPr>
          <p:nvPr>
            <p:ph sz="half" idx="2"/>
          </p:nvPr>
        </p:nvPicPr>
        <p:blipFill>
          <a:blip r:embed="rId2"/>
          <a:srcRect l="15186" t="37163" r="4312" b="24592"/>
          <a:stretch>
            <a:fillRect/>
          </a:stretch>
        </p:blipFill>
        <p:spPr>
          <a:xfrm>
            <a:off x="130810" y="2499360"/>
            <a:ext cx="11931015" cy="391350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7138</Words>
  <Application>WPS Presentation</Application>
  <PresentationFormat>Widescreen</PresentationFormat>
  <Paragraphs>66</Paragraphs>
  <Slides>24</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24</vt:i4>
      </vt:variant>
    </vt:vector>
  </HeadingPairs>
  <TitlesOfParts>
    <vt:vector size="35" baseType="lpstr">
      <vt:lpstr>Arial</vt:lpstr>
      <vt:lpstr>宋体</vt:lpstr>
      <vt:lpstr>Wingdings</vt:lpstr>
      <vt:lpstr>Cordia New</vt:lpstr>
      <vt:lpstr>Calibri</vt:lpstr>
      <vt:lpstr>Angsana New</vt:lpstr>
      <vt:lpstr>微软雅黑</vt:lpstr>
      <vt:lpstr>Arial Unicode MS</vt:lpstr>
      <vt:lpstr>Calibri Light</vt:lpstr>
      <vt:lpstr>Times New Roman</vt:lpstr>
      <vt:lpstr>Office Theme</vt:lpstr>
      <vt:lpstr>การวิเคราะห์พระธรรมวิวรณ์ สอนโดย อ.Tim จากคำบันทึกของ อ. Max Klein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sawokproductions</cp:lastModifiedBy>
  <cp:revision>117</cp:revision>
  <dcterms:created xsi:type="dcterms:W3CDTF">2024-07-01T03:51:00Z</dcterms:created>
  <dcterms:modified xsi:type="dcterms:W3CDTF">2025-08-06T11:09:51Z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7B927243E8814549BD1C541186DB5939_13</vt:lpwstr>
  </property>
  <property fmtid="{D5CDD505-2E9C-101B-9397-08002B2CF9AE}" pid="3" name="KSOProductBuildVer">
    <vt:lpwstr>1033-12.2.0.21931</vt:lpwstr>
  </property>
</Properties>
</file>