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890" r:id="rId3"/>
    <p:sldId id="256" r:id="rId4"/>
    <p:sldId id="860" r:id="rId5"/>
    <p:sldId id="859" r:id="rId6"/>
    <p:sldId id="858" r:id="rId7"/>
    <p:sldId id="857" r:id="rId8"/>
    <p:sldId id="876" r:id="rId9"/>
    <p:sldId id="861" r:id="rId10"/>
    <p:sldId id="867" r:id="rId11"/>
    <p:sldId id="868" r:id="rId12"/>
    <p:sldId id="870" r:id="rId13"/>
    <p:sldId id="871" r:id="rId14"/>
    <p:sldId id="878" r:id="rId15"/>
    <p:sldId id="879" r:id="rId16"/>
    <p:sldId id="880" r:id="rId17"/>
    <p:sldId id="884" r:id="rId18"/>
    <p:sldId id="886" r:id="rId19"/>
    <p:sldId id="887" r:id="rId20"/>
    <p:sldId id="882" r:id="rId21"/>
    <p:sldId id="881" r:id="rId22"/>
    <p:sldId id="883" r:id="rId23"/>
    <p:sldId id="888" r:id="rId24"/>
    <p:sldId id="88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33724477" name="sawokproductions"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hyperlink" Target="https://biblehub.com/daniel/1-12.ht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838200" y="187960"/>
            <a:ext cx="10264140" cy="64865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40105" y="987425"/>
            <a:ext cx="10515600" cy="5382895"/>
          </a:xfrm>
        </p:spPr>
        <p:txBody>
          <a:bodyPr>
            <a:normAutofit fontScale="70000"/>
          </a:bodyPr>
          <a:p>
            <a:pPr marL="0" indent="0">
              <a:buNone/>
            </a:pPr>
            <a:r>
              <a:rPr lang="en-US" altLang="en-US"/>
              <a:t>2. </a:t>
            </a:r>
            <a:endParaRPr lang="en-US" altLang="en-US"/>
          </a:p>
          <a:p>
            <a:pPr marL="0" indent="0">
              <a:buNone/>
            </a:pPr>
            <a:r>
              <a:rPr lang="en-US" altLang="en-US"/>
              <a:t>A. The second meaning has to do with the two great prophecies of history. They are the first and second advents. </a:t>
            </a:r>
            <a:endParaRPr lang="en-US" altLang="en-US"/>
          </a:p>
          <a:p>
            <a:pPr marL="0" indent="0">
              <a:buNone/>
            </a:pPr>
            <a:r>
              <a:rPr lang="en-US" altLang="en-US"/>
              <a:t>B. So, many prophecies in the Old Testament deal with the details of our Lord’s first advent, all of which are a part of “the first.” </a:t>
            </a:r>
            <a:endParaRPr lang="en-US" altLang="en-US"/>
          </a:p>
          <a:p>
            <a:pPr marL="0" indent="0">
              <a:buNone/>
            </a:pPr>
            <a:r>
              <a:rPr lang="en-US" altLang="en-US"/>
              <a:t>C. Everything pertaining to the First Advent was fulfilled prior to the beginning of the Church Age namely the virgin birth, the incarnation, the hypostatic union, our Lord’s residence and function in the prototype spiritual life, His resultant impeccability, His saving work on the cross, His death on the cross, His physical resurrection, ascension, and session.</a:t>
            </a:r>
            <a:endParaRPr lang="en-US" altLang="en-US"/>
          </a:p>
          <a:p>
            <a:pPr marL="0" indent="0">
              <a:buNone/>
            </a:pPr>
            <a:r>
              <a:rPr lang="en-US" altLang="en-US"/>
              <a:t>D. Therefore, Christ as the first is related to the first advent and the strategic victory of the cross. Christ as the last is related to His victory at the second advent. The first and the last, then, is a title of our Lord Jesus Christ as the prophetical key to human history.</a:t>
            </a: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40105" y="431165"/>
            <a:ext cx="10515600" cy="5939155"/>
          </a:xfrm>
        </p:spPr>
        <p:txBody>
          <a:bodyPr>
            <a:normAutofit lnSpcReduction="10000"/>
          </a:bodyPr>
          <a:p>
            <a:pPr marL="0" indent="0">
              <a:buNone/>
            </a:pPr>
            <a:r>
              <a:rPr lang="en-US" altLang="en-US"/>
              <a:t>3. </a:t>
            </a:r>
            <a:endParaRPr lang="en-US" altLang="en-US"/>
          </a:p>
          <a:p>
            <a:pPr marL="0" indent="0">
              <a:buNone/>
            </a:pPr>
            <a:r>
              <a:rPr lang="en-US" altLang="en-US" sz="2200"/>
              <a:t>A. The third meaning of our subject by application refers to the uptrends and downtrends of history depending upon the decisions of Christians.  </a:t>
            </a:r>
            <a:endParaRPr lang="en-US" altLang="en-US" sz="2200"/>
          </a:p>
          <a:p>
            <a:pPr marL="0" indent="0">
              <a:buNone/>
            </a:pPr>
            <a:endParaRPr lang="en-US" altLang="en-US" sz="2200"/>
          </a:p>
          <a:p>
            <a:pPr marL="0" indent="0">
              <a:buNone/>
            </a:pPr>
            <a:r>
              <a:rPr lang="en-US" altLang="en-US" sz="2200"/>
              <a:t>B. Christ is either first or last to every believer dependent upon whether the believer is executing the spiritual life or living in the Cosmic System. </a:t>
            </a:r>
            <a:endParaRPr lang="en-US" altLang="en-US" sz="2200"/>
          </a:p>
          <a:p>
            <a:pPr marL="0" indent="0">
              <a:buNone/>
            </a:pPr>
            <a:endParaRPr lang="en-US" altLang="en-US" sz="2200"/>
          </a:p>
          <a:p>
            <a:pPr marL="0" indent="0">
              <a:buNone/>
            </a:pPr>
            <a:r>
              <a:rPr lang="en-US" altLang="en-US" sz="2200"/>
              <a:t>C. In other words, as goes the believer in Christ so goes human history in any generation.</a:t>
            </a:r>
            <a:endParaRPr lang="en-US" altLang="en-US" sz="2200"/>
          </a:p>
          <a:p>
            <a:pPr marL="0" indent="0">
              <a:buNone/>
            </a:pPr>
            <a:r>
              <a:rPr lang="en-US" altLang="en-US" sz="2200"/>
              <a:t> </a:t>
            </a:r>
            <a:endParaRPr lang="en-US" altLang="en-US" sz="2200"/>
          </a:p>
          <a:p>
            <a:pPr marL="0" indent="0">
              <a:buNone/>
            </a:pPr>
            <a:r>
              <a:rPr lang="en-US" altLang="en-US" sz="2200"/>
              <a:t>D. When the believer puts Christ first in his scale of values, it contributes to the uptrend of history; when the believer puts Christ last in his scale of values it contributes to the downtrend of history. </a:t>
            </a:r>
            <a:endParaRPr lang="en-US" altLang="en-US" sz="2200"/>
          </a:p>
          <a:p>
            <a:pPr marL="0" indent="0">
              <a:buNone/>
            </a:pPr>
            <a:endParaRPr lang="en-US" altLang="en-US" sz="2200"/>
          </a:p>
          <a:p>
            <a:pPr marL="0" indent="0">
              <a:buNone/>
            </a:pPr>
            <a:r>
              <a:rPr lang="en-US" altLang="en-US" sz="2200"/>
              <a:t>E. Therefore, “the First and Last” emphasizes the function of human volition in history especially that of the Christian. </a:t>
            </a:r>
            <a:endParaRPr lang="en-US" altLang="en-US" sz="2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40105" y="834390"/>
            <a:ext cx="10515600" cy="5535930"/>
          </a:xfrm>
        </p:spPr>
        <p:txBody>
          <a:bodyPr>
            <a:normAutofit/>
          </a:bodyPr>
          <a:p>
            <a:pPr marL="0" indent="0">
              <a:buNone/>
            </a:pPr>
            <a:r>
              <a:rPr lang="en-US" altLang="en-US" sz="2800"/>
              <a:t>4. </a:t>
            </a:r>
            <a:endParaRPr lang="en-US" altLang="en-US" sz="2800"/>
          </a:p>
          <a:p>
            <a:pPr marL="0" indent="0">
              <a:buNone/>
            </a:pPr>
            <a:r>
              <a:rPr lang="en-US" altLang="en-US" sz="2800"/>
              <a:t>A. “First and last” also by application refers to the source of both temporal and eternal blessing for the believer. </a:t>
            </a:r>
            <a:endParaRPr lang="en-US" altLang="en-US" sz="2800"/>
          </a:p>
          <a:p>
            <a:pPr marL="0" indent="0">
              <a:buNone/>
            </a:pPr>
            <a:endParaRPr lang="en-US" altLang="en-US" sz="2800"/>
          </a:p>
          <a:p>
            <a:pPr marL="0" indent="0">
              <a:buNone/>
            </a:pPr>
            <a:r>
              <a:rPr lang="en-US" altLang="en-US" sz="2800"/>
              <a:t>B. Our first blessing relates to time while our last blessing relates to eternity. </a:t>
            </a:r>
            <a:endParaRPr lang="en-US" altLang="en-US" sz="2800"/>
          </a:p>
          <a:p>
            <a:pPr marL="0" indent="0">
              <a:buNone/>
            </a:pPr>
            <a:endParaRPr lang="en-US" altLang="en-US" sz="2800"/>
          </a:p>
          <a:p>
            <a:pPr marL="0" indent="0">
              <a:buNone/>
            </a:pPr>
            <a:r>
              <a:rPr lang="en-US" altLang="en-US" sz="2800"/>
              <a:t>C. “First and last” is the fulfilment of the Christian way of life resulting in our Lord distributing Escrow Blessings in time and eternal blessing and reward at the judgment seat of Christ. </a:t>
            </a:r>
            <a:endParaRPr lang="en-US" altLang="en-US"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40105" y="834390"/>
            <a:ext cx="10515600" cy="5535930"/>
          </a:xfrm>
        </p:spPr>
        <p:txBody>
          <a:bodyPr>
            <a:normAutofit lnSpcReduction="10000"/>
          </a:bodyPr>
          <a:p>
            <a:pPr marL="0" indent="0" algn="ctr">
              <a:buNone/>
            </a:pPr>
            <a:r>
              <a:rPr lang="th-TH" altLang="en-US" sz="3000" b="1">
                <a:latin typeface="Cordia New" panose="020B0304020202020204" charset="0"/>
                <a:cs typeface="Cordia New" panose="020B0304020202020204" charset="0"/>
              </a:rPr>
              <a:t>พระธรรมวิวรณ์ </a:t>
            </a:r>
            <a:r>
              <a:rPr lang="en-US" altLang="en-US" sz="3000" b="1">
                <a:latin typeface="Cordia New" panose="020B0304020202020204" charset="0"/>
                <a:cs typeface="Cordia New" panose="020B0304020202020204" charset="0"/>
              </a:rPr>
              <a:t>2:9.</a:t>
            </a:r>
            <a:r>
              <a:rPr lang="en-US" altLang="en-US" sz="3000" b="1">
                <a:latin typeface="Cordia New" panose="020B0304020202020204" charset="0"/>
                <a:cs typeface="Cordia New" panose="020B0304020202020204" charset="0"/>
              </a:rPr>
              <a:t> </a:t>
            </a:r>
            <a:endParaRPr lang="en-US" altLang="en-US" sz="3000" b="1">
              <a:latin typeface="Cordia New" panose="020B0304020202020204" charset="0"/>
              <a:cs typeface="Cordia New" panose="020B0304020202020204" charset="0"/>
            </a:endParaRPr>
          </a:p>
          <a:p>
            <a:pPr marL="0" indent="0">
              <a:buNone/>
            </a:pPr>
            <a:r>
              <a:rPr lang="en-US" altLang="en-US" sz="2400"/>
              <a:t>‘I know your tribulation and your poverty, but you are rich [spiritually], and the blasphemy by those who say they are Jews and are not [true Jews as believers in Christ] but are a synagogue of Satan [These racial religious Jews were very antagonistic toward the believers in Smyrna]. </a:t>
            </a:r>
            <a:endParaRPr lang="en-US" altLang="en-US" sz="2400"/>
          </a:p>
          <a:p>
            <a:pPr marL="0" indent="0">
              <a:buNone/>
            </a:pPr>
            <a:r>
              <a:rPr lang="en-US" altLang="en-US" sz="2400"/>
              <a:t>Οἶ</a:t>
            </a:r>
            <a:r>
              <a:rPr lang="en-US" altLang="en-US" sz="2400"/>
              <a:t>δά</a:t>
            </a:r>
            <a:r>
              <a:rPr lang="en-US" altLang="en-US" sz="2400"/>
              <a:t> σου τὴ</a:t>
            </a:r>
            <a:r>
              <a:rPr lang="en-US" altLang="en-US" sz="2400"/>
              <a:t>ν θλῖ</a:t>
            </a:r>
            <a:r>
              <a:rPr lang="en-US" altLang="en-US" sz="2400"/>
              <a:t>ψιν καὶ</a:t>
            </a:r>
            <a:r>
              <a:rPr lang="en-US" altLang="en-US" sz="2400"/>
              <a:t> τὴ</a:t>
            </a:r>
            <a:r>
              <a:rPr lang="en-US" altLang="en-US" sz="2400"/>
              <a:t>ν πτωχεί</a:t>
            </a:r>
            <a:r>
              <a:rPr lang="en-US" altLang="en-US" sz="2400"/>
              <a:t>αν, ἀ</a:t>
            </a:r>
            <a:r>
              <a:rPr lang="en-US" altLang="en-US" sz="2400"/>
              <a:t>λλὰ</a:t>
            </a:r>
            <a:r>
              <a:rPr lang="en-US" altLang="en-US" sz="2400"/>
              <a:t> πλού</a:t>
            </a:r>
            <a:r>
              <a:rPr lang="en-US" altLang="en-US" sz="2400"/>
              <a:t>σιος εἶ</a:t>
            </a:r>
            <a:r>
              <a:rPr lang="en-US" altLang="en-US" sz="2400"/>
              <a:t>, καὶ</a:t>
            </a:r>
            <a:r>
              <a:rPr lang="en-US" altLang="en-US" sz="2400"/>
              <a:t> τὴ</a:t>
            </a:r>
            <a:r>
              <a:rPr lang="en-US" altLang="en-US" sz="2400"/>
              <a:t>ν βλασφηµί</a:t>
            </a:r>
            <a:r>
              <a:rPr lang="en-US" altLang="en-US" sz="2400"/>
              <a:t>αν ἐ</a:t>
            </a:r>
            <a:r>
              <a:rPr lang="en-US" altLang="en-US" sz="2400"/>
              <a:t>κ τῶ</a:t>
            </a:r>
            <a:r>
              <a:rPr lang="en-US" altLang="en-US" sz="2400"/>
              <a:t>ν λεγό</a:t>
            </a:r>
            <a:r>
              <a:rPr lang="en-US" altLang="en-US" sz="2400"/>
              <a:t>ντων Ἰ</a:t>
            </a:r>
            <a:r>
              <a:rPr lang="en-US" altLang="en-US" sz="2400"/>
              <a:t>ουδαί</a:t>
            </a:r>
            <a:r>
              <a:rPr lang="en-US" altLang="en-US" sz="2400"/>
              <a:t>ους εἶ</a:t>
            </a:r>
            <a:r>
              <a:rPr lang="en-US" altLang="en-US" sz="2400"/>
              <a:t>ναι ἑ</a:t>
            </a:r>
            <a:r>
              <a:rPr lang="en-US" altLang="en-US" sz="2400"/>
              <a:t>αυτού</a:t>
            </a:r>
            <a:r>
              <a:rPr lang="en-US" altLang="en-US" sz="2400"/>
              <a:t>ς, καὶ</a:t>
            </a:r>
            <a:r>
              <a:rPr lang="en-US" altLang="en-US" sz="2400"/>
              <a:t> οὐ</a:t>
            </a:r>
            <a:r>
              <a:rPr lang="en-US" altLang="en-US" sz="2400"/>
              <a:t>κ εἰ</a:t>
            </a:r>
            <a:r>
              <a:rPr lang="en-US" altLang="en-US" sz="2400"/>
              <a:t>σὶ</a:t>
            </a:r>
            <a:r>
              <a:rPr lang="en-US" altLang="en-US" sz="2400"/>
              <a:t>ν ἀ</a:t>
            </a:r>
            <a:r>
              <a:rPr lang="en-US" altLang="en-US" sz="2400"/>
              <a:t>λλὰ</a:t>
            </a:r>
            <a:r>
              <a:rPr lang="en-US" altLang="en-US" sz="2400"/>
              <a:t> συναγωγὴ</a:t>
            </a:r>
            <a:r>
              <a:rPr lang="en-US" altLang="en-US" sz="2400"/>
              <a:t> τοῦ</a:t>
            </a:r>
            <a:r>
              <a:rPr lang="en-US" altLang="en-US" sz="2400"/>
              <a:t> Σατανᾶ</a:t>
            </a:r>
            <a:r>
              <a:rPr lang="en-US" altLang="en-US" sz="2400"/>
              <a:t>.</a:t>
            </a:r>
            <a:endParaRPr lang="en-US" altLang="en-US" sz="2400"/>
          </a:p>
          <a:p>
            <a:pPr marL="0" indent="0">
              <a:buNone/>
            </a:pPr>
            <a:r>
              <a:rPr lang="en-US" altLang="en-US" sz="3600"/>
              <a:t> </a:t>
            </a:r>
            <a:endParaRPr lang="en-US" altLang="en-US" sz="3600"/>
          </a:p>
          <a:p>
            <a:pPr marL="0" indent="0">
              <a:buNone/>
            </a:pPr>
            <a:r>
              <a:rPr lang="th-TH" altLang="en-US" sz="3600"/>
              <a:t>เรา (ฉัน) รู้เรื่องความยากลำบากและความยากจนของเจ้า</a:t>
            </a:r>
            <a:r>
              <a:rPr lang="en-US" altLang="th-TH" sz="3600"/>
              <a:t> [</a:t>
            </a:r>
            <a:r>
              <a:rPr lang="th-TH" altLang="th-TH" sz="3600"/>
              <a:t>เอกพจน์</a:t>
            </a:r>
            <a:r>
              <a:rPr lang="en-US" altLang="th-TH" sz="3600"/>
              <a:t>] </a:t>
            </a:r>
            <a:r>
              <a:rPr lang="th-TH" altLang="en-US" sz="3600"/>
              <a:t>แต่ว่าเจ้าก็มั่งมี</a:t>
            </a:r>
            <a:r>
              <a:rPr lang="en-US" altLang="th-TH" sz="3600"/>
              <a:t> [</a:t>
            </a:r>
            <a:r>
              <a:rPr lang="th-TH" altLang="th-TH" sz="3600"/>
              <a:t>ด้านฝ่ายวิญญาณ</a:t>
            </a:r>
            <a:r>
              <a:rPr lang="en-US" altLang="th-TH" sz="3600"/>
              <a:t>]</a:t>
            </a:r>
            <a:r>
              <a:rPr lang="en-US" altLang="en-US" sz="3600"/>
              <a:t> </a:t>
            </a:r>
            <a:r>
              <a:rPr lang="th-TH" altLang="en-US" sz="3600"/>
              <a:t>เรารู้ถึงการใส่ร้ายของพวกที่อ้างว่าตนเป็นชาวยิวทั้งที่ไม่ได้เป็น</a:t>
            </a:r>
            <a:r>
              <a:rPr lang="en-US" altLang="en-US" sz="3600"/>
              <a:t> </a:t>
            </a:r>
            <a:r>
              <a:rPr lang="th-TH" altLang="en-US" sz="3600"/>
              <a:t>แต่กลับเป็นศาลาที่ประชุมของซาตาน</a:t>
            </a:r>
            <a:r>
              <a:rPr lang="en-US" altLang="en-US" sz="3600"/>
              <a:t> </a:t>
            </a:r>
            <a:endParaRPr lang="en-US" altLang="en-US" sz="3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40105" y="834390"/>
            <a:ext cx="10515600" cy="5535930"/>
          </a:xfrm>
        </p:spPr>
        <p:txBody>
          <a:bodyPr>
            <a:normAutofit fontScale="70000"/>
          </a:bodyPr>
          <a:p>
            <a:pPr marL="0" indent="0" algn="ctr">
              <a:buNone/>
            </a:pPr>
            <a:r>
              <a:rPr lang="en-US" altLang="en-US" sz="3600"/>
              <a:t>“I know” refers here to our Lord’s divine knowledge or omniscience regarding the status quo of this second church which contributed so much to the blessing of the Roman Empire as a client nation, where over several hundreds of years, millions of people were led to the Lord Jesus Christ and subsequently thousands advanced to spiritual maturity.</a:t>
            </a:r>
            <a:endParaRPr lang="en-US" altLang="en-US" sz="3600"/>
          </a:p>
          <a:p>
            <a:pPr marL="0" indent="0" algn="ctr">
              <a:buNone/>
            </a:pPr>
            <a:endParaRPr lang="en-US" altLang="en-US" sz="3600"/>
          </a:p>
          <a:p>
            <a:pPr marL="0" indent="0" algn="ctr">
              <a:buNone/>
            </a:pPr>
            <a:r>
              <a:rPr lang="en-US" altLang="en-US" sz="3600"/>
              <a:t>Smyrna was a wealthy city and many believers were, or had been, financially extremely prosperous. There was a wealthy Jewish coalition in Smyrna who delighted not only in eliminating job opportunities for these Christians, but also delighted in destroying Christians in business enterprise by using devious means to do so. All the same, under Logistical Grace Provision, these believers flourished spiritually, the only wealth that really matters.  </a:t>
            </a:r>
            <a:endParaRPr lang="en-US" altLang="en-US" sz="3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40105" y="834390"/>
            <a:ext cx="10515600" cy="5535930"/>
          </a:xfrm>
        </p:spPr>
        <p:txBody>
          <a:bodyPr>
            <a:normAutofit/>
          </a:bodyPr>
          <a:p>
            <a:pPr marL="0" indent="0" algn="ctr">
              <a:buNone/>
            </a:pPr>
            <a:r>
              <a:rPr lang="th-TH" altLang="en-US" sz="3000" b="1">
                <a:latin typeface="Cordia New" panose="020B0304020202020204" charset="0"/>
                <a:cs typeface="Cordia New" panose="020B0304020202020204" charset="0"/>
                <a:sym typeface="+mn-ea"/>
              </a:rPr>
              <a:t>พระธรรมวิวรณ์ </a:t>
            </a:r>
            <a:r>
              <a:rPr lang="en-US" altLang="en-US" sz="3000" b="1">
                <a:latin typeface="Cordia New" panose="020B0304020202020204" charset="0"/>
                <a:cs typeface="Cordia New" panose="020B0304020202020204" charset="0"/>
                <a:sym typeface="+mn-ea"/>
              </a:rPr>
              <a:t>2:10</a:t>
            </a:r>
            <a:endParaRPr lang="en-US" altLang="en-US" sz="3000" b="1">
              <a:latin typeface="Cordia New" panose="020B0304020202020204" charset="0"/>
              <a:cs typeface="Cordia New" panose="020B0304020202020204" charset="0"/>
            </a:endParaRPr>
          </a:p>
          <a:p>
            <a:pPr marL="0" indent="0" algn="just">
              <a:buNone/>
            </a:pPr>
            <a:r>
              <a:rPr lang="en-US" altLang="en-US" sz="2000"/>
              <a:t>‘Stop fearing [They were aware of the pending persecution.] that which you are about to suffer. Note that the devil is about to cast some of you into prison in order that you may be tested, and you will have special persecution ten times [ten historical persecutions from 96-305 AD].  Keep on being faithful even until death, and I [Jesus Christ] will give you the Wreath of Life.</a:t>
            </a:r>
            <a:endParaRPr lang="en-US" altLang="en-US" sz="2000"/>
          </a:p>
          <a:p>
            <a:pPr marL="0" indent="0" algn="just">
              <a:buNone/>
            </a:pPr>
            <a:r>
              <a:rPr lang="en-US" altLang="en-US" sz="2000"/>
              <a:t>µηδ</a:t>
            </a:r>
            <a:r>
              <a:rPr lang="en-US" altLang="en-US" sz="2000"/>
              <a:t>ὲ</a:t>
            </a:r>
            <a:r>
              <a:rPr lang="en-US" altLang="en-US" sz="2000"/>
              <a:t>ν φοβο</a:t>
            </a:r>
            <a:r>
              <a:rPr lang="en-US" altLang="en-US" sz="2000"/>
              <a:t>ῦ</a:t>
            </a:r>
            <a:r>
              <a:rPr lang="en-US" altLang="en-US" sz="2000"/>
              <a:t> </a:t>
            </a:r>
            <a:r>
              <a:rPr lang="en-US" altLang="en-US" sz="2000"/>
              <a:t>ἃ</a:t>
            </a:r>
            <a:r>
              <a:rPr lang="en-US" altLang="en-US" sz="2000"/>
              <a:t> µ</a:t>
            </a:r>
            <a:r>
              <a:rPr lang="en-US" altLang="en-US" sz="2000"/>
              <a:t>έ</a:t>
            </a:r>
            <a:r>
              <a:rPr lang="en-US" altLang="en-US" sz="2000"/>
              <a:t>λλεις π</a:t>
            </a:r>
            <a:r>
              <a:rPr lang="en-US" altLang="en-US" sz="2000"/>
              <a:t>ά</a:t>
            </a:r>
            <a:r>
              <a:rPr lang="en-US" altLang="en-US" sz="2000"/>
              <a:t>σχειν. </a:t>
            </a:r>
            <a:r>
              <a:rPr lang="en-US" altLang="en-US" sz="2000"/>
              <a:t>ἰ</a:t>
            </a:r>
            <a:r>
              <a:rPr lang="en-US" altLang="en-US" sz="2000"/>
              <a:t>δο</a:t>
            </a:r>
            <a:r>
              <a:rPr lang="en-US" altLang="en-US" sz="2000"/>
              <a:t>ὺ</a:t>
            </a:r>
            <a:r>
              <a:rPr lang="en-US" altLang="en-US" sz="2000"/>
              <a:t> µ</a:t>
            </a:r>
            <a:r>
              <a:rPr lang="en-US" altLang="en-US" sz="2000"/>
              <a:t>έ</a:t>
            </a:r>
            <a:r>
              <a:rPr lang="en-US" altLang="en-US" sz="2000"/>
              <a:t>λλει β</a:t>
            </a:r>
            <a:r>
              <a:rPr lang="en-US" altLang="en-US" sz="2000"/>
              <a:t>ά</a:t>
            </a:r>
            <a:r>
              <a:rPr lang="en-US" altLang="en-US" sz="2000"/>
              <a:t>λλειν </a:t>
            </a:r>
            <a:r>
              <a:rPr lang="en-US" altLang="en-US" sz="2000"/>
              <a:t>ὁ</a:t>
            </a:r>
            <a:r>
              <a:rPr lang="en-US" altLang="en-US" sz="2000"/>
              <a:t> δι</a:t>
            </a:r>
            <a:r>
              <a:rPr lang="en-US" altLang="en-US" sz="2000"/>
              <a:t>ά</a:t>
            </a:r>
            <a:r>
              <a:rPr lang="en-US" altLang="en-US" sz="2000"/>
              <a:t>βολος </a:t>
            </a:r>
            <a:r>
              <a:rPr lang="en-US" altLang="en-US" sz="2000"/>
              <a:t>ἐ</a:t>
            </a:r>
            <a:r>
              <a:rPr lang="en-US" altLang="en-US" sz="2000"/>
              <a:t>ξ </a:t>
            </a:r>
            <a:r>
              <a:rPr lang="en-US" altLang="en-US" sz="2000"/>
              <a:t>ὑ</a:t>
            </a:r>
            <a:r>
              <a:rPr lang="en-US" altLang="en-US" sz="2000"/>
              <a:t>µ</a:t>
            </a:r>
            <a:r>
              <a:rPr lang="en-US" altLang="en-US" sz="2000"/>
              <a:t>ῶ</a:t>
            </a:r>
            <a:r>
              <a:rPr lang="en-US" altLang="en-US" sz="2000"/>
              <a:t>ν ε</a:t>
            </a:r>
            <a:r>
              <a:rPr lang="en-US" altLang="en-US" sz="2000"/>
              <a:t>ἰ</a:t>
            </a:r>
            <a:r>
              <a:rPr lang="en-US" altLang="en-US" sz="2000"/>
              <a:t>ς φυλακ</a:t>
            </a:r>
            <a:r>
              <a:rPr lang="en-US" altLang="en-US" sz="2000"/>
              <a:t>ὴ</a:t>
            </a:r>
            <a:r>
              <a:rPr lang="en-US" altLang="en-US" sz="2000"/>
              <a:t>ν </a:t>
            </a:r>
            <a:r>
              <a:rPr lang="en-US" altLang="en-US" sz="2000"/>
              <a:t>ἵ</a:t>
            </a:r>
            <a:r>
              <a:rPr lang="en-US" altLang="en-US" sz="2000"/>
              <a:t>να πειρασθ</a:t>
            </a:r>
            <a:r>
              <a:rPr lang="en-US" altLang="en-US" sz="2000"/>
              <a:t>ῆ</a:t>
            </a:r>
            <a:r>
              <a:rPr lang="en-US" altLang="en-US" sz="2000"/>
              <a:t>τε, κα</a:t>
            </a:r>
            <a:r>
              <a:rPr lang="en-US" altLang="en-US" sz="2000"/>
              <a:t>ὶ</a:t>
            </a:r>
            <a:r>
              <a:rPr lang="en-US" altLang="en-US" sz="2000"/>
              <a:t> </a:t>
            </a:r>
            <a:r>
              <a:rPr lang="en-US" altLang="en-US" sz="2000"/>
              <a:t>ἕ</a:t>
            </a:r>
            <a:r>
              <a:rPr lang="en-US" altLang="en-US" sz="2000"/>
              <a:t>ξετε θλ</a:t>
            </a:r>
            <a:r>
              <a:rPr lang="en-US" altLang="en-US" sz="2000"/>
              <a:t>ῖ</a:t>
            </a:r>
            <a:r>
              <a:rPr lang="en-US" altLang="en-US" sz="2000"/>
              <a:t>ψιν </a:t>
            </a:r>
            <a:r>
              <a:rPr lang="en-US" altLang="en-US" sz="2000"/>
              <a:t>ἡ</a:t>
            </a:r>
            <a:r>
              <a:rPr lang="en-US" altLang="en-US" sz="2000"/>
              <a:t>µερ</a:t>
            </a:r>
            <a:r>
              <a:rPr lang="en-US" altLang="en-US" sz="2000"/>
              <a:t>ῶ</a:t>
            </a:r>
            <a:r>
              <a:rPr lang="en-US" altLang="en-US" sz="2000"/>
              <a:t>ν δ</a:t>
            </a:r>
            <a:r>
              <a:rPr lang="en-US" altLang="en-US" sz="2000"/>
              <a:t>έ</a:t>
            </a:r>
            <a:r>
              <a:rPr lang="en-US" altLang="en-US" sz="2000"/>
              <a:t>κα. γ</a:t>
            </a:r>
            <a:r>
              <a:rPr lang="en-US" altLang="en-US" sz="2000"/>
              <a:t>ί</a:t>
            </a:r>
            <a:r>
              <a:rPr lang="en-US" altLang="en-US" sz="2000"/>
              <a:t>νου πιστ</a:t>
            </a:r>
            <a:r>
              <a:rPr lang="en-US" altLang="en-US" sz="2000"/>
              <a:t>ὸ</a:t>
            </a:r>
            <a:r>
              <a:rPr lang="en-US" altLang="en-US" sz="2000"/>
              <a:t>ς </a:t>
            </a:r>
            <a:r>
              <a:rPr lang="en-US" altLang="en-US" sz="2000"/>
              <a:t>ἄ</a:t>
            </a:r>
            <a:r>
              <a:rPr lang="en-US" altLang="en-US" sz="2000"/>
              <a:t>χρι θαν</a:t>
            </a:r>
            <a:r>
              <a:rPr lang="en-US" altLang="en-US" sz="2000"/>
              <a:t>ά</a:t>
            </a:r>
            <a:r>
              <a:rPr lang="en-US" altLang="en-US" sz="2000"/>
              <a:t>του, κα</a:t>
            </a:r>
            <a:r>
              <a:rPr lang="en-US" altLang="en-US" sz="2000"/>
              <a:t>ὶ</a:t>
            </a:r>
            <a:r>
              <a:rPr lang="en-US" altLang="en-US" sz="2000"/>
              <a:t> δ</a:t>
            </a:r>
            <a:r>
              <a:rPr lang="en-US" altLang="en-US" sz="2000"/>
              <a:t>ώ</a:t>
            </a:r>
            <a:r>
              <a:rPr lang="en-US" altLang="en-US" sz="2000"/>
              <a:t>σω σοι τ</a:t>
            </a:r>
            <a:r>
              <a:rPr lang="en-US" altLang="en-US" sz="2000"/>
              <a:t>ὸ</a:t>
            </a:r>
            <a:r>
              <a:rPr lang="en-US" altLang="en-US" sz="2000"/>
              <a:t>ν στ</a:t>
            </a:r>
            <a:r>
              <a:rPr lang="en-US" altLang="en-US" sz="2000"/>
              <a:t>έ</a:t>
            </a:r>
            <a:r>
              <a:rPr lang="en-US" altLang="en-US" sz="2000"/>
              <a:t>φανον τ</a:t>
            </a:r>
            <a:r>
              <a:rPr lang="en-US" altLang="en-US" sz="2000"/>
              <a:t>ῆ</a:t>
            </a:r>
            <a:r>
              <a:rPr lang="en-US" altLang="en-US" sz="2000"/>
              <a:t>ς ζω</a:t>
            </a:r>
            <a:r>
              <a:rPr lang="en-US" altLang="en-US" sz="2000"/>
              <a:t>ῆ</a:t>
            </a:r>
            <a:r>
              <a:rPr lang="en-US" altLang="en-US" sz="2000"/>
              <a:t>ς. </a:t>
            </a:r>
            <a:endParaRPr lang="en-US" altLang="en-US" sz="2000"/>
          </a:p>
          <a:p>
            <a:pPr marL="0" indent="0" algn="just">
              <a:buNone/>
            </a:pPr>
            <a:r>
              <a:rPr lang="th-TH" altLang="en-US" sz="3600"/>
              <a:t>อย่ากลัว</a:t>
            </a:r>
            <a:r>
              <a:rPr lang="en-US" altLang="th-TH" sz="3600"/>
              <a:t> [</a:t>
            </a:r>
            <a:r>
              <a:rPr lang="th-TH" altLang="th-TH" sz="3600"/>
              <a:t>หยัดกลัว</a:t>
            </a:r>
            <a:r>
              <a:rPr lang="en-US" altLang="th-TH" sz="3600"/>
              <a:t>!]</a:t>
            </a:r>
            <a:r>
              <a:rPr lang="th-TH" altLang="en-US" sz="3600"/>
              <a:t>ความทุกข์ทรมานต่างๆซึ่งเจ้ากำลังจะได้รับนั้น</a:t>
            </a:r>
            <a:r>
              <a:rPr lang="en-US" altLang="en-US" sz="3600"/>
              <a:t> </a:t>
            </a:r>
            <a:r>
              <a:rPr lang="th-TH" altLang="en-US" sz="3600"/>
              <a:t>ดูเถิด</a:t>
            </a:r>
            <a:r>
              <a:rPr lang="en-US" altLang="en-US" sz="3600"/>
              <a:t> </a:t>
            </a:r>
            <a:r>
              <a:rPr lang="th-TH" altLang="en-US" sz="3600"/>
              <a:t>พญามารจะขังพวกเจ้าบางคนไว้ในคุกเพื่อจะลองใจเจ้า</a:t>
            </a:r>
            <a:r>
              <a:rPr lang="en-US" altLang="en-US" sz="3600"/>
              <a:t> </a:t>
            </a:r>
            <a:r>
              <a:rPr lang="th-TH" altLang="en-US" sz="3600"/>
              <a:t>และเจ้าทั้งหลายจะได้รับความทุกข์ทรมานถึงสิบวัน</a:t>
            </a:r>
            <a:r>
              <a:rPr lang="en-US" altLang="en-US" sz="3600"/>
              <a:t> </a:t>
            </a:r>
            <a:r>
              <a:rPr lang="th-TH" altLang="en-US" sz="3600"/>
              <a:t>แต่เจ้าจงสัตย์ซื่อจนถึงความตาย</a:t>
            </a:r>
            <a:r>
              <a:rPr lang="en-US" altLang="en-US" sz="3600"/>
              <a:t> </a:t>
            </a:r>
            <a:r>
              <a:rPr lang="th-TH" altLang="en-US" sz="3600"/>
              <a:t>และเราจะมอบมงกุฎแห่งชีวิตให้แก่เจ้า</a:t>
            </a:r>
            <a:endParaRPr lang="th-TH" altLang="en-US" sz="3600"/>
          </a:p>
          <a:p>
            <a:pPr marL="0" indent="0" algn="just">
              <a:buNone/>
            </a:pPr>
            <a:endParaRPr lang="en-US" altLang="en-US" sz="3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Placeholder 3"/>
          <p:cNvSpPr>
            <a:spLocks noGrp="1"/>
          </p:cNvSpPr>
          <p:nvPr>
            <p:ph type="body" sz="half" idx="2"/>
          </p:nvPr>
        </p:nvSpPr>
        <p:spPr>
          <a:xfrm>
            <a:off x="908050" y="530225"/>
            <a:ext cx="9253220" cy="3811905"/>
          </a:xfrm>
        </p:spPr>
        <p:txBody>
          <a:bodyPr/>
          <a:p>
            <a:r>
              <a:rPr lang="en-US" altLang="en-US" sz="3000"/>
              <a:t>TEN DAYS OF SUFFERING: </a:t>
            </a:r>
            <a:endParaRPr lang="en-US" altLang="en-US" sz="3000"/>
          </a:p>
          <a:p>
            <a:r>
              <a:rPr lang="en-US" altLang="en-US" sz="3000"/>
              <a:t>(  ημερων  δεκα  )</a:t>
            </a:r>
            <a:endParaRPr lang="en-US" altLang="en-US" sz="3000"/>
          </a:p>
        </p:txBody>
      </p:sp>
      <p:sp>
        <p:nvSpPr>
          <p:cNvPr id="5" name="Text Box 4"/>
          <p:cNvSpPr txBox="1"/>
          <p:nvPr/>
        </p:nvSpPr>
        <p:spPr>
          <a:xfrm>
            <a:off x="976630" y="1889125"/>
            <a:ext cx="10497185" cy="4399915"/>
          </a:xfrm>
          <a:prstGeom prst="rect">
            <a:avLst/>
          </a:prstGeom>
        </p:spPr>
        <p:txBody>
          <a:bodyPr wrap="square">
            <a:spAutoFit/>
          </a:bodyPr>
          <a:p>
            <a:r>
              <a:rPr sz="1600" b="1"/>
              <a:t>Literal vs. Symbolic Interpretations</a:t>
            </a:r>
            <a:endParaRPr sz="1600" b="1"/>
          </a:p>
          <a:p>
            <a:r>
              <a:rPr sz="2400"/>
              <a:t>The phrase “tribulation for ten days” has prompted debate regarding whether the duration is literal or symbolic:</a:t>
            </a:r>
            <a:endParaRPr sz="2400"/>
          </a:p>
          <a:p>
            <a:r>
              <a:rPr sz="2400"/>
              <a:t>• </a:t>
            </a:r>
            <a:r>
              <a:rPr sz="2400" b="1"/>
              <a:t>Literal Interpretation:</a:t>
            </a:r>
            <a:r>
              <a:rPr sz="2400"/>
              <a:t> Some propose that this was a real, short-term imprisonment-likely around ten actual days-during which believers would suffer before receiving God’s deliverance or entering eternal reward. This aligns with narratives like </a:t>
            </a:r>
            <a:r>
              <a:rPr sz="2400">
                <a:hlinkClick r:id="rId1"/>
              </a:rPr>
              <a:t>Daniel 1:12</a:t>
            </a:r>
            <a:r>
              <a:rPr sz="2400"/>
              <a:t>, which mentions a ten-day test for Daniel and his companions, though that test was dietary rather than a life-threatening tribulation.</a:t>
            </a:r>
            <a:endParaRPr sz="2400"/>
          </a:p>
          <a:p>
            <a:r>
              <a:rPr sz="2400"/>
              <a:t>• </a:t>
            </a:r>
            <a:r>
              <a:rPr sz="2400" b="1"/>
              <a:t>Symbolic Interpretation:</a:t>
            </a:r>
            <a:r>
              <a:rPr sz="2400"/>
              <a:t> Others see “ten days” as symbolic of a complete yet limited period of intense trial. The number ten in Scripture can represent fullness (as with the Ten Commandments or the ten plagues in Exodus). Thus, “ten days” may highlight a short but complete season of testing.</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249680" y="987425"/>
            <a:ext cx="10106025" cy="4873625"/>
          </a:xfrm>
        </p:spPr>
        <p:txBody>
          <a:bodyPr>
            <a:normAutofit lnSpcReduction="10000"/>
          </a:bodyPr>
          <a:p>
            <a:r>
              <a:rPr lang="en-US" altLang="en-US"/>
              <a:t>5. Possible Historical Fulfillments</a:t>
            </a:r>
            <a:endParaRPr lang="en-US" altLang="en-US"/>
          </a:p>
          <a:p>
            <a:endParaRPr lang="en-US" altLang="en-US"/>
          </a:p>
          <a:p>
            <a:r>
              <a:rPr lang="en-US" altLang="en-US"/>
              <a:t>Some commentators have attempted to trace specific Roman emperors’ persecutions as tying into ten discrete periods or edicts, citing ten notable waves of persecution in the Roman Empire. </a:t>
            </a:r>
            <a:endParaRPr lang="en-US" altLang="en-US"/>
          </a:p>
          <a:p>
            <a:r>
              <a:rPr lang="en-US" altLang="en-US"/>
              <a:t>In this case, the ten days of tribulation refer to ten persecutions that began with Emperor Nero and ended with Diocletian in the third century. Some scholars exclude Nero and count from Domitian to Julian. </a:t>
            </a:r>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a:xfrm>
            <a:off x="178435" y="370205"/>
            <a:ext cx="8065135" cy="715010"/>
          </a:xfrm>
        </p:spPr>
        <p:txBody>
          <a:bodyPr>
            <a:normAutofit/>
          </a:bodyPr>
          <a:p>
            <a:r>
              <a:rPr lang="en-US"/>
              <a:t>Example of government authorized persecution:</a:t>
            </a:r>
            <a:endParaRPr lang="en-US"/>
          </a:p>
        </p:txBody>
      </p:sp>
      <p:sp>
        <p:nvSpPr>
          <p:cNvPr id="7" name="Text Placeholder 6"/>
          <p:cNvSpPr>
            <a:spLocks noGrp="1"/>
          </p:cNvSpPr>
          <p:nvPr>
            <p:ph type="body" sz="half" idx="2"/>
          </p:nvPr>
        </p:nvSpPr>
        <p:spPr/>
        <p:txBody>
          <a:bodyPr/>
          <a:p>
            <a:endParaRPr lang="en-US"/>
          </a:p>
        </p:txBody>
      </p:sp>
      <p:pic>
        <p:nvPicPr>
          <p:cNvPr id="5" name="Content Placeholder 4" descr="1"/>
          <p:cNvPicPr>
            <a:picLocks noChangeAspect="1"/>
          </p:cNvPicPr>
          <p:nvPr>
            <p:ph idx="1"/>
          </p:nvPr>
        </p:nvPicPr>
        <p:blipFill>
          <a:blip r:embed="rId1"/>
          <a:stretch>
            <a:fillRect/>
          </a:stretch>
        </p:blipFill>
        <p:spPr>
          <a:xfrm>
            <a:off x="278765" y="1694180"/>
            <a:ext cx="11633835" cy="410019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itle 7"/>
          <p:cNvSpPr>
            <a:spLocks noGrp="1"/>
          </p:cNvSpPr>
          <p:nvPr>
            <p:ph type="title"/>
          </p:nvPr>
        </p:nvSpPr>
        <p:spPr/>
        <p:txBody>
          <a:bodyPr/>
          <a:p>
            <a:endParaRPr lang="en-US"/>
          </a:p>
        </p:txBody>
      </p:sp>
      <p:sp>
        <p:nvSpPr>
          <p:cNvPr id="9" name="Text Placeholder 8"/>
          <p:cNvSpPr>
            <a:spLocks noGrp="1"/>
          </p:cNvSpPr>
          <p:nvPr>
            <p:ph type="body" sz="half" idx="2"/>
          </p:nvPr>
        </p:nvSpPr>
        <p:spPr/>
        <p:txBody>
          <a:bodyPr/>
          <a:p>
            <a:endParaRPr lang="en-US"/>
          </a:p>
        </p:txBody>
      </p:sp>
      <p:pic>
        <p:nvPicPr>
          <p:cNvPr id="7" name="Content Placeholder 6" descr="1"/>
          <p:cNvPicPr>
            <a:picLocks noChangeAspect="1"/>
          </p:cNvPicPr>
          <p:nvPr>
            <p:ph idx="1"/>
          </p:nvPr>
        </p:nvPicPr>
        <p:blipFill>
          <a:blip r:embed="rId1"/>
          <a:stretch>
            <a:fillRect/>
          </a:stretch>
        </p:blipFill>
        <p:spPr>
          <a:xfrm>
            <a:off x="544195" y="304165"/>
            <a:ext cx="11103610" cy="64852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velation Cover"/>
          <p:cNvPicPr>
            <a:picLocks noChangeAspect="1"/>
          </p:cNvPicPr>
          <p:nvPr/>
        </p:nvPicPr>
        <p:blipFill>
          <a:blip r:embed="rId1"/>
          <a:stretch>
            <a:fillRect/>
          </a:stretch>
        </p:blipFill>
        <p:spPr>
          <a:xfrm>
            <a:off x="2212340" y="1549400"/>
            <a:ext cx="8157210" cy="5308600"/>
          </a:xfrm>
          <a:prstGeom prst="rect">
            <a:avLst/>
          </a:prstGeom>
        </p:spPr>
      </p:pic>
      <p:sp>
        <p:nvSpPr>
          <p:cNvPr id="2" name="Title 1"/>
          <p:cNvSpPr>
            <a:spLocks noGrp="1"/>
          </p:cNvSpPr>
          <p:nvPr>
            <p:ph type="ctrTitle"/>
          </p:nvPr>
        </p:nvSpPr>
        <p:spPr>
          <a:xfrm>
            <a:off x="2536190" y="483235"/>
            <a:ext cx="7355205" cy="1133475"/>
          </a:xfrm>
        </p:spPr>
        <p:txBody>
          <a:bodyPr>
            <a:normAutofit/>
          </a:bodyPr>
          <a:lstStyle/>
          <a:p>
            <a:r>
              <a:rPr lang="th-TH" sz="4000" b="1" dirty="0"/>
              <a:t>การวิเคราะห์พระธรรมวิวรณ์</a:t>
            </a:r>
            <a:br>
              <a:rPr lang="th-TH" sz="3335" b="1" dirty="0"/>
            </a:br>
            <a:r>
              <a:rPr lang="th-TH" sz="2400" dirty="0">
                <a:latin typeface="Cordia New" panose="020B0304020202020204" charset="0"/>
                <a:cs typeface="Cordia New" panose="020B0304020202020204" charset="0"/>
              </a:rPr>
              <a:t>สอนโดย อ.</a:t>
            </a:r>
            <a:r>
              <a:rPr lang="en-US" altLang="th-TH" sz="2400" dirty="0">
                <a:latin typeface="Cordia New" panose="020B0304020202020204" charset="0"/>
                <a:cs typeface="Cordia New" panose="020B0304020202020204" charset="0"/>
              </a:rPr>
              <a:t>Tim</a:t>
            </a:r>
            <a:r>
              <a:rPr lang="th-TH" sz="2400" dirty="0">
                <a:latin typeface="Cordia New" panose="020B0304020202020204" charset="0"/>
                <a:cs typeface="Cordia New" panose="020B0304020202020204" charset="0"/>
              </a:rPr>
              <a:t> จากคำบันทึกของ อ. </a:t>
            </a:r>
            <a:r>
              <a:rPr lang="en-US" sz="2400" dirty="0">
                <a:latin typeface="Cordia New" panose="020B0304020202020204" charset="0"/>
                <a:cs typeface="Cordia New" panose="020B0304020202020204" charset="0"/>
              </a:rPr>
              <a:t>Max Klein</a:t>
            </a:r>
            <a:endParaRPr lang="en-US" sz="2400" dirty="0">
              <a:latin typeface="Cordia New" panose="020B0304020202020204" charset="0"/>
              <a:cs typeface="Cordia New" panose="020B0304020202020204" charset="0"/>
            </a:endParaRPr>
          </a:p>
        </p:txBody>
      </p:sp>
      <p:sp>
        <p:nvSpPr>
          <p:cNvPr id="4" name="Text Box 3"/>
          <p:cNvSpPr txBox="1"/>
          <p:nvPr/>
        </p:nvSpPr>
        <p:spPr>
          <a:xfrm>
            <a:off x="8458835" y="1724025"/>
            <a:ext cx="1781810" cy="645160"/>
          </a:xfrm>
          <a:prstGeom prst="rect">
            <a:avLst/>
          </a:prstGeom>
          <a:noFill/>
        </p:spPr>
        <p:txBody>
          <a:bodyPr wrap="square" rtlCol="0">
            <a:spAutoFit/>
          </a:bodyPr>
          <a:p>
            <a:r>
              <a:rPr lang="en-US"/>
              <a:t>REVELATION 044 2025 05 26</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40105" y="834390"/>
            <a:ext cx="10515600" cy="5535930"/>
          </a:xfrm>
        </p:spPr>
        <p:txBody>
          <a:bodyPr>
            <a:normAutofit lnSpcReduction="10000"/>
          </a:bodyPr>
          <a:p>
            <a:pPr marL="0" indent="0" algn="just">
              <a:buNone/>
            </a:pPr>
            <a:r>
              <a:rPr lang="en-US" altLang="en-US" sz="2000"/>
              <a:t>The imperative mood in this verse with the negative</a:t>
            </a:r>
            <a:r>
              <a:rPr lang="en-US" altLang="en-US" sz="2000"/>
              <a:t> </a:t>
            </a:r>
            <a:r>
              <a:rPr lang="en-US" altLang="en-US" sz="2000"/>
              <a:t>forbids the continuation of fear, their initial reaction to suffering, pressure, and disaster. </a:t>
            </a:r>
            <a:endParaRPr lang="en-US" altLang="en-US" sz="2000"/>
          </a:p>
          <a:p>
            <a:pPr marL="0" indent="0" algn="just">
              <a:buNone/>
            </a:pPr>
            <a:endParaRPr lang="en-US" altLang="en-US" sz="2000"/>
          </a:p>
          <a:p>
            <a:pPr marL="0" indent="0" algn="just">
              <a:buNone/>
            </a:pPr>
            <a:r>
              <a:rPr lang="en-US" altLang="en-US" sz="2000"/>
              <a:t>There is a principle which David enucleated in Psalm 56:3 when he said, </a:t>
            </a:r>
            <a:endParaRPr lang="en-US" altLang="en-US" sz="2000"/>
          </a:p>
          <a:p>
            <a:pPr marL="0" indent="0" algn="just">
              <a:buNone/>
            </a:pPr>
            <a:r>
              <a:rPr lang="en-US" altLang="en-US" sz="2000"/>
              <a:t>“What time I am afraid, I will trust in you [trusting in the Lord after recovery of fellowship].”</a:t>
            </a:r>
            <a:endParaRPr lang="en-US" altLang="en-US" sz="2000"/>
          </a:p>
          <a:p>
            <a:pPr marL="0" indent="0" algn="just">
              <a:buNone/>
            </a:pPr>
            <a:endParaRPr lang="en-US" altLang="en-US" sz="2000"/>
          </a:p>
          <a:p>
            <a:pPr marL="0" indent="0" algn="just">
              <a:buNone/>
            </a:pPr>
            <a:r>
              <a:rPr lang="en-US" altLang="en-US" sz="2000"/>
              <a:t>“Even though I walk through the valley of the shadow of death I will fear no evil, for you are with me.” )Psalms 23:3a</a:t>
            </a:r>
            <a:endParaRPr lang="en-US" altLang="en-US" sz="2000"/>
          </a:p>
          <a:p>
            <a:pPr marL="0" indent="0" algn="just">
              <a:buNone/>
            </a:pPr>
            <a:endParaRPr lang="en-US" altLang="en-US" sz="2000"/>
          </a:p>
          <a:p>
            <a:pPr marL="0" indent="0" algn="just">
              <a:buNone/>
            </a:pPr>
            <a:r>
              <a:rPr lang="th-TH" altLang="en-US" sz="3600"/>
              <a:t>เมื่อข้าพระองค์กลัว</a:t>
            </a:r>
            <a:r>
              <a:rPr lang="en-US" altLang="en-US" sz="3600"/>
              <a:t> </a:t>
            </a:r>
            <a:r>
              <a:rPr lang="th-TH" altLang="en-US" sz="3600"/>
              <a:t>ข้าพระองค์วางใจในพระองค์ (สดูดี 56</a:t>
            </a:r>
            <a:r>
              <a:rPr lang="en-US" altLang="en-US" sz="3600"/>
              <a:t>:</a:t>
            </a:r>
            <a:r>
              <a:rPr lang="th-TH" altLang="en-US" sz="3600"/>
              <a:t>3)</a:t>
            </a:r>
            <a:endParaRPr lang="th-TH" altLang="en-US" sz="3600"/>
          </a:p>
          <a:p>
            <a:pPr marL="0" indent="0" algn="just">
              <a:buNone/>
            </a:pPr>
            <a:endParaRPr lang="th-TH" altLang="en-US" sz="3600"/>
          </a:p>
          <a:p>
            <a:pPr marL="0" indent="0" algn="just">
              <a:buNone/>
            </a:pPr>
            <a:r>
              <a:rPr lang="th-TH" altLang="en-US" sz="3600"/>
              <a:t>แม้ข้าพระองค์จะเดินไปตามหุบเขาเงามัจจุราช</a:t>
            </a:r>
            <a:r>
              <a:rPr lang="en-US" altLang="en-US" sz="3600"/>
              <a:t> </a:t>
            </a:r>
            <a:r>
              <a:rPr lang="th-TH" altLang="en-US" sz="3600"/>
              <a:t>ข้าพระองค์ไม่กลัวอันตรายใดๆ</a:t>
            </a:r>
            <a:r>
              <a:rPr lang="en-US" altLang="en-US" sz="3600"/>
              <a:t> </a:t>
            </a:r>
            <a:r>
              <a:rPr lang="th-TH" altLang="en-US" sz="3600"/>
              <a:t>เพราะพระองค์ทรงสถิตกับข้าพระองค์</a:t>
            </a:r>
            <a:r>
              <a:rPr lang="en-US" altLang="th-TH" sz="3600"/>
              <a:t> </a:t>
            </a:r>
            <a:r>
              <a:rPr lang="th-TH" altLang="en-US" sz="3600"/>
              <a:t>(สดูดี 23</a:t>
            </a:r>
            <a:r>
              <a:rPr lang="en-US" altLang="th-TH" sz="3600"/>
              <a:t>:</a:t>
            </a:r>
            <a:r>
              <a:rPr lang="th-TH" altLang="en-US" sz="3600"/>
              <a:t>4ก.)</a:t>
            </a:r>
            <a:endParaRPr lang="th-TH" altLang="en-US" sz="3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777240" y="540385"/>
            <a:ext cx="10637520" cy="5903595"/>
          </a:xfrm>
        </p:spPr>
        <p:txBody>
          <a:bodyPr>
            <a:normAutofit/>
          </a:bodyPr>
          <a:p>
            <a:pPr marL="0" indent="0">
              <a:buNone/>
            </a:pPr>
            <a:r>
              <a:rPr lang="th-TH" altLang="en-US" sz="4445">
                <a:latin typeface="Cordia New" panose="020B0304020202020204" charset="0"/>
                <a:cs typeface="Cordia New" panose="020B0304020202020204" charset="0"/>
              </a:rPr>
              <a:t>วิวรณ์ </a:t>
            </a:r>
            <a:r>
              <a:rPr lang="en-US" altLang="en-US" sz="4445">
                <a:latin typeface="Cordia New" panose="020B0304020202020204" charset="0"/>
                <a:cs typeface="Cordia New" panose="020B0304020202020204" charset="0"/>
              </a:rPr>
              <a:t>2:11</a:t>
            </a:r>
            <a:endParaRPr lang="en-US" altLang="en-US" sz="4445">
              <a:latin typeface="Cordia New" panose="020B0304020202020204" charset="0"/>
              <a:cs typeface="Cordia New" panose="020B0304020202020204" charset="0"/>
            </a:endParaRPr>
          </a:p>
          <a:p>
            <a:pPr marL="0" indent="0">
              <a:buNone/>
            </a:pPr>
            <a:r>
              <a:rPr lang="" altLang="en-US" sz="3335">
                <a:latin typeface="Cordia New" panose="020B0304020202020204" charset="0"/>
                <a:cs typeface="Cordia New" panose="020B0304020202020204" charset="0"/>
              </a:rPr>
              <a:t> </a:t>
            </a:r>
            <a:r>
              <a:rPr lang="en-US" altLang="en-US" sz="3335">
                <a:latin typeface="Cordia New" panose="020B0304020202020204" charset="0"/>
                <a:cs typeface="Cordia New" panose="020B0304020202020204" charset="0"/>
              </a:rPr>
              <a:t>‘He who has an ear, let him hear what the Spirit says to the churches. He who overcomes [through suffering] will not be hurt by the second death [Revelation 20:14; namely the Lake of Fire: knowing this should motivate the believers under great suffering to remain faithful to the Lord].’ </a:t>
            </a:r>
            <a:endParaRPr lang="en-US" altLang="en-US" sz="3335">
              <a:latin typeface="Cordia New" panose="020B0304020202020204" charset="0"/>
              <a:cs typeface="Cordia New" panose="020B0304020202020204" charset="0"/>
            </a:endParaRPr>
          </a:p>
          <a:p>
            <a:pPr marL="0" indent="0">
              <a:buNone/>
            </a:pPr>
            <a:r>
              <a:rPr lang="" altLang="en-US" sz="2000">
                <a:latin typeface="Cordia New" panose="020B0304020202020204" charset="0"/>
                <a:cs typeface="Cordia New" panose="020B0304020202020204" charset="0"/>
              </a:rPr>
              <a:t>ὁ</a:t>
            </a:r>
            <a:r>
              <a:rPr lang="en-US" altLang="en-US" sz="2000">
                <a:latin typeface="Cordia New" panose="020B0304020202020204" charset="0"/>
                <a:cs typeface="Cordia New" panose="020B0304020202020204" charset="0"/>
              </a:rPr>
              <a:t> </a:t>
            </a:r>
            <a:r>
              <a:rPr lang="" altLang="en-US" sz="2000">
                <a:latin typeface="Cordia New" panose="020B0304020202020204" charset="0"/>
                <a:cs typeface="Cordia New" panose="020B0304020202020204" charset="0"/>
              </a:rPr>
              <a:t>ἔ</a:t>
            </a:r>
            <a:r>
              <a:rPr lang="en-US" altLang="en-US" sz="2000">
                <a:latin typeface="Cordia New" panose="020B0304020202020204" charset="0"/>
                <a:cs typeface="Cordia New" panose="020B0304020202020204" charset="0"/>
              </a:rPr>
              <a:t>χων ο</a:t>
            </a:r>
            <a:r>
              <a:rPr lang="" altLang="en-US" sz="2000">
                <a:latin typeface="Cordia New" panose="020B0304020202020204" charset="0"/>
                <a:cs typeface="Cordia New" panose="020B0304020202020204" charset="0"/>
              </a:rPr>
              <a:t>ὖ</a:t>
            </a:r>
            <a:r>
              <a:rPr lang="en-US" altLang="en-US" sz="2000">
                <a:latin typeface="Cordia New" panose="020B0304020202020204" charset="0"/>
                <a:cs typeface="Cordia New" panose="020B0304020202020204" charset="0"/>
              </a:rPr>
              <a:t>ς </a:t>
            </a:r>
            <a:r>
              <a:rPr lang="" altLang="en-US" sz="2000">
                <a:latin typeface="Cordia New" panose="020B0304020202020204" charset="0"/>
                <a:cs typeface="Cordia New" panose="020B0304020202020204" charset="0"/>
              </a:rPr>
              <a:t>ἀ</a:t>
            </a:r>
            <a:r>
              <a:rPr lang="en-US" altLang="en-US" sz="2000">
                <a:latin typeface="Cordia New" panose="020B0304020202020204" charset="0"/>
                <a:cs typeface="Cordia New" panose="020B0304020202020204" charset="0"/>
              </a:rPr>
              <a:t>κουσ</a:t>
            </a:r>
            <a:r>
              <a:rPr lang="" altLang="en-US" sz="2000">
                <a:latin typeface="Cordia New" panose="020B0304020202020204" charset="0"/>
                <a:cs typeface="Cordia New" panose="020B0304020202020204" charset="0"/>
              </a:rPr>
              <a:t>ά</a:t>
            </a:r>
            <a:r>
              <a:rPr lang="en-US" altLang="en-US" sz="2000">
                <a:latin typeface="Cordia New" panose="020B0304020202020204" charset="0"/>
                <a:cs typeface="Cordia New" panose="020B0304020202020204" charset="0"/>
              </a:rPr>
              <a:t>τω τ</a:t>
            </a:r>
            <a:r>
              <a:rPr lang="" altLang="en-US" sz="2000">
                <a:latin typeface="Cordia New" panose="020B0304020202020204" charset="0"/>
                <a:cs typeface="Cordia New" panose="020B0304020202020204" charset="0"/>
              </a:rPr>
              <a:t>ί</a:t>
            </a:r>
            <a:r>
              <a:rPr lang="en-US" altLang="en-US" sz="2000">
                <a:latin typeface="Cordia New" panose="020B0304020202020204" charset="0"/>
                <a:cs typeface="Cordia New" panose="020B0304020202020204" charset="0"/>
              </a:rPr>
              <a:t> τ</a:t>
            </a:r>
            <a:r>
              <a:rPr lang="" altLang="en-US" sz="2000">
                <a:latin typeface="Cordia New" panose="020B0304020202020204" charset="0"/>
                <a:cs typeface="Cordia New" panose="020B0304020202020204" charset="0"/>
              </a:rPr>
              <a:t>ὸ</a:t>
            </a:r>
            <a:r>
              <a:rPr lang="en-US" altLang="en-US" sz="2000">
                <a:latin typeface="Cordia New" panose="020B0304020202020204" charset="0"/>
                <a:cs typeface="Cordia New" panose="020B0304020202020204" charset="0"/>
              </a:rPr>
              <a:t> πνε</a:t>
            </a:r>
            <a:r>
              <a:rPr lang="" altLang="en-US" sz="2000">
                <a:latin typeface="Cordia New" panose="020B0304020202020204" charset="0"/>
                <a:cs typeface="Cordia New" panose="020B0304020202020204" charset="0"/>
              </a:rPr>
              <a:t>ῦ</a:t>
            </a:r>
            <a:r>
              <a:rPr lang="en-US" altLang="en-US" sz="2000">
                <a:latin typeface="Cordia New" panose="020B0304020202020204" charset="0"/>
                <a:cs typeface="Cordia New" panose="020B0304020202020204" charset="0"/>
              </a:rPr>
              <a:t>µα λ</a:t>
            </a:r>
            <a:r>
              <a:rPr lang="" altLang="en-US" sz="2000">
                <a:latin typeface="Cordia New" panose="020B0304020202020204" charset="0"/>
                <a:cs typeface="Cordia New" panose="020B0304020202020204" charset="0"/>
              </a:rPr>
              <a:t>έ</a:t>
            </a:r>
            <a:r>
              <a:rPr lang="en-US" altLang="en-US" sz="2000">
                <a:latin typeface="Cordia New" panose="020B0304020202020204" charset="0"/>
                <a:cs typeface="Cordia New" panose="020B0304020202020204" charset="0"/>
              </a:rPr>
              <a:t>γει τα</a:t>
            </a:r>
            <a:r>
              <a:rPr lang="" altLang="en-US" sz="2000">
                <a:latin typeface="Cordia New" panose="020B0304020202020204" charset="0"/>
                <a:cs typeface="Cordia New" panose="020B0304020202020204" charset="0"/>
              </a:rPr>
              <a:t>ῖ</a:t>
            </a:r>
            <a:r>
              <a:rPr lang="en-US" altLang="en-US" sz="2000">
                <a:latin typeface="Cordia New" panose="020B0304020202020204" charset="0"/>
                <a:cs typeface="Cordia New" panose="020B0304020202020204" charset="0"/>
              </a:rPr>
              <a:t>ς </a:t>
            </a:r>
            <a:r>
              <a:rPr lang="" altLang="en-US" sz="2000">
                <a:latin typeface="Cordia New" panose="020B0304020202020204" charset="0"/>
                <a:cs typeface="Cordia New" panose="020B0304020202020204" charset="0"/>
              </a:rPr>
              <a:t>ἐ</a:t>
            </a:r>
            <a:r>
              <a:rPr lang="en-US" altLang="en-US" sz="2000">
                <a:latin typeface="Cordia New" panose="020B0304020202020204" charset="0"/>
                <a:cs typeface="Cordia New" panose="020B0304020202020204" charset="0"/>
              </a:rPr>
              <a:t>κκλησ</a:t>
            </a:r>
            <a:r>
              <a:rPr lang="" altLang="en-US" sz="2000">
                <a:latin typeface="Cordia New" panose="020B0304020202020204" charset="0"/>
                <a:cs typeface="Cordia New" panose="020B0304020202020204" charset="0"/>
              </a:rPr>
              <a:t>ί</a:t>
            </a:r>
            <a:r>
              <a:rPr lang="en-US" altLang="en-US" sz="2000">
                <a:latin typeface="Cordia New" panose="020B0304020202020204" charset="0"/>
                <a:cs typeface="Cordia New" panose="020B0304020202020204" charset="0"/>
              </a:rPr>
              <a:t>αις. </a:t>
            </a:r>
            <a:r>
              <a:rPr lang="" altLang="en-US" sz="2000">
                <a:latin typeface="Cordia New" panose="020B0304020202020204" charset="0"/>
                <a:cs typeface="Cordia New" panose="020B0304020202020204" charset="0"/>
              </a:rPr>
              <a:t>ὁ</a:t>
            </a:r>
            <a:r>
              <a:rPr lang="en-US" altLang="en-US" sz="2000">
                <a:latin typeface="Cordia New" panose="020B0304020202020204" charset="0"/>
                <a:cs typeface="Cordia New" panose="020B0304020202020204" charset="0"/>
              </a:rPr>
              <a:t> νικ</a:t>
            </a:r>
            <a:r>
              <a:rPr lang="" altLang="en-US" sz="2000">
                <a:latin typeface="Cordia New" panose="020B0304020202020204" charset="0"/>
                <a:cs typeface="Cordia New" panose="020B0304020202020204" charset="0"/>
              </a:rPr>
              <a:t>ῶ</a:t>
            </a:r>
            <a:r>
              <a:rPr lang="en-US" altLang="en-US" sz="2000">
                <a:latin typeface="Cordia New" panose="020B0304020202020204" charset="0"/>
                <a:cs typeface="Cordia New" panose="020B0304020202020204" charset="0"/>
              </a:rPr>
              <a:t>ν ο</a:t>
            </a:r>
            <a:r>
              <a:rPr lang="" altLang="en-US" sz="2000">
                <a:latin typeface="Cordia New" panose="020B0304020202020204" charset="0"/>
                <a:cs typeface="Cordia New" panose="020B0304020202020204" charset="0"/>
              </a:rPr>
              <a:t>ὐ</a:t>
            </a:r>
            <a:r>
              <a:rPr lang="en-US" altLang="en-US" sz="2000">
                <a:latin typeface="Cordia New" panose="020B0304020202020204" charset="0"/>
                <a:cs typeface="Cordia New" panose="020B0304020202020204" charset="0"/>
              </a:rPr>
              <a:t> µ</a:t>
            </a:r>
            <a:r>
              <a:rPr lang="" altLang="en-US" sz="2000">
                <a:latin typeface="Cordia New" panose="020B0304020202020204" charset="0"/>
                <a:cs typeface="Cordia New" panose="020B0304020202020204" charset="0"/>
              </a:rPr>
              <a:t>ὴ</a:t>
            </a:r>
            <a:r>
              <a:rPr lang="en-US" altLang="en-US" sz="2000">
                <a:latin typeface="Cordia New" panose="020B0304020202020204" charset="0"/>
                <a:cs typeface="Cordia New" panose="020B0304020202020204" charset="0"/>
              </a:rPr>
              <a:t> </a:t>
            </a:r>
            <a:r>
              <a:rPr lang="" altLang="en-US" sz="2000">
                <a:latin typeface="Cordia New" panose="020B0304020202020204" charset="0"/>
                <a:cs typeface="Cordia New" panose="020B0304020202020204" charset="0"/>
              </a:rPr>
              <a:t>ἀ</a:t>
            </a:r>
            <a:r>
              <a:rPr lang="en-US" altLang="en-US" sz="2000">
                <a:latin typeface="Cordia New" panose="020B0304020202020204" charset="0"/>
                <a:cs typeface="Cordia New" panose="020B0304020202020204" charset="0"/>
              </a:rPr>
              <a:t>δικηθ</a:t>
            </a:r>
            <a:r>
              <a:rPr lang="" altLang="en-US" sz="2000">
                <a:latin typeface="Cordia New" panose="020B0304020202020204" charset="0"/>
                <a:cs typeface="Cordia New" panose="020B0304020202020204" charset="0"/>
              </a:rPr>
              <a:t>ῇ</a:t>
            </a:r>
            <a:r>
              <a:rPr lang="en-US" altLang="en-US" sz="2000">
                <a:latin typeface="Cordia New" panose="020B0304020202020204" charset="0"/>
                <a:cs typeface="Cordia New" panose="020B0304020202020204" charset="0"/>
              </a:rPr>
              <a:t> </a:t>
            </a:r>
            <a:r>
              <a:rPr lang="" altLang="en-US" sz="2000">
                <a:latin typeface="Cordia New" panose="020B0304020202020204" charset="0"/>
                <a:cs typeface="Cordia New" panose="020B0304020202020204" charset="0"/>
              </a:rPr>
              <a:t>ἐ</a:t>
            </a:r>
            <a:r>
              <a:rPr lang="en-US" altLang="en-US" sz="2000">
                <a:latin typeface="Cordia New" panose="020B0304020202020204" charset="0"/>
                <a:cs typeface="Cordia New" panose="020B0304020202020204" charset="0"/>
              </a:rPr>
              <a:t>κ το</a:t>
            </a:r>
            <a:r>
              <a:rPr lang="" altLang="en-US" sz="2000">
                <a:latin typeface="Cordia New" panose="020B0304020202020204" charset="0"/>
                <a:cs typeface="Cordia New" panose="020B0304020202020204" charset="0"/>
              </a:rPr>
              <a:t>ῦ</a:t>
            </a:r>
            <a:r>
              <a:rPr lang="en-US" altLang="en-US" sz="2000">
                <a:latin typeface="Cordia New" panose="020B0304020202020204" charset="0"/>
                <a:cs typeface="Cordia New" panose="020B0304020202020204" charset="0"/>
              </a:rPr>
              <a:t> θαν</a:t>
            </a:r>
            <a:r>
              <a:rPr lang="" altLang="en-US" sz="2000">
                <a:latin typeface="Cordia New" panose="020B0304020202020204" charset="0"/>
                <a:cs typeface="Cordia New" panose="020B0304020202020204" charset="0"/>
              </a:rPr>
              <a:t>ά</a:t>
            </a:r>
            <a:r>
              <a:rPr lang="en-US" altLang="en-US" sz="2000">
                <a:latin typeface="Cordia New" panose="020B0304020202020204" charset="0"/>
                <a:cs typeface="Cordia New" panose="020B0304020202020204" charset="0"/>
              </a:rPr>
              <a:t>του το</a:t>
            </a:r>
            <a:r>
              <a:rPr lang="" altLang="en-US" sz="2000">
                <a:latin typeface="Cordia New" panose="020B0304020202020204" charset="0"/>
                <a:cs typeface="Cordia New" panose="020B0304020202020204" charset="0"/>
              </a:rPr>
              <a:t>ῦ</a:t>
            </a:r>
            <a:r>
              <a:rPr lang="en-US" altLang="en-US" sz="2000">
                <a:latin typeface="Cordia New" panose="020B0304020202020204" charset="0"/>
                <a:cs typeface="Cordia New" panose="020B0304020202020204" charset="0"/>
              </a:rPr>
              <a:t> δευτ</a:t>
            </a:r>
            <a:r>
              <a:rPr lang="" altLang="en-US" sz="2000">
                <a:latin typeface="Cordia New" panose="020B0304020202020204" charset="0"/>
                <a:cs typeface="Cordia New" panose="020B0304020202020204" charset="0"/>
              </a:rPr>
              <a:t>έ</a:t>
            </a:r>
            <a:r>
              <a:rPr lang="en-US" altLang="en-US" sz="2000">
                <a:latin typeface="Cordia New" panose="020B0304020202020204" charset="0"/>
                <a:cs typeface="Cordia New" panose="020B0304020202020204" charset="0"/>
              </a:rPr>
              <a:t>ρου.</a:t>
            </a:r>
            <a:endParaRPr lang="en-US" altLang="en-US" sz="2000">
              <a:latin typeface="Cordia New" panose="020B0304020202020204" charset="0"/>
              <a:cs typeface="Cordia New" panose="020B0304020202020204" charset="0"/>
            </a:endParaRPr>
          </a:p>
          <a:p>
            <a:pPr marL="0" indent="0">
              <a:buNone/>
            </a:pPr>
            <a:r>
              <a:rPr lang="th-TH" altLang="en-US" sz="5000">
                <a:latin typeface="Times New Roman" panose="02020603050405020304" charset="0"/>
                <a:cs typeface="Times New Roman" panose="02020603050405020304" charset="0"/>
              </a:rPr>
              <a:t>ใครมีหูก็ให้ฟังข้อความซึ่งพระวิญญาณตรัสไว้แก่คริสตจักรทั้งหลาย</a:t>
            </a:r>
            <a:r>
              <a:rPr lang="en-US" altLang="en-US" sz="5000">
                <a:latin typeface="Times New Roman" panose="02020603050405020304" charset="0"/>
                <a:cs typeface="Times New Roman" panose="02020603050405020304" charset="0"/>
              </a:rPr>
              <a:t> </a:t>
            </a:r>
            <a:r>
              <a:rPr lang="th-TH" altLang="en-US" sz="5000">
                <a:latin typeface="Times New Roman" panose="02020603050405020304" charset="0"/>
                <a:cs typeface="Times New Roman" panose="02020603050405020304" charset="0"/>
              </a:rPr>
              <a:t>ผู้ที่มีชัยชนะจะไม่ได้รับอันตรายจากความตายครั้งที่สองเลย</a:t>
            </a:r>
            <a:endParaRPr lang="en-US" altLang="en-US" sz="5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987425"/>
            <a:ext cx="10909935" cy="4873625"/>
          </a:xfrm>
        </p:spPr>
        <p:txBody>
          <a:bodyPr>
            <a:normAutofit/>
          </a:bodyPr>
          <a:p>
            <a:r>
              <a:rPr lang="en-US" altLang="en-US" sz="2800"/>
              <a:t>Whatever suffering the believer may experience in life, it cannot be compared to the suffering of the unbeliever in the Lake of Fire for all eternity. </a:t>
            </a:r>
            <a:endParaRPr lang="en-US" altLang="en-US" sz="2800"/>
          </a:p>
          <a:p>
            <a:endParaRPr lang="en-US" altLang="en-US" sz="2800"/>
          </a:p>
          <a:p>
            <a:r>
              <a:rPr lang="en-US" altLang="en-US" sz="2800"/>
              <a:t>Even if a person should suffer martyrdom, he must bring into remembrance that the Lord has delivered him from the eternal lake of fire. </a:t>
            </a:r>
            <a:endParaRPr lang="en-US" altLang="en-US" sz="2800"/>
          </a:p>
          <a:p>
            <a:endParaRPr lang="en-US" altLang="en-US" sz="2800"/>
          </a:p>
          <a:p>
            <a:r>
              <a:rPr lang="en-US" altLang="en-US" sz="2800"/>
              <a:t>This should motivate the believer to remain loyal to the Lord Jesus Christ and to endure whatever suffering God’s plan has for him. It amounts to a drop in the ocean compared with spending all eternity in the Lake of Fire. </a:t>
            </a:r>
            <a:endParaRPr lang="en-US" altLang="en-US" sz="2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1049655" y="1133475"/>
            <a:ext cx="10306050" cy="4873625"/>
          </a:xfrm>
        </p:spPr>
        <p:txBody>
          <a:bodyPr>
            <a:normAutofit/>
          </a:bodyPr>
          <a:p>
            <a:pPr marL="0" indent="0">
              <a:buNone/>
            </a:pPr>
            <a:r>
              <a:rPr lang="en-US" altLang="en-US"/>
              <a:t>How you live is determined by your attitude toward death. </a:t>
            </a:r>
            <a:endParaRPr lang="en-US" altLang="en-US"/>
          </a:p>
          <a:p>
            <a:pPr marL="0" indent="0">
              <a:buNone/>
            </a:pPr>
            <a:r>
              <a:rPr lang="en-US" altLang="en-US"/>
              <a:t>Sooner or later death will become a reality and you will discover an amazing thing: things that you thought were important, things that you spent your life doing, the pleasures you sought, your ambition to succeed and to get ahead and become famous and great and to excel above your peers, all of these things when you face death as a reality will not give you one moment of peace or blessing or courage in time of your dying. </a:t>
            </a:r>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 Placeholder 6"/>
          <p:cNvSpPr>
            <a:spLocks noGrp="1"/>
          </p:cNvSpPr>
          <p:nvPr>
            <p:ph type="body" sz="half" idx="2"/>
          </p:nvPr>
        </p:nvSpPr>
        <p:spPr/>
        <p:txBody>
          <a:bodyPr/>
          <a:p>
            <a:endParaRPr lang="en-US"/>
          </a:p>
        </p:txBody>
      </p:sp>
      <p:pic>
        <p:nvPicPr>
          <p:cNvPr id="5" name="Content Placeholder 4"/>
          <p:cNvPicPr>
            <a:picLocks noChangeAspect="1"/>
          </p:cNvPicPr>
          <p:nvPr>
            <p:ph idx="1"/>
          </p:nvPr>
        </p:nvPicPr>
        <p:blipFill>
          <a:blip r:embed="rId1"/>
          <a:stretch>
            <a:fillRect/>
          </a:stretch>
        </p:blipFill>
        <p:spPr>
          <a:xfrm>
            <a:off x="974725" y="773430"/>
            <a:ext cx="9654540" cy="58483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pic>
        <p:nvPicPr>
          <p:cNvPr id="5" name="Content Placeholder 4"/>
          <p:cNvPicPr>
            <a:picLocks noChangeAspect="1"/>
          </p:cNvPicPr>
          <p:nvPr>
            <p:ph idx="1"/>
          </p:nvPr>
        </p:nvPicPr>
        <p:blipFill>
          <a:blip r:embed="rId1"/>
          <a:stretch>
            <a:fillRect/>
          </a:stretch>
        </p:blipFill>
        <p:spPr>
          <a:xfrm>
            <a:off x="1250315" y="690880"/>
            <a:ext cx="10098405" cy="57156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Placeholder 3"/>
          <p:cNvSpPr>
            <a:spLocks noGrp="1"/>
          </p:cNvSpPr>
          <p:nvPr>
            <p:ph type="body" sz="half" idx="2"/>
          </p:nvPr>
        </p:nvSpPr>
        <p:spPr>
          <a:xfrm>
            <a:off x="1374775" y="1298575"/>
            <a:ext cx="9827260" cy="3811905"/>
          </a:xfrm>
        </p:spPr>
        <p:txBody>
          <a:bodyPr>
            <a:noAutofit/>
          </a:bodyPr>
          <a:p>
            <a:r>
              <a:rPr lang="en-US" altLang="en-US" sz="2600"/>
              <a:t>Smyrna (current day: “Izmir - the Pearl of the Aegean” ), a large Ionian city on the west coast of Asia Minor was at the head of the Gulf of Smyrna which reached 30 miles inland from the Aegean Sea, and just 40 miles north of Ephesus. Anciently, it was one of the finest cities of Asia and was called “the lovely—the crown of Ionia—the ornament of Asia.” </a:t>
            </a:r>
            <a:endParaRPr lang="en-US" altLang="en-US" sz="2600"/>
          </a:p>
          <a:p>
            <a:r>
              <a:rPr lang="en-US" altLang="en-US" sz="2600"/>
              <a:t>Because of its magnificent port, it became a prosperous trading center. Along with Ephesus and Pergamum, Smyrna became one of the most brilliant and prosperous cities of Anotalia (Asian Minor). The population of the city at the time that John wrote was about 200,000. </a:t>
            </a:r>
            <a:endParaRPr lang="en-US" altLang="en-US" sz="2600"/>
          </a:p>
          <a:p>
            <a:r>
              <a:rPr lang="en-US" altLang="en-US" sz="2600"/>
              <a:t>To its credit, it was the only one of the seven churches in Revelation 2 &amp; 3 which received no word of reproach from the Lord.</a:t>
            </a:r>
            <a:endParaRPr lang="en-US" altLang="en-US" sz="2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28015" y="987425"/>
            <a:ext cx="10328910" cy="5544185"/>
          </a:xfrm>
        </p:spPr>
        <p:txBody>
          <a:bodyPr>
            <a:normAutofit fontScale="90000"/>
          </a:bodyPr>
          <a:p>
            <a:pPr marL="0" indent="0" algn="ctr">
              <a:buNone/>
            </a:pPr>
            <a:r>
              <a:rPr lang="th-TH" altLang="en-US" sz="4000" b="1">
                <a:latin typeface="Cordia New" panose="020B0304020202020204" charset="0"/>
                <a:cs typeface="Cordia New" panose="020B0304020202020204" charset="0"/>
              </a:rPr>
              <a:t>วิวรณ์ </a:t>
            </a:r>
            <a:r>
              <a:rPr lang="en-US" altLang="en-US" sz="4000" b="1">
                <a:latin typeface="Cordia New" panose="020B0304020202020204" charset="0"/>
                <a:cs typeface="Cordia New" panose="020B0304020202020204" charset="0"/>
              </a:rPr>
              <a:t>2:8.</a:t>
            </a:r>
            <a:r>
              <a:rPr lang="en-US" altLang="en-US" sz="4000" b="1">
                <a:latin typeface="Cordia New" panose="020B0304020202020204" charset="0"/>
                <a:cs typeface="Cordia New" panose="020B0304020202020204" charset="0"/>
              </a:rPr>
              <a:t> </a:t>
            </a:r>
            <a:endParaRPr lang="en-US" altLang="en-US" sz="4000" b="1">
              <a:latin typeface="Cordia New" panose="020B0304020202020204" charset="0"/>
              <a:cs typeface="Cordia New" panose="020B0304020202020204" charset="0"/>
            </a:endParaRPr>
          </a:p>
          <a:p>
            <a:pPr marL="0" indent="0">
              <a:buNone/>
            </a:pPr>
            <a:r>
              <a:rPr lang="en-US" altLang="en-US">
                <a:latin typeface="Times New Roman" panose="02020603050405020304" charset="0"/>
                <a:cs typeface="Times New Roman" panose="02020603050405020304" charset="0"/>
                <a:sym typeface="+mn-ea"/>
              </a:rPr>
              <a:t>Καὶ τῷ ἀγγέλῳ τῆς ἐν Σµύρνῃ ἐκκλησίας γράψον· Τάδε λέγει ὁ πρῶτος καὶ ὁ ἔσχατος, ὃς ἐγένετο νεκρὸς καὶ ἔζησεν·</a:t>
            </a:r>
            <a:endParaRPr lang="en-US" altLang="en-US">
              <a:latin typeface="Times New Roman" panose="02020603050405020304" charset="0"/>
              <a:cs typeface="Times New Roman" panose="02020603050405020304" charset="0"/>
            </a:endParaRPr>
          </a:p>
          <a:p>
            <a:pPr marL="0" indent="0">
              <a:buNone/>
            </a:pPr>
            <a:endParaRPr lang="en-US" altLang="en-US">
              <a:latin typeface="Times New Roman" panose="02020603050405020304" charset="0"/>
              <a:cs typeface="Times New Roman" panose="02020603050405020304" charset="0"/>
            </a:endParaRPr>
          </a:p>
          <a:p>
            <a:pPr marL="0" indent="0">
              <a:buNone/>
            </a:pPr>
            <a:r>
              <a:rPr lang="en-US" altLang="en-US">
                <a:latin typeface="Times New Roman" panose="02020603050405020304" charset="0"/>
                <a:cs typeface="Times New Roman" panose="02020603050405020304" charset="0"/>
              </a:rPr>
              <a:t>And to the messenger [a reference to the pastor] of the church in Smyrna write: The first and the last, who was dead, and has come to life, says this: </a:t>
            </a:r>
            <a:endParaRPr lang="en-US" altLang="en-US">
              <a:latin typeface="Times New Roman" panose="02020603050405020304" charset="0"/>
              <a:cs typeface="Times New Roman" panose="02020603050405020304" charset="0"/>
            </a:endParaRPr>
          </a:p>
          <a:p>
            <a:pPr marL="0" indent="0">
              <a:buNone/>
            </a:pPr>
            <a:endParaRPr lang="en-US" altLang="en-US" sz="2600">
              <a:latin typeface="Times New Roman" panose="02020603050405020304" charset="0"/>
              <a:cs typeface="Times New Roman" panose="02020603050405020304" charset="0"/>
            </a:endParaRPr>
          </a:p>
          <a:p>
            <a:pPr marL="0" indent="0">
              <a:buNone/>
            </a:pPr>
            <a:r>
              <a:rPr lang="th-TH" altLang="en-US" sz="4000">
                <a:latin typeface="Times New Roman" panose="02020603050405020304" charset="0"/>
                <a:cs typeface="Times New Roman" panose="02020603050405020304" charset="0"/>
              </a:rPr>
              <a:t>จงเขียนถึงทูตสวรรค์แห่งคริสตจักรที่เมืองสเมอร์นาว่า</a:t>
            </a:r>
            <a:r>
              <a:rPr lang="en-US" altLang="en-US" sz="4000">
                <a:latin typeface="Times New Roman" panose="02020603050405020304" charset="0"/>
                <a:cs typeface="Times New Roman" panose="02020603050405020304" charset="0"/>
              </a:rPr>
              <a:t> `</a:t>
            </a:r>
            <a:r>
              <a:rPr lang="th-TH" altLang="en-US" sz="4000">
                <a:latin typeface="Times New Roman" panose="02020603050405020304" charset="0"/>
                <a:cs typeface="Times New Roman" panose="02020603050405020304" charset="0"/>
              </a:rPr>
              <a:t>พระองค์ผู้ทรงเป็นเบื้องต้นและเป็นเบื้องปลาย</a:t>
            </a:r>
            <a:r>
              <a:rPr lang="en-US" altLang="en-US" sz="4000">
                <a:latin typeface="Times New Roman" panose="02020603050405020304" charset="0"/>
                <a:cs typeface="Times New Roman" panose="02020603050405020304" charset="0"/>
              </a:rPr>
              <a:t> </a:t>
            </a:r>
            <a:r>
              <a:rPr lang="th-TH" altLang="en-US" sz="4000">
                <a:latin typeface="Times New Roman" panose="02020603050405020304" charset="0"/>
                <a:cs typeface="Times New Roman" panose="02020603050405020304" charset="0"/>
              </a:rPr>
              <a:t>ผู้ซึ่งสิ้นพระชนม์แล้ว</a:t>
            </a:r>
            <a:r>
              <a:rPr lang="en-US" altLang="en-US" sz="4000">
                <a:latin typeface="Times New Roman" panose="02020603050405020304" charset="0"/>
                <a:cs typeface="Times New Roman" panose="02020603050405020304" charset="0"/>
              </a:rPr>
              <a:t> </a:t>
            </a:r>
            <a:r>
              <a:rPr lang="th-TH" altLang="en-US" sz="4000">
                <a:latin typeface="Times New Roman" panose="02020603050405020304" charset="0"/>
                <a:cs typeface="Times New Roman" panose="02020603050405020304" charset="0"/>
              </a:rPr>
              <a:t>และกลับฟื้นขึ้นอีก</a:t>
            </a:r>
            <a:r>
              <a:rPr lang="en-US" altLang="en-US" sz="4000">
                <a:latin typeface="Times New Roman" panose="02020603050405020304" charset="0"/>
                <a:cs typeface="Times New Roman" panose="02020603050405020304" charset="0"/>
              </a:rPr>
              <a:t> </a:t>
            </a:r>
            <a:r>
              <a:rPr lang="th-TH" altLang="en-US" sz="4000">
                <a:latin typeface="Times New Roman" panose="02020603050405020304" charset="0"/>
                <a:cs typeface="Times New Roman" panose="02020603050405020304" charset="0"/>
              </a:rPr>
              <a:t>ได้ตรัสดังนี้ว่า</a:t>
            </a:r>
            <a:r>
              <a:rPr lang="en-US" altLang="en-US" sz="4000">
                <a:latin typeface="Times New Roman" panose="02020603050405020304" charset="0"/>
                <a:cs typeface="Times New Roman" panose="02020603050405020304" charset="0"/>
              </a:rPr>
              <a:t> </a:t>
            </a:r>
            <a:endParaRPr lang="en-US" altLang="en-US" sz="4000">
              <a:latin typeface="Times New Roman" panose="02020603050405020304" charset="0"/>
              <a:cs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sp>
        <p:nvSpPr>
          <p:cNvPr id="7" name="Content Placeholder 6"/>
          <p:cNvSpPr>
            <a:spLocks noGrp="1"/>
          </p:cNvSpPr>
          <p:nvPr>
            <p:ph sz="half" idx="2"/>
          </p:nvPr>
        </p:nvSpPr>
        <p:spPr/>
        <p:txBody>
          <a:bodyPr/>
          <a:p>
            <a:endParaRPr lang="en-US"/>
          </a:p>
        </p:txBody>
      </p:sp>
      <p:pic>
        <p:nvPicPr>
          <p:cNvPr id="5" name="Content Placeholder 4" descr="fl"/>
          <p:cNvPicPr>
            <a:picLocks noChangeAspect="1"/>
          </p:cNvPicPr>
          <p:nvPr>
            <p:ph sz="half" idx="1"/>
          </p:nvPr>
        </p:nvPicPr>
        <p:blipFill>
          <a:blip r:embed="rId1"/>
          <a:stretch>
            <a:fillRect/>
          </a:stretch>
        </p:blipFill>
        <p:spPr>
          <a:xfrm>
            <a:off x="838200" y="484505"/>
            <a:ext cx="10667365" cy="54660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Placeholder 3"/>
          <p:cNvSpPr>
            <a:spLocks noGrp="1"/>
          </p:cNvSpPr>
          <p:nvPr>
            <p:ph type="body" sz="half" idx="2"/>
          </p:nvPr>
        </p:nvSpPr>
        <p:spPr>
          <a:xfrm>
            <a:off x="840105" y="2057400"/>
            <a:ext cx="10177145" cy="3811905"/>
          </a:xfrm>
        </p:spPr>
        <p:txBody>
          <a:bodyPr/>
          <a:p>
            <a:r>
              <a:rPr lang="en-US" altLang="en-US" sz="3000"/>
              <a:t> </a:t>
            </a:r>
            <a:endParaRPr lang="en-US" altLang="en-US" sz="3000"/>
          </a:p>
          <a:p>
            <a:r>
              <a:rPr lang="th-TH" altLang="en-US" sz="4000">
                <a:latin typeface="Cordia New" panose="020B0304020202020204" charset="0"/>
                <a:cs typeface="Cordia New" panose="020B0304020202020204" charset="0"/>
              </a:rPr>
              <a:t>บทเรียนต่อไป </a:t>
            </a:r>
            <a:r>
              <a:rPr lang="en-US" altLang="en-US" sz="4000">
                <a:latin typeface="Cordia New" panose="020B0304020202020204" charset="0"/>
                <a:cs typeface="Cordia New" panose="020B0304020202020204" charset="0"/>
              </a:rPr>
              <a:t>:</a:t>
            </a:r>
            <a:endParaRPr lang="en-US" altLang="en-US" sz="4000">
              <a:latin typeface="Cordia New" panose="020B0304020202020204" charset="0"/>
              <a:cs typeface="Cordia New" panose="020B0304020202020204" charset="0"/>
            </a:endParaRPr>
          </a:p>
          <a:p>
            <a:r>
              <a:rPr lang="th-TH" altLang="en-US" sz="4000">
                <a:latin typeface="Cordia New" panose="020B0304020202020204" charset="0"/>
                <a:cs typeface="Cordia New" panose="020B0304020202020204" charset="0"/>
              </a:rPr>
              <a:t> ความหมาย</a:t>
            </a:r>
            <a:r>
              <a:rPr lang="th-TH" altLang="en-US" sz="4000">
                <a:latin typeface="Cordia New" panose="020B0304020202020204" charset="0"/>
                <a:cs typeface="Cordia New" panose="020B0304020202020204" charset="0"/>
                <a:sym typeface="+mn-ea"/>
              </a:rPr>
              <a:t>สีรูแบป</a:t>
            </a:r>
            <a:r>
              <a:rPr lang="th-TH" altLang="en-US" sz="4000">
                <a:latin typeface="Cordia New" panose="020B0304020202020204" charset="0"/>
                <a:cs typeface="Cordia New" panose="020B0304020202020204" charset="0"/>
              </a:rPr>
              <a:t>ของวลี “</a:t>
            </a:r>
            <a:r>
              <a:rPr lang="th-TH" altLang="en-US" sz="4000">
                <a:latin typeface="Cordia New" panose="020B0304020202020204" charset="0"/>
                <a:cs typeface="Cordia New" panose="020B0304020202020204" charset="0"/>
                <a:sym typeface="+mn-ea"/>
              </a:rPr>
              <a:t>เบื้องต้นและเป็นเบื้องปลาย” </a:t>
            </a:r>
            <a:endParaRPr lang="en-US" altLang="en-US" sz="4000">
              <a:latin typeface="Cordia New" panose="020B0304020202020204" charset="0"/>
              <a:cs typeface="Cordia New" panose="020B0304020202020204" charset="0"/>
            </a:endParaRPr>
          </a:p>
          <a:p>
            <a:r>
              <a:rPr lang="en-US" altLang="en-US" sz="4000">
                <a:latin typeface="Cordia New" panose="020B0304020202020204" charset="0"/>
                <a:cs typeface="Cordia New" panose="020B0304020202020204" charset="0"/>
              </a:rPr>
              <a:t>Four meanings to the phrase, “The first and the last”</a:t>
            </a:r>
            <a:endParaRPr lang="en-US" altLang="en-US" sz="4000">
              <a:latin typeface="Cordia New" panose="020B0304020202020204" charset="0"/>
              <a:cs typeface="Cordia New" panose="020B03040202020202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40105" y="987425"/>
            <a:ext cx="10515600" cy="4873625"/>
          </a:xfrm>
        </p:spPr>
        <p:txBody>
          <a:bodyPr>
            <a:normAutofit fontScale="70000"/>
          </a:bodyPr>
          <a:p>
            <a:pPr marL="0" indent="0">
              <a:buNone/>
            </a:pPr>
            <a:r>
              <a:rPr lang="en-US" altLang="en-US"/>
              <a:t>1. </a:t>
            </a:r>
            <a:endParaRPr lang="en-US" altLang="en-US"/>
          </a:p>
          <a:p>
            <a:pPr marL="0" indent="0">
              <a:buNone/>
            </a:pPr>
            <a:r>
              <a:rPr lang="en-US" altLang="en-US"/>
              <a:t>A. Jesus Christ as “the first” is eternal God, coequal and co-eternal with God the Father and God the Holy Spirit. </a:t>
            </a:r>
            <a:endParaRPr lang="en-US" altLang="en-US"/>
          </a:p>
          <a:p>
            <a:pPr marL="0" indent="0">
              <a:buNone/>
            </a:pPr>
            <a:r>
              <a:rPr lang="en-US" altLang="en-US"/>
              <a:t>B. As eternal and infinite God, Jesus Christ pre-existed history and was the original creator of all things (John 1:3). </a:t>
            </a:r>
            <a:endParaRPr lang="en-US" altLang="en-US"/>
          </a:p>
          <a:p>
            <a:pPr marL="0" indent="0">
              <a:buNone/>
            </a:pPr>
            <a:r>
              <a:rPr lang="en-US" altLang="en-US"/>
              <a:t>C. Jesus Christ in hypostatic union also concludes history as “the last”. He began history by personally creating man namely Adam. And as the last Adam He will personally conclude history with the destruction of the earth and stellar space. </a:t>
            </a:r>
            <a:endParaRPr lang="en-US" altLang="en-US"/>
          </a:p>
          <a:p>
            <a:pPr marL="0" indent="0">
              <a:buNone/>
            </a:pPr>
            <a:r>
              <a:rPr lang="en-US" altLang="en-US"/>
              <a:t>D. Even though history is the record of man’s thoughts, motives, decisions, and actions, it is Jesus Christ, the first and the last, who controls history.</a:t>
            </a:r>
            <a:endParaRPr lang="en-US" altLang="en-US"/>
          </a:p>
          <a:p>
            <a:pPr marL="0" indent="0">
              <a:buNone/>
            </a:pPr>
            <a:r>
              <a:rPr lang="en-US" altLang="en-US"/>
              <a:t>E. Therefore, there are two sources of judgements and disasters in history: the sovereign decisions of our Lord Jesus Christ and the erroneous decisions of mankind.</a:t>
            </a:r>
            <a:endParaRPr lang="en-US"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9941</Words>
  <Application>WPS Presentation</Application>
  <PresentationFormat>Widescreen</PresentationFormat>
  <Paragraphs>107</Paragraphs>
  <Slides>23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Arial</vt:lpstr>
      <vt:lpstr>宋体</vt:lpstr>
      <vt:lpstr>Wingdings</vt:lpstr>
      <vt:lpstr>Cordia New</vt:lpstr>
      <vt:lpstr>Times New Roman</vt:lpstr>
      <vt:lpstr>Angsana New</vt:lpstr>
      <vt:lpstr>Calibri</vt:lpstr>
      <vt:lpstr>微软雅黑</vt:lpstr>
      <vt:lpstr>Arial Unicode MS</vt:lpstr>
      <vt:lpstr>Calibri Light</vt:lpstr>
      <vt:lpstr>Office Theme</vt:lpstr>
      <vt:lpstr>PowerPoint 演示文稿</vt:lpstr>
      <vt:lpstr>การวิเคราะห์พระธรรมวิวรณ์ สอนโดย อ.Tim จากคำบันทึกของ อ. Max Klein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sawokproductions</cp:lastModifiedBy>
  <cp:revision>89</cp:revision>
  <dcterms:created xsi:type="dcterms:W3CDTF">2024-07-01T03:51:00Z</dcterms:created>
  <dcterms:modified xsi:type="dcterms:W3CDTF">2025-05-26T12:04:00Z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0C3E7FBCB8F842EEBCCFADAA6D5B26F3_13</vt:lpwstr>
  </property>
  <property fmtid="{D5CDD505-2E9C-101B-9397-08002B2CF9AE}" pid="3" name="KSOProductBuildVer">
    <vt:lpwstr>1033-12.2.0.21179</vt:lpwstr>
  </property>
</Properties>
</file>