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907" r:id="rId4"/>
    <p:sldId id="660" r:id="rId5"/>
    <p:sldId id="657" r:id="rId6"/>
    <p:sldId id="904" r:id="rId7"/>
    <p:sldId id="853" r:id="rId8"/>
    <p:sldId id="851" r:id="rId9"/>
    <p:sldId id="658" r:id="rId10"/>
    <p:sldId id="661" r:id="rId11"/>
    <p:sldId id="9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1549400"/>
            <a:ext cx="8157210" cy="530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190" y="483235"/>
            <a:ext cx="7355205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587740" y="1549400"/>
            <a:ext cx="1781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REVELATION 38 2025 02 04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5320" y="128905"/>
            <a:ext cx="10752455" cy="6600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90" y="1002665"/>
            <a:ext cx="10861675" cy="43516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>
                <a:latin typeface="Cordia New" panose="020B0304020202020204" charset="0"/>
                <a:cs typeface="Cordia New" panose="020B0304020202020204" charset="0"/>
              </a:rPr>
              <a:t>Principle: Everything has a cause (reason for existence) except God, who has existed eternally and is the ultimate cause of all things.</a:t>
            </a:r>
            <a:endParaRPr lang="en-US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>
                <a:latin typeface="Cordia New" panose="020B0304020202020204" charset="0"/>
                <a:cs typeface="Cordia New" panose="020B0304020202020204" charset="0"/>
              </a:rPr>
              <a:t>Page 2 of “The Plan of God” lists the three basic systems of human perception:</a:t>
            </a:r>
            <a:endParaRPr lang="en-US">
              <a:latin typeface="Cordia New" panose="020B0304020202020204" charset="0"/>
              <a:cs typeface="Cordia New" panose="020B0304020202020204" charset="0"/>
            </a:endParaRPr>
          </a:p>
          <a:p>
            <a:pPr lvl="1"/>
            <a:r>
              <a:rPr lang="en-US" sz="2800">
                <a:latin typeface="Cordia New" panose="020B0304020202020204" charset="0"/>
                <a:cs typeface="Cordia New" panose="020B0304020202020204" charset="0"/>
              </a:rPr>
              <a:t>1. Rationalism (</a:t>
            </a:r>
            <a:r>
              <a:rPr lang="th-TH" sz="2800">
                <a:latin typeface="Cordia New" panose="020B0304020202020204" charset="0"/>
                <a:cs typeface="Cordia New" panose="020B0304020202020204" charset="0"/>
              </a:rPr>
              <a:t>มีเหตุมีผล</a:t>
            </a:r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 / </a:t>
            </a:r>
            <a:r>
              <a:rPr lang="th-TH" altLang="en-US" sz="2800">
                <a:latin typeface="Cordia New" panose="020B0304020202020204" charset="0"/>
                <a:cs typeface="Cordia New" panose="020B0304020202020204" charset="0"/>
              </a:rPr>
              <a:t>เหตุผลนิยม</a:t>
            </a:r>
            <a:r>
              <a:rPr lang="th-TH" sz="2800">
                <a:latin typeface="Cordia New" panose="020B0304020202020204" charset="0"/>
                <a:cs typeface="Cordia New" panose="020B0304020202020204" charset="0"/>
              </a:rPr>
              <a:t>)</a:t>
            </a:r>
            <a:endParaRPr lang="th-TH" sz="2800">
              <a:latin typeface="Cordia New" panose="020B0304020202020204" charset="0"/>
              <a:cs typeface="Cordia New" panose="020B0304020202020204" charset="0"/>
            </a:endParaRPr>
          </a:p>
          <a:p>
            <a:pPr lvl="1"/>
            <a:r>
              <a:rPr lang="th-TH" sz="2800">
                <a:latin typeface="Cordia New" panose="020B0304020202020204" charset="0"/>
                <a:cs typeface="Cordia New" panose="020B0304020202020204" charset="0"/>
              </a:rPr>
              <a:t>2. </a:t>
            </a:r>
            <a:r>
              <a:rPr lang="en-US" sz="2800">
                <a:latin typeface="Cordia New" panose="020B0304020202020204" charset="0"/>
                <a:cs typeface="Cordia New" panose="020B0304020202020204" charset="0"/>
              </a:rPr>
              <a:t>Empiricism (Determines reality through what you see, touch, taste, hear, and smell) (</a:t>
            </a:r>
            <a:r>
              <a:rPr lang="th-TH" altLang="en-US" sz="2800">
                <a:latin typeface="Cordia New" panose="020B0304020202020204" charset="0"/>
                <a:cs typeface="Cordia New" panose="020B0304020202020204" charset="0"/>
              </a:rPr>
              <a:t>ประจักษ์นิยม</a:t>
            </a:r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)</a:t>
            </a:r>
            <a:endParaRPr lang="en-US" altLang="th-TH" sz="2800">
              <a:latin typeface="Cordia New" panose="020B0304020202020204" charset="0"/>
              <a:cs typeface="Cordia New" panose="020B0304020202020204" charset="0"/>
            </a:endParaRPr>
          </a:p>
          <a:p>
            <a:pPr lvl="1"/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3. Faith (</a:t>
            </a:r>
            <a:r>
              <a:rPr lang="th-TH" altLang="th-TH" sz="2800">
                <a:latin typeface="Cordia New" panose="020B0304020202020204" charset="0"/>
                <a:cs typeface="Cordia New" panose="020B0304020202020204" charset="0"/>
              </a:rPr>
              <a:t>ความเชื่อ)</a:t>
            </a:r>
            <a:endParaRPr lang="th-TH" altLang="th-TH" sz="2800">
              <a:latin typeface="Cordia New" panose="020B0304020202020204" charset="0"/>
              <a:cs typeface="Cordia New" panose="020B0304020202020204" charset="0"/>
            </a:endParaRPr>
          </a:p>
          <a:p>
            <a:pPr marL="457200" lvl="1" indent="0">
              <a:buNone/>
            </a:pPr>
            <a:endParaRPr lang="th-TH" altLang="th-TH" sz="2800">
              <a:latin typeface="Cordia New" panose="020B0304020202020204" charset="0"/>
              <a:cs typeface="Cordia New" panose="020B0304020202020204" charset="0"/>
            </a:endParaRPr>
          </a:p>
          <a:p>
            <a:pPr marL="457200" lvl="1" indent="0">
              <a:buNone/>
            </a:pPr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Atheists who believe in the Big Bang Theory of the creation of the universe are irrational (perfection coming from chaos or some accident? - impossible!).</a:t>
            </a:r>
            <a:endParaRPr lang="en-US" altLang="th-TH" sz="2800">
              <a:latin typeface="Cordia New" panose="020B0304020202020204" charset="0"/>
              <a:cs typeface="Cordia New" panose="020B0304020202020204" charset="0"/>
            </a:endParaRPr>
          </a:p>
          <a:p>
            <a:pPr marL="457200" lvl="1" indent="0">
              <a:buNone/>
            </a:pPr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Also, they cannot base their assumptions on empiricism (they were not there to see it occur). </a:t>
            </a:r>
            <a:endParaRPr lang="en-US" altLang="th-TH" sz="2800">
              <a:latin typeface="Cordia New" panose="020B0304020202020204" charset="0"/>
              <a:cs typeface="Cordia New" panose="020B0304020202020204" charset="0"/>
            </a:endParaRPr>
          </a:p>
          <a:p>
            <a:pPr marL="457200" lvl="1" indent="0">
              <a:buNone/>
            </a:pPr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Conclusion: What they believe is based on (a very weak) faith.</a:t>
            </a:r>
            <a:endParaRPr lang="en-US" altLang="th-TH" sz="28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005" y="314325"/>
            <a:ext cx="11095355" cy="6228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210" y="833120"/>
            <a:ext cx="3702685" cy="4351655"/>
          </a:xfrm>
        </p:spPr>
        <p:txBody>
          <a:bodyPr/>
          <a:p>
            <a:r>
              <a:rPr lang="en-US" sz="2400"/>
              <a:t>They endured under testing; first they passed Providential Preventive Suffering with its three tests namely people, thought and system testing. </a:t>
            </a:r>
            <a:endParaRPr lang="en-US" sz="2400"/>
          </a:p>
          <a:p>
            <a:r>
              <a:rPr lang="en-US" sz="2400"/>
              <a:t>These tests are a warm-up for the different Momentum Tests. </a:t>
            </a:r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57480"/>
            <a:ext cx="7445375" cy="6435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90" y="855345"/>
            <a:ext cx="10515600" cy="1325563"/>
          </a:xfrm>
        </p:spPr>
        <p:txBody>
          <a:bodyPr>
            <a:normAutofit fontScale="90000"/>
          </a:bodyPr>
          <a:p>
            <a:br>
              <a:rPr lang="en-US"/>
            </a:br>
            <a:r>
              <a:rPr lang="en-US" sz="4445">
                <a:latin typeface="Cordia New" panose="020B0304020202020204" charset="0"/>
                <a:cs typeface="Cordia New" panose="020B0304020202020204" charset="0"/>
              </a:rPr>
              <a:t>www.ibdoctrine.org  </a:t>
            </a:r>
            <a:br>
              <a:rPr lang="en-US" sz="4445">
                <a:latin typeface="Cordia New" panose="020B0304020202020204" charset="0"/>
                <a:cs typeface="Cordia New" panose="020B0304020202020204" charset="0"/>
              </a:rPr>
            </a:br>
            <a:r>
              <a:rPr lang="en-US" sz="4445">
                <a:latin typeface="Cordia New" panose="020B0304020202020204" charset="0"/>
                <a:cs typeface="Cordia New" panose="020B0304020202020204" charset="0"/>
              </a:rPr>
              <a:t>(</a:t>
            </a:r>
            <a:r>
              <a:rPr lang="th-TH" sz="4445">
                <a:latin typeface="Cordia New" panose="020B0304020202020204" charset="0"/>
                <a:cs typeface="Cordia New" panose="020B0304020202020204" charset="0"/>
              </a:rPr>
              <a:t>ภาษาไทย - หนังสือ)</a:t>
            </a:r>
            <a:br>
              <a:rPr lang="th-TH" sz="4445">
                <a:latin typeface="Cordia New" panose="020B0304020202020204" charset="0"/>
                <a:cs typeface="Cordia New" panose="020B0304020202020204" charset="0"/>
              </a:rPr>
            </a:br>
            <a:r>
              <a:rPr lang="th-TH" sz="4445">
                <a:latin typeface="Cordia New" panose="020B0304020202020204" charset="0"/>
                <a:cs typeface="Cordia New" panose="020B0304020202020204" charset="0"/>
              </a:rPr>
              <a:t>ตั้งแต่หน้า 101</a:t>
            </a:r>
            <a:endParaRPr lang="th-TH" altLang="en-US" sz="4445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752465" y="138430"/>
            <a:ext cx="5330825" cy="6593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26740" y="107950"/>
            <a:ext cx="6386195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90495" y="109220"/>
            <a:ext cx="7177405" cy="6639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03065" y="5723890"/>
            <a:ext cx="4660265" cy="1325880"/>
          </a:xfrm>
        </p:spPr>
        <p:txBody>
          <a:bodyPr/>
          <a:p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คร. 12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:9-10;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ฟป.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4:11-13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1315" y="368300"/>
            <a:ext cx="5793740" cy="5648960"/>
          </a:xfrm>
          <a:prstGeom prst="rect">
            <a:avLst/>
          </a:prstGeom>
        </p:spPr>
      </p:pic>
      <p:pic>
        <p:nvPicPr>
          <p:cNvPr id="6" name="Content Placeholder 5" descr="Testin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880" y="281305"/>
            <a:ext cx="5179060" cy="5502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0" y="5742305"/>
            <a:ext cx="5612765" cy="908685"/>
          </a:xfrm>
        </p:spPr>
        <p:txBody>
          <a:bodyPr>
            <a:noAutofit/>
          </a:bodyPr>
          <a:p>
            <a:r>
              <a:rPr lang="en-US" altLang="th-TH" sz="3000">
                <a:latin typeface="Cordia New" panose="020B0304020202020204" charset="0"/>
                <a:cs typeface="Cordia New" panose="020B0304020202020204" charset="0"/>
              </a:rPr>
              <a:t>( </a:t>
            </a:r>
            <a:r>
              <a:rPr lang="th-TH" sz="3000">
                <a:latin typeface="Cordia New" panose="020B0304020202020204" charset="0"/>
                <a:cs typeface="Cordia New" panose="020B0304020202020204" charset="0"/>
              </a:rPr>
              <a:t>จากหนังสือ การทนทกุข์ของคริสเตียน หน้าที่ 3</a:t>
            </a:r>
            <a:r>
              <a:rPr lang="en-US" altLang="th-TH" sz="3000">
                <a:latin typeface="Cordia New" panose="020B0304020202020204" charset="0"/>
                <a:cs typeface="Cordia New" panose="020B0304020202020204" charset="0"/>
              </a:rPr>
              <a:t> )</a:t>
            </a:r>
            <a:r>
              <a:rPr lang="th-TH" sz="3000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th-TH" sz="3000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9" name="Content Placeholder 8" descr="Pressure for advance CS pag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1810" y="262255"/>
            <a:ext cx="10923905" cy="5558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WPS Presentation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Cordia New</vt:lpstr>
      <vt:lpstr>Calibri</vt:lpstr>
      <vt:lpstr>Angsana New</vt:lpstr>
      <vt:lpstr>微软雅黑</vt:lpstr>
      <vt:lpstr>Arial Unicode MS</vt:lpstr>
      <vt:lpstr>Calibri Light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 www.ibdoctrine.org  (ภาษาไทย - หนังสือ) ตั้งแต่หน้า 101</vt:lpstr>
      <vt:lpstr>PowerPoint 演示文稿</vt:lpstr>
      <vt:lpstr>PowerPoint 演示文稿</vt:lpstr>
      <vt:lpstr>2 คร. 12:9-10; ฟป. 4:11-13</vt:lpstr>
      <vt:lpstr>จากหนังสือ การทนทกุข์ของคริสเตียน หน้าที่ 3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86</cp:revision>
  <dcterms:created xsi:type="dcterms:W3CDTF">2024-07-01T03:51:00Z</dcterms:created>
  <dcterms:modified xsi:type="dcterms:W3CDTF">2025-02-04T19:34:46Z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0C3E7FBCB8F842EEBCCFADAA6D5B26F3_13</vt:lpwstr>
  </property>
  <property fmtid="{D5CDD505-2E9C-101B-9397-08002B2CF9AE}" pid="3" name="KSOProductBuildVer">
    <vt:lpwstr>1033-12.2.0.19805</vt:lpwstr>
  </property>
</Properties>
</file>