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703" r:id="rId4"/>
    <p:sldId id="803" r:id="rId5"/>
    <p:sldId id="804" r:id="rId6"/>
    <p:sldId id="752" r:id="rId7"/>
    <p:sldId id="784" r:id="rId8"/>
    <p:sldId id="785" r:id="rId9"/>
    <p:sldId id="582" r:id="rId10"/>
    <p:sldId id="805" r:id="rId11"/>
    <p:sldId id="769" r:id="rId12"/>
    <p:sldId id="770" r:id="rId13"/>
    <p:sldId id="771" r:id="rId14"/>
    <p:sldId id="772" r:id="rId15"/>
    <p:sldId id="773" r:id="rId16"/>
    <p:sldId id="774" r:id="rId17"/>
    <p:sldId id="775" r:id="rId18"/>
    <p:sldId id="776" r:id="rId19"/>
    <p:sldId id="777" r:id="rId20"/>
    <p:sldId id="778" r:id="rId21"/>
    <p:sldId id="779" r:id="rId22"/>
    <p:sldId id="660" r:id="rId23"/>
    <p:sldId id="657" r:id="rId24"/>
    <p:sldId id="658" r:id="rId25"/>
    <p:sldId id="6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207770"/>
            <a:ext cx="8682355" cy="565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177165"/>
            <a:ext cx="9144000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22615" y="1388745"/>
            <a:ext cx="178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REVELATION 033</a:t>
            </a:r>
            <a:endParaRPr lang="en-US"/>
          </a:p>
          <a:p>
            <a:r>
              <a:rPr lang="en-US"/>
              <a:t>2025 01 20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605" y="1659890"/>
            <a:ext cx="9919970" cy="49815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Evil is Satan’s policy and function as the ruler of this world. Evil is Satan’s system by which he administers the rulership of this world, </a:t>
            </a:r>
            <a:r>
              <a:rPr lang="en-US" b="1"/>
              <a:t>attempting to neutralize free will and centralize power</a:t>
            </a:r>
            <a:r>
              <a:rPr lang="en-US"/>
              <a:t> and so gain complete control (Dan. 7; Rev. 13; 17).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Though Satan would like to bring in a world government under his authority, a rule sponsoring world peace and prosperity, he neither has the integrity nor the ability to accomplish this goal. 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45" y="1343025"/>
            <a:ext cx="10515600" cy="4351338"/>
          </a:xfrm>
        </p:spPr>
        <p:txBody>
          <a:bodyPr/>
          <a:p>
            <a:r>
              <a:rPr lang="th-TH" altLang="en-US" sz="4000"/>
              <a:t>เป้าหมายของคริสเตียนคือ</a:t>
            </a:r>
            <a:r>
              <a:rPr lang="en-US" altLang="en-US" sz="4000"/>
              <a:t> </a:t>
            </a:r>
            <a:r>
              <a:rPr lang="th-TH" altLang="en-US" sz="4000"/>
              <a:t>เรียนรู้ถึงพระประสงค์ของพระเจ้า</a:t>
            </a:r>
            <a:r>
              <a:rPr lang="en-US" altLang="en-US" sz="4000"/>
              <a:t> </a:t>
            </a:r>
            <a:r>
              <a:rPr lang="th-TH" altLang="en-US" sz="4000"/>
              <a:t>เรียนรู้ที่จะควบคุมธรรมชาติบาปและอารมณ์ของตน</a:t>
            </a:r>
            <a:r>
              <a:rPr lang="en-US" altLang="en-US" sz="4000"/>
              <a:t> </a:t>
            </a:r>
            <a:r>
              <a:rPr lang="th-TH" altLang="en-US" sz="4000"/>
              <a:t>ไม่ให้ถูกหลอกด้วยกลอุบายของซาตาน</a:t>
            </a:r>
            <a:r>
              <a:rPr lang="en-US" altLang="en-US" sz="4000"/>
              <a:t> </a:t>
            </a:r>
            <a:r>
              <a:rPr lang="th-TH" altLang="en-US" sz="4000"/>
              <a:t>และมุ่งหน้าไปถึงเป้าหมายที่พระเจ้าทรงตั้งไว้</a:t>
            </a:r>
            <a:endParaRPr lang="th-TH" altLang="en-US" sz="4000"/>
          </a:p>
          <a:p>
            <a:endParaRPr lang="th-TH" altLang="en-US" sz="4000"/>
          </a:p>
          <a:p>
            <a:r>
              <a:rPr lang="th-TH" altLang="en-US" sz="4000"/>
              <a:t>คริสเตียนก็จะเติบโตขึ้น</a:t>
            </a:r>
            <a:r>
              <a:rPr lang="en-US" altLang="en-US" sz="4000"/>
              <a:t> </a:t>
            </a:r>
            <a:r>
              <a:rPr lang="th-TH" altLang="en-US" sz="4000"/>
              <a:t>ผ่านการตีสอน</a:t>
            </a:r>
            <a:r>
              <a:rPr lang="en-US" altLang="en-US" sz="4000"/>
              <a:t> </a:t>
            </a:r>
            <a:r>
              <a:rPr lang="th-TH" altLang="en-US" sz="4000"/>
              <a:t>ความกดดัน</a:t>
            </a:r>
            <a:r>
              <a:rPr lang="en-US" altLang="en-US" sz="4000"/>
              <a:t> </a:t>
            </a:r>
            <a:r>
              <a:rPr lang="th-TH" altLang="en-US" sz="4000"/>
              <a:t>ความยากลำบากและการทดสอบในยามเจริญ</a:t>
            </a:r>
            <a:endParaRPr lang="th-TH" altLang="en-US"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9505"/>
          </a:xfrm>
        </p:spPr>
        <p:txBody>
          <a:bodyPr/>
          <a:p>
            <a:r>
              <a:rPr lang="en-US"/>
              <a:t>James 1:2-4, 12</a:t>
            </a:r>
            <a:endParaRPr lang="en-US"/>
          </a:p>
          <a:p>
            <a:r>
              <a:rPr lang="en-US"/>
              <a:t>Romans 5:3-4</a:t>
            </a:r>
            <a:endParaRPr lang="en-US"/>
          </a:p>
          <a:p>
            <a:r>
              <a:rPr lang="en-US"/>
              <a:t>Philippians 1:29</a:t>
            </a:r>
            <a:endParaRPr lang="en-US"/>
          </a:p>
          <a:p>
            <a:r>
              <a:rPr lang="en-US"/>
              <a:t>Psalms 34:19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865" y="561975"/>
            <a:ext cx="10678160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00" y="393700"/>
            <a:ext cx="11358880" cy="508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/>
        </p:nvSpPr>
        <p:spPr>
          <a:xfrm>
            <a:off x="520700" y="5393690"/>
            <a:ext cx="11275695" cy="238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“dokimion” - testing. </a:t>
            </a:r>
            <a:endParaRPr lang="en-US" sz="2400"/>
          </a:p>
          <a:p>
            <a:r>
              <a:rPr lang="en-US" sz="2400"/>
              <a:t>“of faith” (Bible doctrine Rom. 10:17) The Word of God, the thinking of God, is on trial, and we are to present it as truth: “alive and powerful”</a:t>
            </a:r>
            <a:endParaRPr 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8700" y="457200"/>
            <a:ext cx="10495280" cy="52254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8025" y="688340"/>
            <a:ext cx="11025505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2115" y="342900"/>
            <a:ext cx="11488420" cy="6443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685" y="287020"/>
            <a:ext cx="11644630" cy="62845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1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2450" y="502285"/>
            <a:ext cx="11464290" cy="5829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Revelation 2:4. ‘But I hold [aoristic present is very Koine] this against you, that you have abandoned [deserted] your most important [first in degree] love [their love for God the Father and the Lord Jesus Christ].</a:t>
            </a:r>
            <a:endParaRPr lang="en-US"/>
          </a:p>
          <a:p>
            <a:pPr marL="0" indent="0">
              <a:buNone/>
            </a:pPr>
            <a:r>
              <a:rPr lang="en-US"/>
              <a:t>ἀλλὰ ἔχω κατὰ σοῦ ὅτι τὴν ἀγάπην σου τὴν πρώτην ἀφῆκες.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3600"/>
              <a:t>แต่เรามีข้อที่จะต่อว่าเจ้าบ้าง คือว่าเจ้าละทิ้งความรักดั้งเดิมของเจ้า</a:t>
            </a:r>
            <a:endParaRPr 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Jer 29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165" y="100330"/>
            <a:ext cx="11837670" cy="64719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5755" y="5608955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271145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71145"/>
            <a:ext cx="5179060" cy="51822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1860" y="5742305"/>
            <a:ext cx="4446905" cy="908685"/>
          </a:xfrm>
        </p:spPr>
        <p:txBody>
          <a:bodyPr>
            <a:normAutofit/>
          </a:bodyPr>
          <a:p>
            <a:r>
              <a:rPr lang="th-TH" sz="2600"/>
              <a:t>จากหนังสือ การทนทกุข์ของคริสเตียน หน้าที่ 3</a:t>
            </a:r>
            <a:r>
              <a:rPr lang="th-TH"/>
              <a:t> </a:t>
            </a:r>
            <a:endParaRPr lang="th-TH"/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8375" y="262255"/>
            <a:ext cx="10088245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3790"/>
            <a:ext cx="10515600" cy="5304155"/>
          </a:xfrm>
        </p:spPr>
        <p:txBody>
          <a:bodyPr/>
          <a:p>
            <a:r>
              <a:rPr lang="en-US"/>
              <a:t>Distractions:</a:t>
            </a:r>
            <a:endParaRPr lang="en-US"/>
          </a:p>
          <a:p>
            <a:r>
              <a:rPr lang="en-US"/>
              <a:t>Religion : “Satan’s ace trump” (see next slide for explanation)</a:t>
            </a:r>
            <a:endParaRPr lang="en-US"/>
          </a:p>
          <a:p>
            <a:r>
              <a:rPr lang="en-US"/>
              <a:t>Materialism</a:t>
            </a:r>
            <a:endParaRPr lang="en-US"/>
          </a:p>
          <a:p>
            <a:r>
              <a:rPr lang="en-US"/>
              <a:t>Liberalism, leading not to freedom but totalitarian control</a:t>
            </a:r>
            <a:endParaRPr lang="en-US"/>
          </a:p>
          <a:p>
            <a:r>
              <a:rPr lang="en-US"/>
              <a:t>Promotion of lust (monetary, power, approbation, sex, drugs, entertainment etc.)</a:t>
            </a:r>
            <a:endParaRPr lang="en-US"/>
          </a:p>
          <a:p>
            <a:r>
              <a:rPr lang="en-US"/>
              <a:t>Socialism / Globalism / Environmentalism</a:t>
            </a:r>
            <a:endParaRPr lang="en-US"/>
          </a:p>
          <a:p>
            <a:r>
              <a:rPr lang="en-US"/>
              <a:t>Anti-semitism</a:t>
            </a:r>
            <a:endParaRPr lang="en-US"/>
          </a:p>
          <a:p>
            <a:r>
              <a:rPr lang="en-US"/>
              <a:t>“Emotional revolt of the soul”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0" y="392430"/>
            <a:ext cx="7931785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“Trump card”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เป็นสำนวนภาษาอังกฤษที่มีสองความหมายหลัก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ขึ้นอยู่กับบริบท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:</a:t>
            </a:r>
            <a:endParaRPr lang="en-US" altLang="en-US" sz="32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1.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การ์ดตัดสินในเกม</a:t>
            </a:r>
            <a:r>
              <a:rPr lang="en-US" altLang="th-TH" sz="3200">
                <a:latin typeface="Cordia New" panose="020B0304020202020204" charset="0"/>
                <a:cs typeface="Cordia New" panose="020B0304020202020204" charset="0"/>
              </a:rPr>
              <a:t> 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ในบริบทของการเล่นไพ่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trump card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หมายถึงไพ่ที่มีค่าเหนือกว่าไพ่อื่น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ๆ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ในเกม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เช่น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ในบางเกมไพ่หนึ่งชุด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(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เช่น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โพธิ์ดำหรือดอกจิก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)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อาจถูกกำหนดให้เป็น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“trump”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และสามารถเอาชนะไพ่จากชุดอื่น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ๆ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ได้</a:t>
            </a:r>
            <a:endParaRPr lang="en-US" altLang="en-US" sz="32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2.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สิ่งสำคัญหรือไม้ตายในชีวิตประจำวัน</a:t>
            </a:r>
            <a:r>
              <a:rPr lang="en-US" altLang="th-TH" sz="3200">
                <a:latin typeface="Cordia New" panose="020B0304020202020204" charset="0"/>
                <a:cs typeface="Cordia New" panose="020B0304020202020204" charset="0"/>
              </a:rPr>
              <a:t> 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ในบริบททั่วไป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trump card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หมายถึง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“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ไม้ตาย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”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หรือสิ่งที่มีพลังหรือความสำคัญมากที่สุดที่สามารถนำมาใช้เพื่อเอาชนะในสถานการณ์ใดสถานการณ์หนึ่ง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ตัวอย่างเช่น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: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หากคุณมีข้อได้เปรียบสำคัญในการเจรจาหรือการแข่งขัน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สิ่งนั้นอาจถูกเรียกว่า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“trump card”</a:t>
            </a:r>
            <a:r>
              <a:rPr lang="en-US" altLang="th-TH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เช่น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“She played her trump card during the negotiation, and they agreed to her terms.” (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เธอใช้ไม้ตายของเธอในระหว่างการเจรจา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3200">
                <a:latin typeface="Cordia New" panose="020B0304020202020204" charset="0"/>
                <a:cs typeface="Cordia New" panose="020B0304020202020204" charset="0"/>
              </a:rPr>
              <a:t>และพวกเขาก็ยอมรับเงื่อนไขของเธอ</a:t>
            </a: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)</a:t>
            </a:r>
            <a:endParaRPr lang="en-US" altLang="en-US" sz="3200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768080" y="1758315"/>
            <a:ext cx="2821305" cy="2677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" y="1825625"/>
            <a:ext cx="11197590" cy="4351655"/>
          </a:xfrm>
        </p:spPr>
        <p:txBody>
          <a:bodyPr/>
          <a:p>
            <a:r>
              <a:rPr lang="en-US" sz="3600"/>
              <a:t>Satan promotes emotion as the basis of decision making.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From Max Klein, Revelation, Lesson 109, minute 31</a:t>
            </a:r>
            <a:endParaRPr lang="en-US"/>
          </a:p>
          <a:p>
            <a:endParaRPr lang="en-US"/>
          </a:p>
          <a:p>
            <a:r>
              <a:rPr lang="en-US"/>
              <a:t>“Emotions are designed to help us enjoy our lives, not run our lives.”</a:t>
            </a:r>
            <a:endParaRPr lang="en-US"/>
          </a:p>
          <a:p>
            <a:endParaRPr lang="en-US"/>
          </a:p>
          <a:p>
            <a:r>
              <a:rPr lang="en-US"/>
              <a:t>And then....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...he says: “...just like in marriage. A wife is supposed to enjoy the marriage, not run the marriage.”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Psychologists and psychiatrists generally agree that women are more emotional in their decision making, whereas men are more analytical/rational.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4525"/>
            <a:ext cx="10515600" cy="5697855"/>
          </a:xfrm>
        </p:spPr>
        <p:txBody>
          <a:bodyPr/>
          <a:p>
            <a:r>
              <a:rPr lang="en-US"/>
              <a:t>8. Satan’s attempt to blind the minds of unbelievers through religion, 2 Corinthians 4:4, “In whose case, the god of this world [Satan] has blinded the minds of the unbelieving so that they might not see the light of the gospel of the glory of Christ who is the image of God.”   </a:t>
            </a:r>
            <a:r>
              <a:rPr lang="en-US" sz="3600"/>
              <a:t>ส่วนคนที่ไม่เชื่อนั้น พระของยุคนี้ได้กระทำใจของเขาให้มืดไป เพื่อไม่ให้ความสว่างของข่าวประเสริฐอันมีสง่าราศีของพระคริสต์ ผู้เป็นพระฉายของพระเจ้า ส่องแสงถึงพวกเขา </a:t>
            </a:r>
            <a:endParaRPr lang="en-US" sz="3600"/>
          </a:p>
          <a:p>
            <a:r>
              <a:rPr lang="en-US"/>
              <a:t>The luring of Christians away from the execution of the spiritual life through legalism and emotion is part of Satan’s plan of evil as per 2 Corinthians 2:11, “so that no advantage would be taken of us by Satan for we are not ignorant of his schemes.” </a:t>
            </a:r>
            <a:r>
              <a:rPr lang="en-US" sz="3600"/>
              <a:t> เพื่อไม่ให้ซาตานมีชัยเหนือเรา เพราะเรารู้กลอุบายของมันแล้ว</a:t>
            </a:r>
            <a:endParaRPr 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695"/>
            <a:ext cx="10515600" cy="5188585"/>
          </a:xfrm>
        </p:spPr>
        <p:txBody>
          <a:bodyPr>
            <a:normAutofit/>
          </a:bodyPr>
          <a:p>
            <a:r>
              <a:rPr lang="en-US" altLang="en-US"/>
              <a:t>2Co 6:11</a:t>
            </a:r>
            <a:r>
              <a:rPr lang="" altLang="en-US"/>
              <a:t> </a:t>
            </a:r>
            <a:r>
              <a:rPr lang="en-US" altLang="en-US"/>
              <a:t> το στομα ημων ανεωγεν προς υμας κορινθιοι η καρδια ημων πεπλατυνται V-RPI-3S</a:t>
            </a:r>
            <a:r>
              <a:rPr lang="" altLang="en-US"/>
              <a:t> </a:t>
            </a:r>
            <a:r>
              <a:rPr lang="en-US"/>
              <a:t>  (</a:t>
            </a:r>
            <a:r>
              <a:rPr lang="en-US" altLang="en-US"/>
              <a:t>6:12)</a:t>
            </a:r>
            <a:r>
              <a:rPr lang="" altLang="en-US"/>
              <a:t> </a:t>
            </a:r>
            <a:r>
              <a:rPr lang="en-US" altLang="en-US"/>
              <a:t> ου στενοχωρεισθε εν ημιν στενοχωρεισθ δε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C00000"/>
                </a:solidFill>
              </a:rPr>
              <a:t>εν τοις σπλαγχνοις</a:t>
            </a:r>
            <a:r>
              <a:rPr lang="en-US" altLang="en-US"/>
              <a:t> N-DPN υμων</a:t>
            </a:r>
            <a:r>
              <a:rPr lang="" altLang="en-US"/>
              <a:t> </a:t>
            </a:r>
            <a:endParaRPr lang="" altLang="en-US"/>
          </a:p>
          <a:p>
            <a:endParaRPr lang="en-US" altLang="en-US"/>
          </a:p>
          <a:p>
            <a:r>
              <a:rPr lang="en-US" altLang="en-US"/>
              <a:t>2Co 6:11</a:t>
            </a:r>
            <a:r>
              <a:rPr lang="" altLang="en-US"/>
              <a:t> </a:t>
            </a:r>
            <a:r>
              <a:rPr lang="en-US" altLang="en-US"/>
              <a:t> O Corinthians, our mouth is opened to you, our heart has been enlarged.</a:t>
            </a:r>
            <a:r>
              <a:rPr lang="" altLang="en-US"/>
              <a:t> </a:t>
            </a:r>
            <a:r>
              <a:rPr lang="en-US" altLang="en-US"/>
              <a:t>6:12</a:t>
            </a:r>
            <a:r>
              <a:rPr lang="" altLang="en-US"/>
              <a:t> </a:t>
            </a:r>
            <a:r>
              <a:rPr lang="en-US" altLang="en-US"/>
              <a:t> You are not restrained in us, but you are restrained in your own affections.</a:t>
            </a:r>
            <a:r>
              <a:rPr lang="" altLang="en-US"/>
              <a:t> </a:t>
            </a:r>
            <a:endParaRPr lang="" altLang="en-US"/>
          </a:p>
          <a:p>
            <a:r>
              <a:rPr lang="en-US" altLang="en-US"/>
              <a:t>2Co 6:11</a:t>
            </a:r>
            <a:r>
              <a:rPr lang="" altLang="en-US"/>
              <a:t> </a:t>
            </a:r>
            <a:r>
              <a:rPr lang="en-US" altLang="en-US"/>
              <a:t> </a:t>
            </a:r>
            <a:r>
              <a:rPr lang="th-TH" altLang="en-US"/>
              <a:t>โอ</a:t>
            </a:r>
            <a:r>
              <a:rPr lang="en-US" altLang="en-US"/>
              <a:t> </a:t>
            </a:r>
            <a:r>
              <a:rPr lang="th-TH" altLang="en-US"/>
              <a:t>ท่านชาวโครินธ์</a:t>
            </a:r>
            <a:r>
              <a:rPr lang="en-US" altLang="en-US"/>
              <a:t> </a:t>
            </a:r>
            <a:r>
              <a:rPr lang="th-TH" altLang="en-US"/>
              <a:t>เราพูดกับท่านอย่างไม่ปิดบังเลย</a:t>
            </a:r>
            <a:r>
              <a:rPr lang="en-US" altLang="en-US"/>
              <a:t> </a:t>
            </a:r>
            <a:r>
              <a:rPr lang="th-TH" altLang="en-US"/>
              <a:t>และใจของเราก็เปิดรับท่าน</a:t>
            </a:r>
            <a:r>
              <a:rPr lang="" altLang="en-US"/>
              <a:t> </a:t>
            </a:r>
            <a:r>
              <a:rPr lang="en-US" altLang="en-US"/>
              <a:t>12</a:t>
            </a:r>
            <a:r>
              <a:rPr lang="" altLang="en-US"/>
              <a:t> </a:t>
            </a:r>
            <a:r>
              <a:rPr lang="en-US" altLang="en-US"/>
              <a:t> </a:t>
            </a:r>
            <a:r>
              <a:rPr lang="th-TH" altLang="en-US"/>
              <a:t>ใจของท่านทั้งหลายไม่ได้ปิดเพราะเรา</a:t>
            </a:r>
            <a:r>
              <a:rPr lang="en-US" altLang="en-US"/>
              <a:t> </a:t>
            </a:r>
            <a:r>
              <a:rPr lang="th-TH" altLang="en-US"/>
              <a:t>แต่ปิดเพราะความรู้สึกของตนเอง</a:t>
            </a:r>
            <a:r>
              <a:rPr lang="" altLang="en-US"/>
              <a:t> </a:t>
            </a:r>
            <a:endParaRPr lang="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4312</Words>
  <Application>WPS Presentation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Cordia New</vt:lpstr>
      <vt:lpstr>Angsana New</vt:lpstr>
      <vt:lpstr>Calibri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74</cp:revision>
  <dcterms:created xsi:type="dcterms:W3CDTF">2024-07-01T03:51:00Z</dcterms:created>
  <dcterms:modified xsi:type="dcterms:W3CDTF">2025-01-20T09:09:53Z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0C3E7FBCB8F842EEBCCFADAA6D5B26F3_13</vt:lpwstr>
  </property>
  <property fmtid="{D5CDD505-2E9C-101B-9397-08002B2CF9AE}" pid="3" name="KSOProductBuildVer">
    <vt:lpwstr>1033-12.2.0.19805</vt:lpwstr>
  </property>
</Properties>
</file>