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76" r:id="rId4"/>
    <p:sldId id="258" r:id="rId6"/>
    <p:sldId id="257" r:id="rId7"/>
    <p:sldId id="269" r:id="rId8"/>
    <p:sldId id="268" r:id="rId9"/>
    <p:sldId id="259" r:id="rId10"/>
    <p:sldId id="270" r:id="rId11"/>
    <p:sldId id="272" r:id="rId12"/>
    <p:sldId id="263" r:id="rId13"/>
    <p:sldId id="260" r:id="rId14"/>
    <p:sldId id="264" r:id="rId15"/>
    <p:sldId id="273" r:id="rId16"/>
    <p:sldId id="265" r:id="rId17"/>
    <p:sldId id="261" r:id="rId18"/>
    <p:sldId id="266" r:id="rId19"/>
    <p:sldId id="267" r:id="rId20"/>
    <p:sldId id="262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1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63" y="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17F6F-CE56-4E46-9A3D-708A4D332D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C99D8-7BC7-4357-915E-67349FBE617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C99D8-7BC7-4357-915E-67349FBE61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318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63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81226" y="2055953"/>
            <a:ext cx="10029548" cy="2746093"/>
          </a:xfrm>
        </p:spPr>
        <p:txBody>
          <a:bodyPr>
            <a:noAutofit/>
          </a:bodyPr>
          <a:lstStyle/>
          <a:p>
            <a:r>
              <a:rPr lang="zh-CN" altLang="en-US" sz="88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四十种绝对恩赐</a:t>
            </a:r>
            <a:br>
              <a:rPr lang="en-US" altLang="zh-CN" sz="66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</a:br>
            <a:r>
              <a:rPr lang="en-US" altLang="zh-CN" sz="66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The </a:t>
            </a:r>
            <a:r>
              <a:rPr lang="en-US" altLang="zh-CN" sz="72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40 absolutes</a:t>
            </a:r>
            <a:endParaRPr lang="zh-CN" altLang="en-US" sz="6600" dirty="0">
              <a:latin typeface="方正小标宋_GBK" panose="03000509000000000000" pitchFamily="65" charset="-122"/>
              <a:ea typeface="方正小标宋_GBK" panose="03000509000000000000" pitchFamily="65" charset="-122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9133840" y="5199380"/>
            <a:ext cx="25793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Lesson Two</a:t>
            </a:r>
            <a:endParaRPr lang="en-US" sz="2400"/>
          </a:p>
          <a:p>
            <a:r>
              <a:rPr lang="en-US" sz="2400"/>
              <a:t>2025 08 21</a:t>
            </a:r>
            <a:endParaRPr lang="en-US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615" y="434186"/>
            <a:ext cx="11488770" cy="5989627"/>
          </a:xfrm>
        </p:spPr>
        <p:txBody>
          <a:bodyPr anchor="ctr">
            <a:normAutofit fontScale="85000" lnSpcReduction="20000"/>
          </a:bodyPr>
          <a:lstStyle/>
          <a:p>
            <a:r>
              <a:rPr lang="en-US" altLang="en-US" sz="3000" dirty="0"/>
              <a:t>Categories of Absolutes</a:t>
            </a:r>
            <a:br>
              <a:rPr lang="en-US" altLang="en-US" sz="3000" dirty="0"/>
            </a:br>
            <a:r>
              <a:rPr lang="zh-CN" altLang="en-US" sz="3000" dirty="0"/>
              <a:t>绝对恩赐的类别</a:t>
            </a:r>
            <a:endParaRPr lang="en-US" altLang="en-US" sz="3000" dirty="0"/>
          </a:p>
          <a:p>
            <a:endParaRPr lang="en-US" altLang="en-US" sz="2400" dirty="0"/>
          </a:p>
          <a:p>
            <a:r>
              <a:rPr lang="en-US" altLang="en-US" sz="2400" dirty="0"/>
              <a:t>All of the 40 Absolutes may be classified into at least one of the following categories. However, all of the Absolutes are mutually cohesive - there are no contradictions in the Word of God!</a:t>
            </a:r>
            <a:br>
              <a:rPr lang="en-US" altLang="en-US" sz="2400" dirty="0"/>
            </a:br>
            <a:r>
              <a:rPr lang="zh-CN" altLang="en-US" sz="2400" dirty="0"/>
              <a:t>这四十种绝对恩赐的每一种都可以归入下列至少一个类别。不过，所有的绝对恩赐都是相互关联的</a:t>
            </a:r>
            <a:r>
              <a:rPr lang="en-US" altLang="zh-CN" sz="2400" dirty="0"/>
              <a:t>——</a:t>
            </a:r>
            <a:r>
              <a:rPr lang="zh-CN" altLang="en-US" sz="2400" dirty="0"/>
              <a:t>上帝的话语不存在矛盾！</a:t>
            </a:r>
            <a:endParaRPr lang="en-US" altLang="en-US" sz="2400" dirty="0"/>
          </a:p>
          <a:p>
            <a:pPr marL="0" indent="0">
              <a:buNone/>
            </a:pPr>
            <a:endParaRPr lang="en-US" altLang="en-US" sz="2400" dirty="0"/>
          </a:p>
          <a:p>
            <a:r>
              <a:rPr lang="en-US" altLang="en-US" sz="2400" dirty="0"/>
              <a:t>1.	Absolutes related to regeneration (being born again)</a:t>
            </a:r>
            <a:br>
              <a:rPr lang="en-US" altLang="en-US" sz="2400" dirty="0"/>
            </a:br>
            <a:r>
              <a:rPr lang="zh-CN" altLang="en-US" sz="2400" dirty="0"/>
              <a:t>与重生有关的绝对恩赐</a:t>
            </a:r>
            <a:endParaRPr lang="en-US" altLang="en-US" sz="2400" dirty="0"/>
          </a:p>
          <a:p>
            <a:r>
              <a:rPr lang="en-US" altLang="en-US" sz="2400" dirty="0"/>
              <a:t>2.	Absolutes related to eternal security</a:t>
            </a:r>
            <a:br>
              <a:rPr lang="en-US" altLang="en-US" sz="2400" dirty="0"/>
            </a:br>
            <a:r>
              <a:rPr lang="zh-CN" altLang="en-US" sz="2400" dirty="0"/>
              <a:t>与永恒的保障有关的绝对恩赐</a:t>
            </a:r>
            <a:endParaRPr lang="en-US" altLang="en-US" sz="2400" dirty="0"/>
          </a:p>
          <a:p>
            <a:r>
              <a:rPr lang="en-US" altLang="en-US" sz="2400" dirty="0"/>
              <a:t>3.	Positional absolutes</a:t>
            </a:r>
            <a:br>
              <a:rPr lang="en-US" altLang="en-US" sz="2400" dirty="0"/>
            </a:br>
            <a:r>
              <a:rPr lang="zh-CN" altLang="en-US" sz="2400" dirty="0"/>
              <a:t>与位分有关的绝对恩赐</a:t>
            </a:r>
            <a:endParaRPr lang="en-US" altLang="en-US" sz="2400" dirty="0"/>
          </a:p>
          <a:p>
            <a:r>
              <a:rPr lang="en-US" altLang="en-US" sz="2400" dirty="0"/>
              <a:t>4.	Absolutes related to spiritual growth and living the spiritual life</a:t>
            </a:r>
            <a:br>
              <a:rPr lang="en-US" altLang="en-US" sz="2400" dirty="0"/>
            </a:br>
            <a:r>
              <a:rPr lang="zh-CN" altLang="en-US" sz="2400" dirty="0"/>
              <a:t>与属灵成长和活出属灵生命有关的绝对恩赐</a:t>
            </a:r>
            <a:endParaRPr lang="en-US" altLang="en-US" sz="2400" dirty="0"/>
          </a:p>
          <a:p>
            <a:r>
              <a:rPr lang="en-US" altLang="en-US" sz="2400" dirty="0"/>
              <a:t>5.	Absolutes related to Christian service</a:t>
            </a:r>
            <a:br>
              <a:rPr lang="en-US" altLang="en-US" sz="2400" dirty="0"/>
            </a:br>
            <a:r>
              <a:rPr lang="zh-CN" altLang="en-US" sz="2400" dirty="0"/>
              <a:t>与基督徒服事有关的绝对恩赐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 bwMode="black">
          <a:xfrm>
            <a:off x="1605319" y="2180201"/>
            <a:ext cx="8981361" cy="2497598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三十九种不可撤销的绝对恩赐</a:t>
            </a:r>
            <a:br>
              <a:rPr lang="en-US" altLang="zh-CN" sz="40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</a:br>
            <a:r>
              <a:rPr lang="en-US" altLang="zh-CN" sz="36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39 IRREVOCABLE Absolutes</a:t>
            </a:r>
            <a:endParaRPr lang="zh-CN" altLang="en-US" sz="4000" dirty="0">
              <a:latin typeface="方正小标宋_GBK" panose="03000509000000000000" pitchFamily="65" charset="-122"/>
              <a:ea typeface="方正小标宋_GBK" panose="03000509000000000000" pitchFamily="65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2115" y="253204"/>
            <a:ext cx="11447770" cy="6351592"/>
          </a:xfrm>
        </p:spPr>
        <p:txBody>
          <a:bodyPr anchor="ctr">
            <a:normAutofit lnSpcReduction="10000"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/>
            </a:pPr>
            <a:r>
              <a:rPr lang="en-US" altLang="zh-CN" sz="1900" b="1" dirty="0"/>
              <a:t>The believer resides in the eternal plan of God and shares the destiny of Christ. The believer is:</a:t>
            </a:r>
            <a:br>
              <a:rPr lang="en-US" altLang="zh-CN" sz="1900" b="1" dirty="0"/>
            </a:br>
            <a:r>
              <a:rPr lang="zh-CN" altLang="en-US" sz="1900" b="1" dirty="0"/>
              <a:t>信徒活在上帝的永恒计划中，并分享基督的命运。信徒是：</a:t>
            </a:r>
            <a:endParaRPr lang="en-US" altLang="zh-CN" sz="1900" b="1" dirty="0"/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altLang="zh-CN" sz="2000" dirty="0"/>
              <a:t>Foreknown</a:t>
            </a:r>
            <a:r>
              <a:rPr lang="zh-CN" altLang="en-US" sz="2000" dirty="0"/>
              <a:t> </a:t>
            </a:r>
            <a:r>
              <a:rPr lang="en-US" altLang="zh-CN" sz="2000" dirty="0"/>
              <a:t>(Acts 2:23; Rom. 8:29; 1 Pet. 1:2).</a:t>
            </a:r>
            <a:br>
              <a:rPr lang="en-US" altLang="zh-CN" sz="2000" dirty="0"/>
            </a:br>
            <a:r>
              <a:rPr lang="zh-CN" altLang="en-US" sz="2000" dirty="0"/>
              <a:t>蒙预知的（使徒行传 </a:t>
            </a:r>
            <a:r>
              <a:rPr lang="en-US" altLang="zh-CN" sz="2000" dirty="0"/>
              <a:t>2:23</a:t>
            </a:r>
            <a:r>
              <a:rPr lang="zh-CN" altLang="en-US" sz="2000" dirty="0"/>
              <a:t>；罗马书 </a:t>
            </a:r>
            <a:r>
              <a:rPr lang="en-US" altLang="zh-CN" sz="2000" dirty="0"/>
              <a:t>8:29</a:t>
            </a:r>
            <a:r>
              <a:rPr lang="zh-CN" altLang="en-US" sz="2000" dirty="0"/>
              <a:t>；彼得前书 </a:t>
            </a:r>
            <a:r>
              <a:rPr lang="en-US" altLang="zh-CN" sz="2000" dirty="0"/>
              <a:t>1:2</a:t>
            </a:r>
            <a:r>
              <a:rPr lang="zh-CN" altLang="en-US" sz="2000" dirty="0"/>
              <a:t>）。</a:t>
            </a:r>
            <a:endParaRPr lang="en-US" altLang="zh-CN" sz="2000" dirty="0"/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altLang="zh-CN" sz="2000" dirty="0"/>
              <a:t>Elected (Rom. 8:33; Col. 3:12; 1 Thess. 1:4; Titus 1:1; 1 Pet. 1:2).</a:t>
            </a:r>
            <a:br>
              <a:rPr lang="en-US" altLang="zh-CN" sz="2000" dirty="0"/>
            </a:br>
            <a:r>
              <a:rPr lang="zh-CN" altLang="en-US" sz="2000" dirty="0"/>
              <a:t>蒙拣选的（</a:t>
            </a:r>
            <a:r>
              <a:rPr lang="en-US" altLang="zh-CN" sz="2000" dirty="0"/>
              <a:t>Elected</a:t>
            </a:r>
            <a:r>
              <a:rPr lang="zh-CN" altLang="en-US" sz="2000" dirty="0"/>
              <a:t>）（罗马书 </a:t>
            </a:r>
            <a:r>
              <a:rPr lang="en-US" altLang="zh-CN" sz="2000" dirty="0"/>
              <a:t>8:33</a:t>
            </a:r>
            <a:r>
              <a:rPr lang="zh-CN" altLang="en-US" sz="2000" dirty="0"/>
              <a:t>；歌罗西书 </a:t>
            </a:r>
            <a:r>
              <a:rPr lang="en-US" altLang="zh-CN" sz="2000" dirty="0"/>
              <a:t>3:12</a:t>
            </a:r>
            <a:r>
              <a:rPr lang="zh-CN" altLang="en-US" sz="2000" dirty="0"/>
              <a:t>；帖撒罗尼迦前书 </a:t>
            </a:r>
            <a:r>
              <a:rPr lang="en-US" altLang="zh-CN" sz="2000" dirty="0"/>
              <a:t>1:4</a:t>
            </a:r>
            <a:r>
              <a:rPr lang="zh-CN" altLang="en-US" sz="2000" dirty="0"/>
              <a:t>；提多书 </a:t>
            </a:r>
            <a:r>
              <a:rPr lang="en-US" altLang="zh-CN" sz="2000" dirty="0"/>
              <a:t>1:1</a:t>
            </a:r>
            <a:r>
              <a:rPr lang="zh-CN" altLang="en-US" sz="2000" dirty="0"/>
              <a:t>；彼得前书 </a:t>
            </a:r>
            <a:r>
              <a:rPr lang="en-US" altLang="zh-CN" sz="2000" dirty="0"/>
              <a:t>1:2</a:t>
            </a:r>
            <a:r>
              <a:rPr lang="zh-CN" altLang="en-US" sz="2000" dirty="0"/>
              <a:t>）。</a:t>
            </a:r>
            <a:endParaRPr lang="en-US" altLang="zh-CN" sz="2000" dirty="0"/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altLang="zh-CN" sz="2000" dirty="0"/>
              <a:t>Predestined (Rom. 8:29–30; Eph. 1:5, 11).</a:t>
            </a:r>
            <a:br>
              <a:rPr lang="en-US" altLang="zh-CN" sz="2000" dirty="0"/>
            </a:br>
            <a:r>
              <a:rPr lang="zh-CN" altLang="en-US" sz="2000" dirty="0"/>
              <a:t>蒙预定的（罗马书 </a:t>
            </a:r>
            <a:r>
              <a:rPr lang="en-US" altLang="zh-CN" sz="2000" dirty="0"/>
              <a:t>8:29-30</a:t>
            </a:r>
            <a:r>
              <a:rPr lang="zh-CN" altLang="en-US" sz="2000" dirty="0"/>
              <a:t>；以弗所书 </a:t>
            </a:r>
            <a:r>
              <a:rPr lang="en-US" altLang="zh-CN" sz="2000" dirty="0"/>
              <a:t>1:5</a:t>
            </a:r>
            <a:r>
              <a:rPr lang="zh-CN" altLang="en-US" sz="2000" dirty="0"/>
              <a:t>、</a:t>
            </a:r>
            <a:r>
              <a:rPr lang="en-US" altLang="zh-CN" sz="2000" dirty="0"/>
              <a:t>11</a:t>
            </a:r>
            <a:r>
              <a:rPr lang="zh-CN" altLang="en-US" sz="2000" dirty="0"/>
              <a:t>）。</a:t>
            </a:r>
            <a:endParaRPr lang="en-US" altLang="zh-CN" sz="2000" dirty="0"/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sv-SE" altLang="zh-CN" sz="2000" dirty="0"/>
              <a:t>Chosen (Matt. 22:14; 1 Pet. 2:4).</a:t>
            </a:r>
            <a:br>
              <a:rPr lang="sv-SE" altLang="zh-CN" sz="2000" dirty="0"/>
            </a:br>
            <a:r>
              <a:rPr lang="zh-CN" altLang="en-US" sz="2000" dirty="0"/>
              <a:t>被拣选的（</a:t>
            </a:r>
            <a:r>
              <a:rPr lang="en-US" altLang="zh-CN" sz="2000" dirty="0"/>
              <a:t>Chosen</a:t>
            </a:r>
            <a:r>
              <a:rPr lang="zh-CN" altLang="en-US" sz="2000" dirty="0"/>
              <a:t>）（马太福音 </a:t>
            </a:r>
            <a:r>
              <a:rPr lang="en-US" altLang="zh-CN" sz="2000" dirty="0"/>
              <a:t>22:14</a:t>
            </a:r>
            <a:r>
              <a:rPr lang="zh-CN" altLang="en-US" sz="2000" dirty="0"/>
              <a:t>；彼得前书 </a:t>
            </a:r>
            <a:r>
              <a:rPr lang="en-US" altLang="zh-CN" sz="2000" dirty="0"/>
              <a:t>2:4</a:t>
            </a:r>
            <a:r>
              <a:rPr lang="zh-CN" altLang="en-US" sz="2000" dirty="0"/>
              <a:t>）。</a:t>
            </a:r>
            <a:endParaRPr lang="en-US" altLang="zh-CN" sz="2000" dirty="0"/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altLang="zh-CN" sz="2000" dirty="0"/>
              <a:t>Called (1 Thess. 5:24).</a:t>
            </a:r>
            <a:br>
              <a:rPr lang="en-US" altLang="zh-CN" sz="2000" dirty="0"/>
            </a:br>
            <a:r>
              <a:rPr lang="zh-CN" altLang="en-US" sz="2000" dirty="0"/>
              <a:t>蒙召的（帖撒罗尼迦前书 </a:t>
            </a:r>
            <a:r>
              <a:rPr lang="en-US" altLang="zh-CN" sz="2000" dirty="0"/>
              <a:t>5:24</a:t>
            </a:r>
            <a:r>
              <a:rPr lang="zh-CN" altLang="en-US" sz="2000" dirty="0"/>
              <a:t>）。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455670" y="190500"/>
            <a:ext cx="6334125" cy="64509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op and Bottom Circles Chinese"/>
          <p:cNvPicPr>
            <a:picLocks noGrp="1" noChangeAspect="1"/>
          </p:cNvPicPr>
          <p:nvPr>
            <p:ph sz="half" idx="1"/>
          </p:nvPr>
        </p:nvPicPr>
        <p:blipFill>
          <a:blip r:embed="rId1"/>
          <a:srcRect l="-1501" t="-912" r="-773" b="-1436"/>
          <a:stretch>
            <a:fillRect/>
          </a:stretch>
        </p:blipFill>
        <p:spPr>
          <a:xfrm>
            <a:off x="412750" y="266700"/>
            <a:ext cx="1930400" cy="2575560"/>
          </a:xfrm>
        </p:spPr>
      </p:pic>
      <p:pic>
        <p:nvPicPr>
          <p:cNvPr id="6" name="Content Placeholder 3" descr="Top and Bottom Circles Chinese"/>
          <p:cNvPicPr>
            <a:picLocks noGrp="1" noChangeAspect="1"/>
          </p:cNvPicPr>
          <p:nvPr>
            <p:ph sz="half" idx="2"/>
          </p:nvPr>
        </p:nvPicPr>
        <p:blipFill>
          <a:blip r:embed="rId1"/>
          <a:srcRect t="850" r="-2142" b="42042"/>
          <a:stretch>
            <a:fillRect/>
          </a:stretch>
        </p:blipFill>
        <p:spPr>
          <a:xfrm>
            <a:off x="2482215" y="266700"/>
            <a:ext cx="9436100" cy="628078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7446" y="959031"/>
            <a:ext cx="11537108" cy="1515781"/>
          </a:xfrm>
        </p:spPr>
        <p:txBody>
          <a:bodyPr anchor="ctr">
            <a:normAutofit fontScale="85000" lnSpcReduction="10000"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 startAt="2"/>
            </a:pPr>
            <a:r>
              <a:rPr lang="en-US" altLang="zh-CN" sz="2800" b="1" dirty="0"/>
              <a:t>The believer is reconciled (removal of the barrier between man and God):</a:t>
            </a:r>
            <a:br>
              <a:rPr lang="en-US" altLang="zh-CN" sz="2800" b="1" dirty="0"/>
            </a:br>
            <a:r>
              <a:rPr lang="zh-CN" altLang="en-US" sz="2800" b="1" dirty="0"/>
              <a:t>信徒得以和好（人与神之间的障碍被除去）：</a:t>
            </a:r>
            <a:endParaRPr lang="en-US" altLang="zh-CN" sz="2800" b="1" dirty="0"/>
          </a:p>
        </p:txBody>
      </p:sp>
      <p:sp>
        <p:nvSpPr>
          <p:cNvPr id="2" name="内容占位符 2"/>
          <p:cNvSpPr txBox="1"/>
          <p:nvPr/>
        </p:nvSpPr>
        <p:spPr>
          <a:xfrm>
            <a:off x="327446" y="2663997"/>
            <a:ext cx="11537108" cy="2328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By God </a:t>
            </a:r>
            <a:r>
              <a:rPr lang="it-IT" altLang="zh-CN" sz="2800" dirty="0"/>
              <a:t>(2 Cor. 5:18–19; Col. 1:20).</a:t>
            </a:r>
            <a:br>
              <a:rPr lang="it-IT" altLang="zh-CN" sz="2800" dirty="0"/>
            </a:br>
            <a:r>
              <a:rPr lang="zh-CN" altLang="en-US" sz="2800" dirty="0"/>
              <a:t>蒙神和好（哥林多后书 </a:t>
            </a:r>
            <a:r>
              <a:rPr lang="en-US" altLang="zh-CN" sz="2800" dirty="0"/>
              <a:t>5:18-19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1:20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To God (Rom. 5:10; 2 Cor. 5:20; Eph. 2:14–17).</a:t>
            </a:r>
            <a:br>
              <a:rPr lang="en-US" altLang="zh-CN" sz="2800" dirty="0"/>
            </a:br>
            <a:r>
              <a:rPr lang="zh-CN" altLang="en-US" sz="2800" dirty="0"/>
              <a:t>与神和好（罗马书 </a:t>
            </a:r>
            <a:r>
              <a:rPr lang="en-US" altLang="zh-CN" sz="2800" dirty="0"/>
              <a:t>5:10</a:t>
            </a:r>
            <a:r>
              <a:rPr lang="zh-CN" altLang="en-US" sz="2800" dirty="0"/>
              <a:t>；哥林多后书 </a:t>
            </a:r>
            <a:r>
              <a:rPr lang="en-US" altLang="zh-CN" sz="2800" dirty="0"/>
              <a:t>5:20</a:t>
            </a:r>
            <a:r>
              <a:rPr lang="zh-CN" altLang="en-US" sz="2800" dirty="0"/>
              <a:t>；以弗所书 </a:t>
            </a:r>
            <a:r>
              <a:rPr lang="en-US" altLang="zh-CN" sz="2800" dirty="0"/>
              <a:t>2:14-17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nsurmountable Barrier 2000"/>
          <p:cNvPicPr>
            <a:picLocks noGrp="1" noChangeAspect="1"/>
          </p:cNvPicPr>
          <p:nvPr>
            <p:ph idx="1"/>
          </p:nvPr>
        </p:nvPicPr>
        <p:blipFill>
          <a:blip r:embed="rId1"/>
          <a:srcRect l="-33" t="63" r="-2826" b="12345"/>
          <a:stretch>
            <a:fillRect/>
          </a:stretch>
        </p:blipFill>
        <p:spPr>
          <a:xfrm>
            <a:off x="3075305" y="635"/>
            <a:ext cx="6680200" cy="663130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"/>
          <p:cNvPicPr>
            <a:picLocks noGrp="1" noChangeAspect="1"/>
          </p:cNvPicPr>
          <p:nvPr>
            <p:ph idx="1"/>
          </p:nvPr>
        </p:nvPicPr>
        <p:blipFill>
          <a:blip r:embed="rId1"/>
          <a:srcRect t="1669" b="716"/>
          <a:stretch>
            <a:fillRect/>
          </a:stretch>
        </p:blipFill>
        <p:spPr>
          <a:xfrm>
            <a:off x="3305810" y="116840"/>
            <a:ext cx="6269990" cy="662749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  <a:alpha val="3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/>
          <p:nvPr/>
        </p:nvSpPr>
        <p:spPr>
          <a:xfrm>
            <a:off x="587594" y="2267972"/>
            <a:ext cx="11016812" cy="232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lnSpc>
                <a:spcPct val="150000"/>
              </a:lnSpc>
              <a:buFont typeface="+mj-lt"/>
              <a:buAutoNum type="romanUcPeriod" startAt="3"/>
            </a:pPr>
            <a:r>
              <a:rPr lang="en-US" altLang="zh-CN" sz="2800" dirty="0"/>
              <a:t>The believer is redeemed, purchased from the slave market of sin (Rom. 3:24; Col. 1:14; 1 Pet. 1:18).</a:t>
            </a:r>
            <a:br>
              <a:rPr lang="en-US" altLang="zh-CN" sz="2800" dirty="0"/>
            </a:br>
            <a:r>
              <a:rPr lang="zh-CN" altLang="en-US" sz="2800" dirty="0"/>
              <a:t>信徒从罪的奴隶市场被赎回、买回 （罗马书 </a:t>
            </a:r>
            <a:r>
              <a:rPr lang="en-US" altLang="zh-CN" sz="2800" dirty="0"/>
              <a:t>3:24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1:14</a:t>
            </a:r>
            <a:r>
              <a:rPr lang="zh-CN" altLang="en-US" sz="2800" dirty="0"/>
              <a:t>；彼得前书 </a:t>
            </a:r>
            <a:r>
              <a:rPr lang="en-US" altLang="zh-CN" sz="2800" dirty="0"/>
              <a:t>1:18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2395" y="1810406"/>
            <a:ext cx="11447209" cy="3237187"/>
          </a:xfrm>
        </p:spPr>
        <p:txBody>
          <a:bodyPr anchor="ctr">
            <a:norm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 startAt="4"/>
            </a:pPr>
            <a:r>
              <a:rPr lang="en-US" altLang="zh-CN" sz="2800" dirty="0"/>
              <a:t>The believer’s condemnation, or eternal judgment, is removed (John 3:18; 5:24; Rom. 8:1).</a:t>
            </a:r>
            <a:br>
              <a:rPr lang="en-US" altLang="zh-CN" sz="2800" dirty="0"/>
            </a:br>
            <a:r>
              <a:rPr lang="zh-CN" altLang="en-US" sz="2800" dirty="0"/>
              <a:t>信徒的定罪或永恒的审判已被除去（约翰福音 </a:t>
            </a:r>
            <a:r>
              <a:rPr lang="en-US" altLang="zh-CN" sz="2800" dirty="0"/>
              <a:t>3:18</a:t>
            </a:r>
            <a:r>
              <a:rPr lang="zh-CN" altLang="en-US" sz="2800" dirty="0"/>
              <a:t>，</a:t>
            </a:r>
            <a:r>
              <a:rPr lang="en-US" altLang="zh-CN" sz="2800" dirty="0"/>
              <a:t>5:24</a:t>
            </a:r>
            <a:r>
              <a:rPr lang="zh-CN" altLang="en-US" sz="2800" dirty="0"/>
              <a:t>；罗马书 </a:t>
            </a:r>
            <a:r>
              <a:rPr lang="en-US" altLang="zh-CN" sz="2800" dirty="0"/>
              <a:t>8:1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2395" y="1534988"/>
            <a:ext cx="11447209" cy="3788024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50000"/>
              </a:lnSpc>
              <a:buFont typeface="+mj-lt"/>
              <a:buNone/>
            </a:pPr>
            <a:r>
              <a:rPr lang="en-US" altLang="zh-CN" sz="2800" dirty="0"/>
              <a:t>V.  The substitutionary spiritual death of Christ on the cross paid the penalty for all sins (Rom. 4:25; Eph. 1:7; 1 Pet. 2:24).</a:t>
            </a:r>
            <a:br>
              <a:rPr lang="en-US" altLang="zh-CN" sz="2800" dirty="0"/>
            </a:br>
            <a:r>
              <a:rPr lang="zh-CN" altLang="en-US" sz="2800" dirty="0"/>
              <a:t>基督在十架上的替代性属灵死亡付清了所有罪的惩罚（罗马书 </a:t>
            </a:r>
            <a:r>
              <a:rPr lang="en-US" altLang="zh-CN" sz="2800" dirty="0"/>
              <a:t>4:25</a:t>
            </a:r>
            <a:r>
              <a:rPr lang="zh-CN" altLang="en-US" sz="2800" dirty="0"/>
              <a:t>；以弗所书 </a:t>
            </a:r>
            <a:r>
              <a:rPr lang="en-US" altLang="zh-CN" sz="2800" dirty="0"/>
              <a:t>1:7</a:t>
            </a:r>
            <a:r>
              <a:rPr lang="zh-CN" altLang="en-US" sz="2800" dirty="0"/>
              <a:t>；彼得前书 </a:t>
            </a:r>
            <a:r>
              <a:rPr lang="en-US" altLang="zh-CN" sz="2800" dirty="0"/>
              <a:t>2:24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"/>
          <p:cNvPicPr>
            <a:picLocks noGrp="1" noChangeAspect="1"/>
          </p:cNvPicPr>
          <p:nvPr>
            <p:ph idx="1"/>
          </p:nvPr>
        </p:nvPicPr>
        <p:blipFill>
          <a:blip r:embed="rId1"/>
          <a:srcRect t="895" b="813"/>
          <a:stretch>
            <a:fillRect/>
          </a:stretch>
        </p:blipFill>
        <p:spPr>
          <a:xfrm>
            <a:off x="600710" y="441325"/>
            <a:ext cx="10989945" cy="6216015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6197" y="1676878"/>
            <a:ext cx="11819605" cy="3504244"/>
          </a:xfrm>
        </p:spPr>
        <p:txBody>
          <a:bodyPr anchor="ctr">
            <a:norm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 startAt="4"/>
            </a:pPr>
            <a:r>
              <a:rPr lang="en-US" altLang="zh-CN" sz="2800" dirty="0"/>
              <a:t>Every believer receives propitiation for sins; God is satisfied with the work of His Son (Rom. 3:25–26; 1 John 2:2; 4:10).</a:t>
            </a:r>
            <a:br>
              <a:rPr lang="en-US" altLang="zh-CN" sz="2800" dirty="0"/>
            </a:br>
            <a:r>
              <a:rPr lang="zh-CN" altLang="en-US" sz="2800" dirty="0"/>
              <a:t>每个信徒都领受了罪的挽回祭；上帝对祂儿子的工作感到满意（罗马书 </a:t>
            </a:r>
            <a:r>
              <a:rPr lang="en-US" altLang="zh-CN" sz="2800" dirty="0"/>
              <a:t>3:25-26</a:t>
            </a:r>
            <a:r>
              <a:rPr lang="zh-CN" altLang="en-US" sz="2800" dirty="0"/>
              <a:t>；约翰一书 </a:t>
            </a:r>
            <a:r>
              <a:rPr lang="en-US" altLang="zh-CN" sz="2800" dirty="0"/>
              <a:t>2:2</a:t>
            </a:r>
            <a:r>
              <a:rPr lang="zh-CN" altLang="en-US" sz="2800" dirty="0"/>
              <a:t>，</a:t>
            </a:r>
            <a:r>
              <a:rPr lang="en-US" altLang="zh-CN" sz="2800" dirty="0"/>
              <a:t>4:10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8768" y="346267"/>
            <a:ext cx="11134463" cy="1881875"/>
          </a:xfrm>
        </p:spPr>
        <p:txBody>
          <a:bodyPr anchor="ctr">
            <a:normAutofit fontScale="77500" lnSpcReduction="20000"/>
          </a:bodyPr>
          <a:lstStyle/>
          <a:p>
            <a:pPr marL="571500" indent="-571500">
              <a:lnSpc>
                <a:spcPct val="170000"/>
              </a:lnSpc>
              <a:buFont typeface="+mj-lt"/>
              <a:buAutoNum type="romanUcPeriod" startAt="7"/>
            </a:pPr>
            <a:r>
              <a:rPr lang="en-US" altLang="zh-CN" sz="2800" b="1" dirty="0"/>
              <a:t>The believer is dead to old life, the sin nature, but alive to God, retroactive positional truth. He is:</a:t>
            </a:r>
            <a:br>
              <a:rPr lang="en-US" altLang="zh-CN" sz="2800" b="1" dirty="0"/>
            </a:br>
            <a:r>
              <a:rPr lang="zh-CN" altLang="en-US" sz="2800" b="1" dirty="0"/>
              <a:t>信徒对旧生命、对罪性是死的，对上帝、对追溯性的位份真理则是活的。信徒是：</a:t>
            </a:r>
            <a:endParaRPr lang="en-US" altLang="zh-CN" sz="2800" b="1" dirty="0"/>
          </a:p>
        </p:txBody>
      </p:sp>
      <p:sp>
        <p:nvSpPr>
          <p:cNvPr id="2" name="内容占位符 2"/>
          <p:cNvSpPr txBox="1"/>
          <p:nvPr/>
        </p:nvSpPr>
        <p:spPr>
          <a:xfrm>
            <a:off x="528768" y="2228142"/>
            <a:ext cx="11134463" cy="4230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Crucified with Christ (Rom. 6:6; Gal. 2:20).</a:t>
            </a:r>
            <a:br>
              <a:rPr lang="en-US" altLang="zh-CN" sz="2800" dirty="0"/>
            </a:br>
            <a:r>
              <a:rPr lang="zh-CN" altLang="en-US" sz="2800" dirty="0"/>
              <a:t>与基督同钉十字架（罗马书 </a:t>
            </a:r>
            <a:r>
              <a:rPr lang="en-US" altLang="zh-CN" sz="2800" dirty="0"/>
              <a:t>6:6</a:t>
            </a:r>
            <a:r>
              <a:rPr lang="zh-CN" altLang="en-US" sz="2800" dirty="0"/>
              <a:t>；加拉太书 </a:t>
            </a:r>
            <a:r>
              <a:rPr lang="en-US" altLang="zh-CN" sz="2800" dirty="0"/>
              <a:t>2:20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Dead with Christ (Rom. 6:8; Col. 3:3; 1 Pet. 2:24).</a:t>
            </a:r>
            <a:br>
              <a:rPr lang="en-US" altLang="zh-CN" sz="2800" dirty="0"/>
            </a:br>
            <a:r>
              <a:rPr lang="zh-CN" altLang="en-US" sz="2800" dirty="0"/>
              <a:t>与基督同死（罗马书 </a:t>
            </a:r>
            <a:r>
              <a:rPr lang="en-US" altLang="zh-CN" sz="2800" dirty="0"/>
              <a:t>6:8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3:3</a:t>
            </a:r>
            <a:r>
              <a:rPr lang="zh-CN" altLang="en-US" sz="2800" dirty="0"/>
              <a:t>；彼得前书 </a:t>
            </a:r>
            <a:r>
              <a:rPr lang="en-US" altLang="zh-CN" sz="2800" dirty="0"/>
              <a:t>2:24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Buried with Christ (Rom. 6:4; Col. 2:12).</a:t>
            </a:r>
            <a:br>
              <a:rPr lang="en-US" altLang="zh-CN" sz="2800" dirty="0"/>
            </a:br>
            <a:r>
              <a:rPr lang="zh-CN" altLang="en-US" sz="2800" dirty="0"/>
              <a:t>与基督一同埋葬（罗马书 </a:t>
            </a:r>
            <a:r>
              <a:rPr lang="en-US" altLang="zh-CN" sz="2800" dirty="0"/>
              <a:t>6:4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2:12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Raised with Christ, current positional truth (Rom. 6:4; 7:4; Col. 2:12; 3:1).</a:t>
            </a:r>
            <a:br>
              <a:rPr lang="en-US" altLang="zh-CN" sz="2800" dirty="0"/>
            </a:br>
            <a:r>
              <a:rPr lang="zh-CN" altLang="en-US" sz="2800" dirty="0"/>
              <a:t>与基督一同复活，这是当前的位份真理（罗马书 </a:t>
            </a:r>
            <a:r>
              <a:rPr lang="en-US" altLang="zh-CN" sz="2800" dirty="0"/>
              <a:t>6:4</a:t>
            </a:r>
            <a:r>
              <a:rPr lang="zh-CN" altLang="en-US" sz="2800" dirty="0"/>
              <a:t>，</a:t>
            </a:r>
            <a:r>
              <a:rPr lang="en-US" altLang="zh-CN" sz="2800" dirty="0"/>
              <a:t>7:4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2:12</a:t>
            </a:r>
            <a:r>
              <a:rPr lang="zh-CN" altLang="en-US" sz="2800" dirty="0"/>
              <a:t>，</a:t>
            </a:r>
            <a:r>
              <a:rPr lang="en-US" altLang="zh-CN" sz="2800" dirty="0"/>
              <a:t>3:1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rcRect l="14924" t="18669" b="14616"/>
          <a:stretch>
            <a:fillRect/>
          </a:stretch>
        </p:blipFill>
        <p:spPr>
          <a:xfrm>
            <a:off x="633095" y="444500"/>
            <a:ext cx="10925810" cy="5969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rcRect l="15239" t="18192" b="17611"/>
          <a:stretch>
            <a:fillRect/>
          </a:stretch>
        </p:blipFill>
        <p:spPr>
          <a:xfrm>
            <a:off x="212090" y="715645"/>
            <a:ext cx="11769090" cy="51949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8768" y="1045863"/>
            <a:ext cx="11134463" cy="1393604"/>
          </a:xfrm>
        </p:spPr>
        <p:txBody>
          <a:bodyPr anchor="ctr">
            <a:norm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 startAt="8"/>
            </a:pPr>
            <a:r>
              <a:rPr lang="en-US" altLang="zh-CN" sz="2400" b="1" dirty="0"/>
              <a:t>The believer is free from the Mosaic Law. He is:</a:t>
            </a:r>
            <a:br>
              <a:rPr lang="en-US" altLang="zh-CN" sz="2400" b="1" dirty="0"/>
            </a:br>
            <a:r>
              <a:rPr lang="zh-CN" altLang="en-US" sz="2400" b="1" dirty="0"/>
              <a:t>信徒不再受摩西律法的约束。信徒是：</a:t>
            </a:r>
            <a:endParaRPr lang="en-US" altLang="zh-CN" sz="2400" b="1" dirty="0"/>
          </a:p>
        </p:txBody>
      </p:sp>
      <p:sp>
        <p:nvSpPr>
          <p:cNvPr id="2" name="内容占位符 2"/>
          <p:cNvSpPr txBox="1"/>
          <p:nvPr/>
        </p:nvSpPr>
        <p:spPr>
          <a:xfrm>
            <a:off x="528767" y="2733757"/>
            <a:ext cx="11134463" cy="2556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altLang="zh-CN" sz="2400" dirty="0"/>
              <a:t>Dead to the Law (Rom. 7:4).</a:t>
            </a:r>
            <a:br>
              <a:rPr lang="en-US" altLang="zh-CN" sz="2400" dirty="0"/>
            </a:br>
            <a:r>
              <a:rPr lang="zh-CN" altLang="en-US" sz="2400" dirty="0"/>
              <a:t>对律法是死的（罗马书 </a:t>
            </a:r>
            <a:r>
              <a:rPr lang="en-US" altLang="zh-CN" sz="2400" dirty="0"/>
              <a:t>7:4</a:t>
            </a:r>
            <a:r>
              <a:rPr lang="zh-CN" altLang="en-US" sz="2400" dirty="0"/>
              <a:t>）。</a:t>
            </a:r>
            <a:endParaRPr lang="en-US" altLang="zh-CN" sz="2400" dirty="0"/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altLang="zh-CN" sz="2400" dirty="0"/>
              <a:t>Delivered</a:t>
            </a:r>
            <a:r>
              <a:rPr lang="en-US" altLang="zh-CN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>
                <a:solidFill>
                  <a:schemeClr val="tx1"/>
                </a:solidFill>
              </a:rPr>
              <a:t>from the Law</a:t>
            </a:r>
            <a:r>
              <a:rPr lang="en-US" altLang="zh-CN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/>
              <a:t>(Rom. 6:14; 7:6; 2 Cor. 3:6–11; Gal. 3:25).</a:t>
            </a:r>
            <a:br>
              <a:rPr lang="en-US" altLang="zh-CN" sz="2400" dirty="0"/>
            </a:br>
            <a:r>
              <a:rPr lang="zh-CN" altLang="en-US" sz="2400" dirty="0"/>
              <a:t>得蒙拯救（罗马书 </a:t>
            </a:r>
            <a:r>
              <a:rPr lang="en-US" altLang="zh-CN" sz="2400" dirty="0"/>
              <a:t>6:14</a:t>
            </a:r>
            <a:r>
              <a:rPr lang="zh-CN" altLang="en-US" sz="2400" dirty="0"/>
              <a:t>，</a:t>
            </a:r>
            <a:r>
              <a:rPr lang="en-US" altLang="zh-CN" sz="2400" dirty="0"/>
              <a:t>7:6</a:t>
            </a:r>
            <a:r>
              <a:rPr lang="zh-CN" altLang="en-US" sz="2400" dirty="0"/>
              <a:t>；哥林多后书 </a:t>
            </a:r>
            <a:r>
              <a:rPr lang="en-US" altLang="zh-CN" sz="2400" dirty="0"/>
              <a:t>3:6-11</a:t>
            </a:r>
            <a:r>
              <a:rPr lang="zh-CN" altLang="en-US" sz="2400" dirty="0"/>
              <a:t>；加拉太书 </a:t>
            </a:r>
            <a:r>
              <a:rPr lang="en-US" altLang="zh-CN" sz="2400" dirty="0"/>
              <a:t>3:25</a:t>
            </a:r>
            <a:r>
              <a:rPr lang="zh-CN" altLang="en-US" sz="2400" dirty="0"/>
              <a:t>）。</a:t>
            </a:r>
            <a:endParaRPr lang="en-US" altLang="zh-CN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包裹">
  <a:themeElements>
    <a:clrScheme name="包裹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包裹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包裹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TM10001115[[fn=包裹]]</Template>
  <TotalTime>0</TotalTime>
  <Words>2773</Words>
  <Application>WPS Presentation</Application>
  <PresentationFormat>宽屏</PresentationFormat>
  <Paragraphs>49</Paragraphs>
  <Slides>18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Arial</vt:lpstr>
      <vt:lpstr>宋体</vt:lpstr>
      <vt:lpstr>Wingdings</vt:lpstr>
      <vt:lpstr>方正小标宋_GBK</vt:lpstr>
      <vt:lpstr>微软雅黑</vt:lpstr>
      <vt:lpstr>Times New Roman</vt:lpstr>
      <vt:lpstr>Gill Sans MT</vt:lpstr>
      <vt:lpstr>Arial Unicode MS</vt:lpstr>
      <vt:lpstr>华文中宋</vt:lpstr>
      <vt:lpstr>等线</vt:lpstr>
      <vt:lpstr>包裹</vt:lpstr>
      <vt:lpstr>四十种绝对恩赐 The 40 absolutes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 M</dc:creator>
  <cp:lastModifiedBy>sawokproductions</cp:lastModifiedBy>
  <cp:revision>9</cp:revision>
  <dcterms:created xsi:type="dcterms:W3CDTF">2025-08-13T09:58:00Z</dcterms:created>
  <dcterms:modified xsi:type="dcterms:W3CDTF">2025-08-21T10:55:58Z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A681BC5D1D5A427EA284180CB5048F7F_13</vt:lpwstr>
  </property>
  <property fmtid="{D5CDD505-2E9C-101B-9397-08002B2CF9AE}" pid="3" name="KSOProductBuildVer">
    <vt:lpwstr>1033-12.2.0.21931</vt:lpwstr>
  </property>
</Properties>
</file>