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895" r:id="rId4"/>
    <p:sldId id="896" r:id="rId5"/>
    <p:sldId id="897" r:id="rId6"/>
    <p:sldId id="880" r:id="rId7"/>
    <p:sldId id="884" r:id="rId8"/>
    <p:sldId id="886" r:id="rId9"/>
    <p:sldId id="891" r:id="rId10"/>
    <p:sldId id="892" r:id="rId11"/>
    <p:sldId id="894" r:id="rId12"/>
    <p:sldId id="882" r:id="rId13"/>
    <p:sldId id="910" r:id="rId14"/>
    <p:sldId id="920" r:id="rId15"/>
    <p:sldId id="881" r:id="rId16"/>
    <p:sldId id="889" r:id="rId17"/>
    <p:sldId id="899" r:id="rId18"/>
    <p:sldId id="900" r:id="rId19"/>
    <p:sldId id="901" r:id="rId20"/>
    <p:sldId id="903" r:id="rId21"/>
    <p:sldId id="904" r:id="rId22"/>
    <p:sldId id="906" r:id="rId23"/>
    <p:sldId id="905" r:id="rId24"/>
    <p:sldId id="883" r:id="rId25"/>
    <p:sldId id="888" r:id="rId26"/>
    <p:sldId id="912" r:id="rId27"/>
    <p:sldId id="913" r:id="rId28"/>
    <p:sldId id="919" r:id="rId29"/>
    <p:sldId id="914" r:id="rId30"/>
    <p:sldId id="915" r:id="rId31"/>
    <p:sldId id="916" r:id="rId32"/>
    <p:sldId id="918" r:id="rId33"/>
    <p:sldId id="917" r:id="rId34"/>
    <p:sldId id="922" r:id="rId35"/>
    <p:sldId id="92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hyperlink" Target="https://biblehub.com/daniel/1-12.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458835" y="1724025"/>
            <a:ext cx="1781810" cy="645160"/>
          </a:xfrm>
          <a:prstGeom prst="rect">
            <a:avLst/>
          </a:prstGeom>
          <a:noFill/>
        </p:spPr>
        <p:txBody>
          <a:bodyPr wrap="square" rtlCol="0">
            <a:spAutoFit/>
          </a:bodyPr>
          <a:p>
            <a:r>
              <a:rPr lang="en-US"/>
              <a:t>REVELATION 046 2025 05 27</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3450" y="987425"/>
            <a:ext cx="10422255" cy="4873625"/>
          </a:xfrm>
        </p:spPr>
        <p:txBody>
          <a:bodyPr>
            <a:normAutofit fontScale="80000"/>
          </a:bodyPr>
          <a:p>
            <a:r>
              <a:rPr lang="en-US" altLang="en-US"/>
              <a:t>Many times, rulers of Rome tried to wipe out Christianity in the empire not realizing that they were attempting to destroy themselves and their empire for  as long as there was a pivot of mature believers, Rome would continue to be the client nation to God. </a:t>
            </a:r>
            <a:endParaRPr lang="en-US" altLang="en-US"/>
          </a:p>
          <a:p>
            <a:r>
              <a:rPr lang="en-US" altLang="en-US"/>
              <a:t>In the midst of these attempts to wipe out Christianity, Christianity not only grew in the Roman Empire, but it expanded beyond its borders. </a:t>
            </a:r>
            <a:endParaRPr lang="en-US" altLang="en-US"/>
          </a:p>
          <a:p>
            <a:r>
              <a:rPr lang="en-US" altLang="en-US"/>
              <a:t>Rome survived because believers in these seven churches made decisions to reside and function inside of God’s power system, and by making those decisions</a:t>
            </a:r>
            <a:r>
              <a:rPr lang="en-US" altLang="en-US"/>
              <a:t> </a:t>
            </a:r>
            <a:r>
              <a:rPr lang="en-US" altLang="en-US"/>
              <a:t>SPQR</a:t>
            </a:r>
            <a:r>
              <a:rPr lang="en-US" altLang="en-US"/>
              <a:t> </a:t>
            </a:r>
            <a:r>
              <a:rPr lang="en-US" altLang="en-US"/>
              <a:t>as an empire continued until 476</a:t>
            </a:r>
            <a:r>
              <a:rPr lang="en-US" altLang="en-US"/>
              <a:t> </a:t>
            </a:r>
            <a:r>
              <a:rPr lang="en-US" altLang="en-US"/>
              <a:t>A.D.</a:t>
            </a:r>
            <a:r>
              <a:rPr lang="en-US" altLang="en-US"/>
              <a:t> </a:t>
            </a:r>
            <a:r>
              <a:rPr lang="en-US" altLang="en-US"/>
              <a:t>by which time there were too many cosmic believers in the empire, and missionary activity ceased to exist.</a:t>
            </a: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p:txBody>
          <a:bodyPr/>
          <a:p>
            <a:endParaRPr lang="en-US"/>
          </a:p>
        </p:txBody>
      </p:sp>
      <p:sp>
        <p:nvSpPr>
          <p:cNvPr id="9" name="Text Placeholder 8"/>
          <p:cNvSpPr>
            <a:spLocks noGrp="1"/>
          </p:cNvSpPr>
          <p:nvPr>
            <p:ph type="body" sz="half" idx="2"/>
          </p:nvPr>
        </p:nvSpPr>
        <p:spPr/>
        <p:txBody>
          <a:bodyPr/>
          <a:p>
            <a:endParaRPr lang="en-US"/>
          </a:p>
        </p:txBody>
      </p:sp>
      <p:pic>
        <p:nvPicPr>
          <p:cNvPr id="7" name="Content Placeholder 6" descr="1"/>
          <p:cNvPicPr>
            <a:picLocks noChangeAspect="1"/>
          </p:cNvPicPr>
          <p:nvPr>
            <p:ph idx="1"/>
          </p:nvPr>
        </p:nvPicPr>
        <p:blipFill>
          <a:blip r:embed="rId1"/>
          <a:stretch>
            <a:fillRect/>
          </a:stretch>
        </p:blipFill>
        <p:spPr>
          <a:xfrm>
            <a:off x="544195" y="304165"/>
            <a:ext cx="11103610" cy="64852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a:bodyPr>
          <a:p>
            <a:pPr marL="0" indent="0" algn="ctr">
              <a:buNone/>
            </a:pPr>
            <a:r>
              <a:rPr lang="th-TH" altLang="en-US" sz="3000" b="1">
                <a:latin typeface="Cordia New" panose="020B0304020202020204" charset="0"/>
                <a:cs typeface="Cordia New" panose="020B0304020202020204" charset="0"/>
                <a:sym typeface="+mn-ea"/>
              </a:rPr>
              <a:t>พระธรรมวิวรณ์ </a:t>
            </a:r>
            <a:r>
              <a:rPr lang="en-US" altLang="en-US" sz="3000" b="1">
                <a:latin typeface="Cordia New" panose="020B0304020202020204" charset="0"/>
                <a:cs typeface="Cordia New" panose="020B0304020202020204" charset="0"/>
                <a:sym typeface="+mn-ea"/>
              </a:rPr>
              <a:t>2:10 (repeated)</a:t>
            </a:r>
            <a:endParaRPr lang="en-US" altLang="en-US" sz="3000" b="1">
              <a:latin typeface="Cordia New" panose="020B0304020202020204" charset="0"/>
              <a:cs typeface="Cordia New" panose="020B0304020202020204" charset="0"/>
            </a:endParaRPr>
          </a:p>
          <a:p>
            <a:pPr marL="0" indent="0" algn="just">
              <a:buNone/>
            </a:pPr>
            <a:r>
              <a:rPr lang="en-US" altLang="en-US" sz="2000"/>
              <a:t>‘Stop fearing [They were aware of the pending persecution.] that which you are about to suffer. Note that the devil is about to cast some of you into prison in order that you may be tested, and you will have special persecution ten times [ten historical persecutions from 96-305 AD].  Keep on being faithful even until death, and I [Jesus Christ] will give you the Wreath of Life.</a:t>
            </a:r>
            <a:endParaRPr lang="en-US" altLang="en-US" sz="2000"/>
          </a:p>
          <a:p>
            <a:pPr marL="0" indent="0" algn="just">
              <a:buNone/>
            </a:pPr>
            <a:r>
              <a:rPr lang="en-US" altLang="en-US" sz="2000"/>
              <a:t>µηδ</a:t>
            </a:r>
            <a:r>
              <a:rPr lang="en-US" altLang="en-US" sz="2000"/>
              <a:t>ὲ</a:t>
            </a:r>
            <a:r>
              <a:rPr lang="en-US" altLang="en-US" sz="2000"/>
              <a:t>ν φοβο</a:t>
            </a:r>
            <a:r>
              <a:rPr lang="en-US" altLang="en-US" sz="2000"/>
              <a:t>ῦ</a:t>
            </a:r>
            <a:r>
              <a:rPr lang="en-US" altLang="en-US" sz="2000"/>
              <a:t> </a:t>
            </a:r>
            <a:r>
              <a:rPr lang="en-US" altLang="en-US" sz="2000"/>
              <a:t>ἃ</a:t>
            </a:r>
            <a:r>
              <a:rPr lang="en-US" altLang="en-US" sz="2000"/>
              <a:t> µ</a:t>
            </a:r>
            <a:r>
              <a:rPr lang="en-US" altLang="en-US" sz="2000"/>
              <a:t>έ</a:t>
            </a:r>
            <a:r>
              <a:rPr lang="en-US" altLang="en-US" sz="2000"/>
              <a:t>λλεις π</a:t>
            </a:r>
            <a:r>
              <a:rPr lang="en-US" altLang="en-US" sz="2000"/>
              <a:t>ά</a:t>
            </a:r>
            <a:r>
              <a:rPr lang="en-US" altLang="en-US" sz="2000"/>
              <a:t>σχειν. </a:t>
            </a:r>
            <a:r>
              <a:rPr lang="en-US" altLang="en-US" sz="2000"/>
              <a:t>ἰ</a:t>
            </a:r>
            <a:r>
              <a:rPr lang="en-US" altLang="en-US" sz="2000"/>
              <a:t>δο</a:t>
            </a:r>
            <a:r>
              <a:rPr lang="en-US" altLang="en-US" sz="2000"/>
              <a:t>ὺ</a:t>
            </a:r>
            <a:r>
              <a:rPr lang="en-US" altLang="en-US" sz="2000"/>
              <a:t> µ</a:t>
            </a:r>
            <a:r>
              <a:rPr lang="en-US" altLang="en-US" sz="2000"/>
              <a:t>έ</a:t>
            </a:r>
            <a:r>
              <a:rPr lang="en-US" altLang="en-US" sz="2000"/>
              <a:t>λλει β</a:t>
            </a:r>
            <a:r>
              <a:rPr lang="en-US" altLang="en-US" sz="2000"/>
              <a:t>ά</a:t>
            </a:r>
            <a:r>
              <a:rPr lang="en-US" altLang="en-US" sz="2000"/>
              <a:t>λλειν </a:t>
            </a:r>
            <a:r>
              <a:rPr lang="en-US" altLang="en-US" sz="2000"/>
              <a:t>ὁ</a:t>
            </a:r>
            <a:r>
              <a:rPr lang="en-US" altLang="en-US" sz="2000"/>
              <a:t> δι</a:t>
            </a:r>
            <a:r>
              <a:rPr lang="en-US" altLang="en-US" sz="2000"/>
              <a:t>ά</a:t>
            </a:r>
            <a:r>
              <a:rPr lang="en-US" altLang="en-US" sz="2000"/>
              <a:t>βολος </a:t>
            </a:r>
            <a:r>
              <a:rPr lang="en-US" altLang="en-US" sz="2000"/>
              <a:t>ἐ</a:t>
            </a:r>
            <a:r>
              <a:rPr lang="en-US" altLang="en-US" sz="2000"/>
              <a:t>ξ </a:t>
            </a:r>
            <a:r>
              <a:rPr lang="en-US" altLang="en-US" sz="2000"/>
              <a:t>ὑ</a:t>
            </a:r>
            <a:r>
              <a:rPr lang="en-US" altLang="en-US" sz="2000"/>
              <a:t>µ</a:t>
            </a:r>
            <a:r>
              <a:rPr lang="en-US" altLang="en-US" sz="2000"/>
              <a:t>ῶ</a:t>
            </a:r>
            <a:r>
              <a:rPr lang="en-US" altLang="en-US" sz="2000"/>
              <a:t>ν ε</a:t>
            </a:r>
            <a:r>
              <a:rPr lang="en-US" altLang="en-US" sz="2000"/>
              <a:t>ἰ</a:t>
            </a:r>
            <a:r>
              <a:rPr lang="en-US" altLang="en-US" sz="2000"/>
              <a:t>ς φυλακ</a:t>
            </a:r>
            <a:r>
              <a:rPr lang="en-US" altLang="en-US" sz="2000"/>
              <a:t>ὴ</a:t>
            </a:r>
            <a:r>
              <a:rPr lang="en-US" altLang="en-US" sz="2000"/>
              <a:t>ν </a:t>
            </a:r>
            <a:r>
              <a:rPr lang="en-US" altLang="en-US" sz="2000"/>
              <a:t>ἵ</a:t>
            </a:r>
            <a:r>
              <a:rPr lang="en-US" altLang="en-US" sz="2000"/>
              <a:t>να πειρασθ</a:t>
            </a:r>
            <a:r>
              <a:rPr lang="en-US" altLang="en-US" sz="2000"/>
              <a:t>ῆ</a:t>
            </a:r>
            <a:r>
              <a:rPr lang="en-US" altLang="en-US" sz="2000"/>
              <a:t>τε, κα</a:t>
            </a:r>
            <a:r>
              <a:rPr lang="en-US" altLang="en-US" sz="2000"/>
              <a:t>ὶ</a:t>
            </a:r>
            <a:r>
              <a:rPr lang="en-US" altLang="en-US" sz="2000"/>
              <a:t> </a:t>
            </a:r>
            <a:r>
              <a:rPr lang="en-US" altLang="en-US" sz="2000"/>
              <a:t>ἕ</a:t>
            </a:r>
            <a:r>
              <a:rPr lang="en-US" altLang="en-US" sz="2000"/>
              <a:t>ξετε θλ</a:t>
            </a:r>
            <a:r>
              <a:rPr lang="en-US" altLang="en-US" sz="2000"/>
              <a:t>ῖ</a:t>
            </a:r>
            <a:r>
              <a:rPr lang="en-US" altLang="en-US" sz="2000"/>
              <a:t>ψιν </a:t>
            </a:r>
            <a:r>
              <a:rPr lang="en-US" altLang="en-US" sz="2000"/>
              <a:t>ἡ</a:t>
            </a:r>
            <a:r>
              <a:rPr lang="en-US" altLang="en-US" sz="2000"/>
              <a:t>µερ</a:t>
            </a:r>
            <a:r>
              <a:rPr lang="en-US" altLang="en-US" sz="2000"/>
              <a:t>ῶ</a:t>
            </a:r>
            <a:r>
              <a:rPr lang="en-US" altLang="en-US" sz="2000"/>
              <a:t>ν δ</a:t>
            </a:r>
            <a:r>
              <a:rPr lang="en-US" altLang="en-US" sz="2000"/>
              <a:t>έ</a:t>
            </a:r>
            <a:r>
              <a:rPr lang="en-US" altLang="en-US" sz="2000"/>
              <a:t>κα. γ</a:t>
            </a:r>
            <a:r>
              <a:rPr lang="en-US" altLang="en-US" sz="2000"/>
              <a:t>ί</a:t>
            </a:r>
            <a:r>
              <a:rPr lang="en-US" altLang="en-US" sz="2000"/>
              <a:t>νου πιστ</a:t>
            </a:r>
            <a:r>
              <a:rPr lang="en-US" altLang="en-US" sz="2000"/>
              <a:t>ὸ</a:t>
            </a:r>
            <a:r>
              <a:rPr lang="en-US" altLang="en-US" sz="2000"/>
              <a:t>ς </a:t>
            </a:r>
            <a:r>
              <a:rPr lang="en-US" altLang="en-US" sz="2000"/>
              <a:t>ἄ</a:t>
            </a:r>
            <a:r>
              <a:rPr lang="en-US" altLang="en-US" sz="2000"/>
              <a:t>χρι θαν</a:t>
            </a:r>
            <a:r>
              <a:rPr lang="en-US" altLang="en-US" sz="2000"/>
              <a:t>ά</a:t>
            </a:r>
            <a:r>
              <a:rPr lang="en-US" altLang="en-US" sz="2000"/>
              <a:t>του, κα</a:t>
            </a:r>
            <a:r>
              <a:rPr lang="en-US" altLang="en-US" sz="2000"/>
              <a:t>ὶ</a:t>
            </a:r>
            <a:r>
              <a:rPr lang="en-US" altLang="en-US" sz="2000"/>
              <a:t> δ</a:t>
            </a:r>
            <a:r>
              <a:rPr lang="en-US" altLang="en-US" sz="2000"/>
              <a:t>ώ</a:t>
            </a:r>
            <a:r>
              <a:rPr lang="en-US" altLang="en-US" sz="2000"/>
              <a:t>σω σοι τ</a:t>
            </a:r>
            <a:r>
              <a:rPr lang="en-US" altLang="en-US" sz="2000"/>
              <a:t>ὸ</a:t>
            </a:r>
            <a:r>
              <a:rPr lang="en-US" altLang="en-US" sz="2000"/>
              <a:t>ν στ</a:t>
            </a:r>
            <a:r>
              <a:rPr lang="en-US" altLang="en-US" sz="2000"/>
              <a:t>έ</a:t>
            </a:r>
            <a:r>
              <a:rPr lang="en-US" altLang="en-US" sz="2000"/>
              <a:t>φανον τ</a:t>
            </a:r>
            <a:r>
              <a:rPr lang="en-US" altLang="en-US" sz="2000"/>
              <a:t>ῆ</a:t>
            </a:r>
            <a:r>
              <a:rPr lang="en-US" altLang="en-US" sz="2000"/>
              <a:t>ς ζω</a:t>
            </a:r>
            <a:r>
              <a:rPr lang="en-US" altLang="en-US" sz="2000"/>
              <a:t>ῆ</a:t>
            </a:r>
            <a:r>
              <a:rPr lang="en-US" altLang="en-US" sz="2000"/>
              <a:t>ς. </a:t>
            </a:r>
            <a:endParaRPr lang="en-US" altLang="en-US" sz="2000"/>
          </a:p>
          <a:p>
            <a:pPr marL="0" indent="0" algn="just">
              <a:buNone/>
            </a:pPr>
            <a:r>
              <a:rPr lang="th-TH" altLang="en-US" sz="3600"/>
              <a:t>อย่ากลัว</a:t>
            </a:r>
            <a:r>
              <a:rPr lang="en-US" altLang="th-TH" sz="3600"/>
              <a:t>[</a:t>
            </a:r>
            <a:r>
              <a:rPr lang="th-TH" altLang="th-TH" sz="3600"/>
              <a:t>หยุดกลัว</a:t>
            </a:r>
            <a:r>
              <a:rPr lang="en-US" altLang="th-TH" sz="3600"/>
              <a:t>!]</a:t>
            </a:r>
            <a:r>
              <a:rPr lang="th-TH" altLang="en-US" sz="3600"/>
              <a:t>ความทุกข์ทรมานต่างๆซึ่งเจ้ากำลังจะได้รับนั้น</a:t>
            </a:r>
            <a:r>
              <a:rPr lang="en-US" altLang="en-US" sz="3600"/>
              <a:t> </a:t>
            </a:r>
            <a:r>
              <a:rPr lang="th-TH" altLang="en-US" sz="3600"/>
              <a:t>ดูเถิด</a:t>
            </a:r>
            <a:r>
              <a:rPr lang="en-US" altLang="en-US" sz="3600"/>
              <a:t> </a:t>
            </a:r>
            <a:r>
              <a:rPr lang="th-TH" altLang="en-US" sz="3600"/>
              <a:t>พญามารจะขังพวกเจ้าบางคนไว้ในคุกเพื่อจะลองใจเจ้า</a:t>
            </a:r>
            <a:r>
              <a:rPr lang="en-US" altLang="en-US" sz="3600"/>
              <a:t> </a:t>
            </a:r>
            <a:r>
              <a:rPr lang="th-TH" altLang="en-US" sz="3600"/>
              <a:t>และเจ้าทั้งหลายจะได้รับความทุกข์ทรมานถึงสิบวัน</a:t>
            </a:r>
            <a:r>
              <a:rPr lang="en-US" altLang="en-US" sz="3600"/>
              <a:t> </a:t>
            </a:r>
            <a:r>
              <a:rPr lang="th-TH" altLang="en-US" sz="3600"/>
              <a:t>แต่เจ้าจงสัตย์ซื่อจนถึงความตาย</a:t>
            </a:r>
            <a:r>
              <a:rPr lang="en-US" altLang="en-US" sz="3600"/>
              <a:t> </a:t>
            </a:r>
            <a:r>
              <a:rPr lang="th-TH" altLang="en-US" sz="3600"/>
              <a:t>และเราจะมอบมงกุฎแห่งชีวิตให้แก่เจ้า</a:t>
            </a:r>
            <a:endParaRPr lang="th-TH" altLang="en-US" sz="3600"/>
          </a:p>
          <a:p>
            <a:pPr marL="0" indent="0" algn="just">
              <a:buNone/>
            </a:pPr>
            <a:endParaRPr lang="en-US" altLang="en-US"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idx="1"/>
          </p:nvPr>
        </p:nvPicPr>
        <p:blipFill>
          <a:blip r:embed="rId1"/>
          <a:stretch>
            <a:fillRect/>
          </a:stretch>
        </p:blipFill>
        <p:spPr>
          <a:xfrm>
            <a:off x="1278255" y="530860"/>
            <a:ext cx="9845675" cy="57956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lnSpcReduction="10000"/>
          </a:bodyPr>
          <a:p>
            <a:pPr marL="0" indent="0" algn="just">
              <a:buNone/>
            </a:pPr>
            <a:r>
              <a:rPr lang="en-US" altLang="en-US" sz="2000"/>
              <a:t>The imperative mood in this verse with the negative</a:t>
            </a:r>
            <a:r>
              <a:rPr lang="en-US" altLang="en-US" sz="2000"/>
              <a:t> </a:t>
            </a:r>
            <a:r>
              <a:rPr lang="en-US" altLang="en-US" sz="2000"/>
              <a:t>forbids the continuation of fear, their initial reaction to suffering, pressure, and disaster. </a:t>
            </a:r>
            <a:endParaRPr lang="en-US" altLang="en-US" sz="2000"/>
          </a:p>
          <a:p>
            <a:pPr marL="0" indent="0" algn="just">
              <a:buNone/>
            </a:pPr>
            <a:endParaRPr lang="en-US" altLang="en-US" sz="2000"/>
          </a:p>
          <a:p>
            <a:pPr marL="0" indent="0" algn="just">
              <a:buNone/>
            </a:pPr>
            <a:r>
              <a:rPr lang="en-US" altLang="en-US" sz="2000"/>
              <a:t>There is a principle which David enucleated in Psalm 56:3 when he said, </a:t>
            </a:r>
            <a:endParaRPr lang="en-US" altLang="en-US" sz="2000"/>
          </a:p>
          <a:p>
            <a:pPr marL="0" indent="0" algn="just">
              <a:buNone/>
            </a:pPr>
            <a:r>
              <a:rPr lang="en-US" altLang="en-US" sz="2000"/>
              <a:t>“What time I am afraid, I will trust in you [trusting in the Lord after recovery of fellowship].”</a:t>
            </a:r>
            <a:endParaRPr lang="en-US" altLang="en-US" sz="2000"/>
          </a:p>
          <a:p>
            <a:pPr marL="0" indent="0" algn="just">
              <a:buNone/>
            </a:pPr>
            <a:endParaRPr lang="en-US" altLang="en-US" sz="2000"/>
          </a:p>
          <a:p>
            <a:pPr marL="0" indent="0" algn="just">
              <a:buNone/>
            </a:pPr>
            <a:r>
              <a:rPr lang="en-US" altLang="en-US" sz="2000"/>
              <a:t>“Even though I walk through the valley of the shadow of death I will fear no evil, for you are with me.” )Psalms 23:3a</a:t>
            </a:r>
            <a:endParaRPr lang="en-US" altLang="en-US" sz="2000"/>
          </a:p>
          <a:p>
            <a:pPr marL="0" indent="0" algn="just">
              <a:buNone/>
            </a:pPr>
            <a:endParaRPr lang="en-US" altLang="en-US" sz="2000"/>
          </a:p>
          <a:p>
            <a:pPr marL="0" indent="0" algn="just">
              <a:buNone/>
            </a:pPr>
            <a:r>
              <a:rPr lang="th-TH" altLang="en-US" sz="3600"/>
              <a:t>เมื่อข้าพระองค์กลัว</a:t>
            </a:r>
            <a:r>
              <a:rPr lang="en-US" altLang="en-US" sz="3600"/>
              <a:t> </a:t>
            </a:r>
            <a:r>
              <a:rPr lang="th-TH" altLang="en-US" sz="3600"/>
              <a:t>ข้าพระองค์วางใจในพระองค์ (สดูดี 56</a:t>
            </a:r>
            <a:r>
              <a:rPr lang="en-US" altLang="en-US" sz="3600"/>
              <a:t>:</a:t>
            </a:r>
            <a:r>
              <a:rPr lang="th-TH" altLang="en-US" sz="3600"/>
              <a:t>3)</a:t>
            </a:r>
            <a:endParaRPr lang="th-TH" altLang="en-US" sz="3600"/>
          </a:p>
          <a:p>
            <a:pPr marL="0" indent="0" algn="just">
              <a:buNone/>
            </a:pPr>
            <a:endParaRPr lang="th-TH" altLang="en-US" sz="3600"/>
          </a:p>
          <a:p>
            <a:pPr marL="0" indent="0" algn="just">
              <a:buNone/>
            </a:pPr>
            <a:r>
              <a:rPr lang="th-TH" altLang="en-US" sz="3600"/>
              <a:t>แม้ข้าพระองค์จะเดินไปตามหุบเขาเงามัจจุราช</a:t>
            </a:r>
            <a:r>
              <a:rPr lang="en-US" altLang="en-US" sz="3600"/>
              <a:t> </a:t>
            </a:r>
            <a:r>
              <a:rPr lang="th-TH" altLang="en-US" sz="3600"/>
              <a:t>ข้าพระองค์ไม่กลัวอันตรายใดๆ</a:t>
            </a:r>
            <a:r>
              <a:rPr lang="en-US" altLang="en-US" sz="3600"/>
              <a:t> </a:t>
            </a:r>
            <a:r>
              <a:rPr lang="th-TH" altLang="en-US" sz="3600"/>
              <a:t>เพราะพระองค์ทรงสถิตกับข้าพระองค์</a:t>
            </a:r>
            <a:r>
              <a:rPr lang="en-US" altLang="th-TH" sz="3600"/>
              <a:t> </a:t>
            </a:r>
            <a:r>
              <a:rPr lang="th-TH" altLang="en-US" sz="3600"/>
              <a:t>(สดูดี 23</a:t>
            </a:r>
            <a:r>
              <a:rPr lang="en-US" altLang="th-TH" sz="3600"/>
              <a:t>:</a:t>
            </a:r>
            <a:r>
              <a:rPr lang="th-TH" altLang="en-US" sz="3600"/>
              <a:t>4ก.)</a:t>
            </a:r>
            <a:endParaRPr lang="th-TH" altLang="en-US"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a:t>How you live is determined by your attitude toward death. </a:t>
            </a:r>
            <a:endParaRPr lang="en-US" altLang="en-US"/>
          </a:p>
          <a:p>
            <a:pPr marL="0" indent="0">
              <a:buNone/>
            </a:pPr>
            <a:r>
              <a:rPr lang="en-US" altLang="en-US"/>
              <a:t>Sooner or later death will become a reality and you will discover an amazing thing: things that you thought were important, things that you spent your life doing, the pleasures you sought, your ambition to succeed and to get ahead and become famous and great and to excel above your peers, all of these things when you face death as a reality will not give you one moment of peace or blessing or courage in time of your dying. </a:t>
            </a: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a:t>Now for the clause found in this verse regarding the Wreath of Life “. . . and I will give you the Wreath of Life.” The Latin ‘Corona’ was the highest decoration in the army and is the exact equivalent of the Greek ‘Stephanos’ (wreath). The Romans had many different crowns as decorations in the military namely, the ‘corona obsidionalis or grammania’, a wreath of golden strands was the highest and rarest decoration. This was given for breaking a blockade or raising a siege. </a:t>
            </a: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fontScale="70000"/>
          </a:bodyPr>
          <a:p>
            <a:pPr marL="0" indent="0">
              <a:buNone/>
            </a:pPr>
            <a:r>
              <a:rPr lang="en-US" altLang="en-US"/>
              <a:t> The ‘corona civica’ was a crown made of golden oak leaves which  was awarded to a soldier who saved the life of another citizen in battle and held the ground where this deed occurred for the rest of the day. </a:t>
            </a:r>
            <a:endParaRPr lang="en-US" altLang="en-US"/>
          </a:p>
          <a:p>
            <a:pPr marL="0" indent="0">
              <a:buNone/>
            </a:pPr>
            <a:r>
              <a:rPr lang="en-US" altLang="en-US"/>
              <a:t>The ‘corona navalis’ was the highest decoration in the navy for destroying an enemy fleet or the first marine to board an enemy ship. </a:t>
            </a:r>
            <a:endParaRPr lang="en-US" altLang="en-US"/>
          </a:p>
          <a:p>
            <a:pPr marL="0" indent="0">
              <a:buNone/>
            </a:pPr>
            <a:r>
              <a:rPr lang="en-US" altLang="en-US"/>
              <a:t>The ‘corona muralis’ was awarded to the first soldier who scaled the wall of a besieged city. </a:t>
            </a:r>
            <a:endParaRPr lang="en-US" altLang="en-US"/>
          </a:p>
          <a:p>
            <a:pPr marL="0" indent="0">
              <a:buNone/>
            </a:pPr>
            <a:r>
              <a:rPr lang="en-US" altLang="en-US"/>
              <a:t>The ‘corona vallaris’ was awarded to the first soldier to scale an enemy rampart. </a:t>
            </a:r>
            <a:endParaRPr lang="en-US" altLang="en-US"/>
          </a:p>
          <a:p>
            <a:pPr marL="0" indent="0">
              <a:buNone/>
            </a:pPr>
            <a:r>
              <a:rPr lang="en-US" altLang="en-US"/>
              <a:t>The ‘corona aurea’ was a golden crown for gallantry in battle or any heroic act in battle. </a:t>
            </a:r>
            <a:endParaRPr lang="en-US" altLang="en-US"/>
          </a:p>
          <a:p>
            <a:pPr marL="0" indent="0">
              <a:buNone/>
            </a:pPr>
            <a:r>
              <a:rPr lang="en-US" altLang="en-US"/>
              <a:t>The ‘corona triumphalis’ was awarded to a victorious commander. </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lnSpcReduction="20000"/>
          </a:bodyPr>
          <a:p>
            <a:pPr marL="0" indent="0">
              <a:buNone/>
            </a:pPr>
            <a:r>
              <a:rPr lang="en-US" altLang="en-US"/>
              <a:t>Each crown included </a:t>
            </a:r>
            <a:endParaRPr lang="en-US" altLang="en-US"/>
          </a:p>
          <a:p>
            <a:pPr marL="0" indent="0">
              <a:buNone/>
            </a:pPr>
            <a:r>
              <a:rPr lang="en-US" altLang="en-US"/>
              <a:t>1. monetary reward</a:t>
            </a:r>
            <a:endParaRPr lang="en-US" altLang="en-US"/>
          </a:p>
          <a:p>
            <a:pPr marL="0" indent="0">
              <a:buNone/>
            </a:pPr>
            <a:r>
              <a:rPr lang="en-US" altLang="en-US"/>
              <a:t>2. freedom from taxes</a:t>
            </a:r>
            <a:endParaRPr lang="en-US" altLang="en-US"/>
          </a:p>
          <a:p>
            <a:pPr marL="0" indent="0">
              <a:buNone/>
            </a:pPr>
            <a:r>
              <a:rPr lang="en-US" altLang="en-US"/>
              <a:t>3. children educated at public expense</a:t>
            </a:r>
            <a:endParaRPr lang="en-US" altLang="en-US"/>
          </a:p>
          <a:p>
            <a:pPr marL="0" indent="0">
              <a:buNone/>
            </a:pPr>
            <a:r>
              <a:rPr lang="en-US" altLang="en-US"/>
              <a:t>4. a statue of the person erected in the public square</a:t>
            </a:r>
            <a:endParaRPr lang="en-US" altLang="en-US"/>
          </a:p>
          <a:p>
            <a:pPr marL="0" indent="0">
              <a:buNone/>
            </a:pPr>
            <a:r>
              <a:rPr lang="en-US" altLang="en-US"/>
              <a:t>5. a home wherever you wanted it built. </a:t>
            </a:r>
            <a:endParaRPr lang="en-US" altLang="en-US"/>
          </a:p>
          <a:p>
            <a:pPr marL="0" indent="0">
              <a:buNone/>
            </a:pPr>
            <a:endParaRPr lang="en-US" altLang="en-US"/>
          </a:p>
          <a:p>
            <a:pPr marL="0" indent="0">
              <a:buNone/>
            </a:pPr>
            <a:r>
              <a:rPr lang="en-US" altLang="en-US"/>
              <a:t>There were also decorations worn around the neck, decorations on a baldric worn over the chest, and various spears as rewards.</a:t>
            </a: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a:t>When the Christian completes the spiritual life and subsequently receive the fullness of blessing from God, he will wear the both the crown (wreath) of righteousness and the crown (wreath) of life. The crown of righteousness and the crown of life go together. If you have one, you will have the other. </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mai poketi"/>
          <p:cNvPicPr>
            <a:picLocks noChangeAspect="1"/>
          </p:cNvPicPr>
          <p:nvPr>
            <p:ph idx="1"/>
          </p:nvPr>
        </p:nvPicPr>
        <p:blipFill>
          <a:blip r:embed="rId1"/>
          <a:stretch>
            <a:fillRect/>
          </a:stretch>
        </p:blipFill>
        <p:spPr>
          <a:xfrm>
            <a:off x="1137285" y="174625"/>
            <a:ext cx="9918065" cy="65087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fontScale="80000"/>
          </a:bodyPr>
          <a:p>
            <a:pPr marL="0" indent="0">
              <a:buNone/>
            </a:pPr>
            <a:r>
              <a:rPr lang="en-US" altLang="en-US"/>
              <a:t>As a result of having obtained maximum capacity righteousness, the Christian will receive the wreath of righteousness as per 2 Timothy 4:7, 8:</a:t>
            </a:r>
            <a:endParaRPr lang="en-US" altLang="en-US"/>
          </a:p>
          <a:p>
            <a:pPr marL="0" indent="0">
              <a:buNone/>
            </a:pPr>
            <a:r>
              <a:rPr lang="en-US" altLang="en-US"/>
              <a:t>(7) “I have fought that honorable fight [advanced through the stages of spiritual growth], </a:t>
            </a:r>
            <a:endParaRPr lang="en-US" altLang="en-US"/>
          </a:p>
          <a:p>
            <a:pPr marL="0" indent="0">
              <a:buNone/>
            </a:pPr>
            <a:r>
              <a:rPr lang="en-US" altLang="en-US"/>
              <a:t>   I have finished the course [Paul reached spiritual maturity and had passed Evidence Testing], </a:t>
            </a:r>
            <a:endParaRPr lang="en-US" altLang="en-US"/>
          </a:p>
          <a:p>
            <a:pPr marL="0" indent="0">
              <a:buNone/>
            </a:pPr>
            <a:r>
              <a:rPr lang="en-US" altLang="en-US"/>
              <a:t>   I have guarded the doctrine [as first priority in the soul].</a:t>
            </a:r>
            <a:endParaRPr lang="en-US" altLang="en-US"/>
          </a:p>
          <a:p>
            <a:pPr marL="0" indent="0">
              <a:buNone/>
            </a:pPr>
            <a:r>
              <a:rPr lang="en-US" altLang="en-US" sz="4285"/>
              <a:t> </a:t>
            </a:r>
            <a:r>
              <a:rPr lang="th-TH" altLang="en-US" sz="4285"/>
              <a:t>ข้าพเจ้าได้ต่อสู้อย่างเต็มกำลัง</a:t>
            </a:r>
            <a:r>
              <a:rPr lang="en-US" altLang="en-US" sz="4285"/>
              <a:t> </a:t>
            </a:r>
            <a:r>
              <a:rPr lang="th-TH" altLang="en-US" sz="4285"/>
              <a:t>ข้าพเจ้าได้แข่งขันจนถึงที่สุด</a:t>
            </a:r>
            <a:r>
              <a:rPr lang="en-US" altLang="en-US" sz="4285"/>
              <a:t> </a:t>
            </a:r>
            <a:r>
              <a:rPr lang="th-TH" altLang="en-US" sz="4285"/>
              <a:t>ข้าพเจ้าได้รักษาความเชื่อไว้แล้ว</a:t>
            </a:r>
            <a:r>
              <a:rPr lang="" altLang="en-US" sz="4285"/>
              <a:t> </a:t>
            </a:r>
            <a:endParaRPr lang="" altLang="en-US" sz="4285"/>
          </a:p>
          <a:p>
            <a:pPr marL="0" indent="0">
              <a:buNone/>
            </a:pP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lnSpcReduction="10000"/>
          </a:bodyPr>
          <a:p>
            <a:pPr marL="0" indent="0">
              <a:buNone/>
            </a:pPr>
            <a:r>
              <a:rPr lang="en-US" altLang="en-US" sz="2400"/>
              <a:t> (2 Tim 4:8) In the future a wreath of righteousness [escrow blessings for eternity] is reserved for me [on deposit since eternity past], which the Lord, the righteous judge, will award me on that day [at the Evaluation Throne of Christ] and not only to me but to all those who love His appearing [mature believers, whose thorough understanding of doctrine enables them to be occupied with Christ],” </a:t>
            </a:r>
            <a:endParaRPr lang="en-US" altLang="en-US" sz="2400"/>
          </a:p>
          <a:p>
            <a:pPr marL="0" indent="0">
              <a:buNone/>
            </a:pPr>
            <a:r>
              <a:rPr lang="" altLang="en-US"/>
              <a:t> </a:t>
            </a:r>
            <a:r>
              <a:rPr lang="en-US" altLang="en-US"/>
              <a:t> </a:t>
            </a:r>
            <a:r>
              <a:rPr lang="th-TH" altLang="en-US" sz="4000"/>
              <a:t>ตั้งแต่นี้ไป</a:t>
            </a:r>
            <a:r>
              <a:rPr lang="en-US" altLang="en-US" sz="4000"/>
              <a:t> </a:t>
            </a:r>
            <a:r>
              <a:rPr lang="th-TH" altLang="en-US" sz="4000"/>
              <a:t>มงกุฎแห่งความชอบธรรมก็เตรียมไว้สำหรับข้าพเจ้าแล้ว</a:t>
            </a:r>
            <a:r>
              <a:rPr lang="en-US" altLang="en-US" sz="4000"/>
              <a:t> </a:t>
            </a:r>
            <a:r>
              <a:rPr lang="th-TH" altLang="en-US" sz="4000"/>
              <a:t>ซึ่งองค์พระผู้เป็นเจ้า</a:t>
            </a:r>
            <a:r>
              <a:rPr lang="en-US" altLang="en-US" sz="4000"/>
              <a:t> </a:t>
            </a:r>
            <a:r>
              <a:rPr lang="th-TH" altLang="en-US" sz="4000"/>
              <a:t>ผู้พิพากษาอันชอบธรรม</a:t>
            </a:r>
            <a:r>
              <a:rPr lang="en-US" altLang="en-US" sz="4000"/>
              <a:t> </a:t>
            </a:r>
            <a:r>
              <a:rPr lang="th-TH" altLang="en-US" sz="4000"/>
              <a:t>จะทรงประทานแก่ข้าพเจ้าในวันนั้น</a:t>
            </a:r>
            <a:r>
              <a:rPr lang="en-US" altLang="en-US" sz="4000"/>
              <a:t> </a:t>
            </a:r>
            <a:r>
              <a:rPr lang="th-TH" altLang="en-US" sz="4000"/>
              <a:t>และมิใช่แก่ข้าพเจ้าผู้เดียวเท่านั้น</a:t>
            </a:r>
            <a:r>
              <a:rPr lang="en-US" altLang="en-US" sz="4000"/>
              <a:t> </a:t>
            </a:r>
            <a:r>
              <a:rPr lang="th-TH" altLang="en-US" sz="4000"/>
              <a:t>แต่จะทรงประทานแก่คนทั้งปวงที่รักการเสด็จมาของพระองค์</a:t>
            </a:r>
            <a:r>
              <a:rPr lang="" altLang="en-US" sz="4000"/>
              <a:t> </a:t>
            </a:r>
            <a:endParaRPr lang="" altLang="en-US" sz="4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1049655" y="1133475"/>
            <a:ext cx="10306050" cy="4873625"/>
          </a:xfrm>
        </p:spPr>
        <p:txBody>
          <a:bodyPr>
            <a:normAutofit/>
          </a:bodyPr>
          <a:p>
            <a:pPr marL="0" indent="0">
              <a:buNone/>
            </a:pPr>
            <a:r>
              <a:rPr lang="en-US" altLang="en-US" sz="2400"/>
              <a:t>...and the wreath of life as per James 1:12,  </a:t>
            </a:r>
            <a:endParaRPr lang="en-US" altLang="en-US" sz="2400"/>
          </a:p>
          <a:p>
            <a:pPr marL="0" indent="0">
              <a:buNone/>
            </a:pPr>
            <a:r>
              <a:rPr lang="en-US" altLang="en-US" sz="2400"/>
              <a:t>“Happy is the believer who endures testing [passes the three categories of undeserved suffering] for having become approved [at his evaluation after the Rapture], he shall receive the wreath of life, which He [the Lord] has promised to those who love Him [enduring devotion and respect for the Lord Jesus Christ].” </a:t>
            </a:r>
            <a:endParaRPr lang="en-US" altLang="en-US" sz="2400"/>
          </a:p>
          <a:p>
            <a:pPr marL="0" indent="0">
              <a:buNone/>
            </a:pPr>
            <a:endParaRPr lang="en-US" altLang="en-US" sz="2400"/>
          </a:p>
          <a:p>
            <a:pPr marL="0" indent="0">
              <a:buNone/>
            </a:pPr>
            <a:r>
              <a:rPr lang="th-TH" altLang="en-US" sz="4000"/>
              <a:t>ความสุขย่อมมีแก่คนนั้นที่สู้ทนการทดลอง</a:t>
            </a:r>
            <a:r>
              <a:rPr lang="en-US" altLang="en-US" sz="4000"/>
              <a:t> </a:t>
            </a:r>
            <a:r>
              <a:rPr lang="th-TH" altLang="en-US" sz="4000"/>
              <a:t>เพราะเมื่อปรากฏว่าผู้นั้นทนได้แล้ว</a:t>
            </a:r>
            <a:r>
              <a:rPr lang="en-US" altLang="en-US" sz="4000"/>
              <a:t> </a:t>
            </a:r>
            <a:r>
              <a:rPr lang="th-TH" altLang="en-US" sz="4000"/>
              <a:t>เขาจะได้รับมงกุฎแห่งชีวิต</a:t>
            </a:r>
            <a:r>
              <a:rPr lang="en-US" altLang="en-US" sz="4000"/>
              <a:t> </a:t>
            </a:r>
            <a:r>
              <a:rPr lang="th-TH" altLang="en-US" sz="4000"/>
              <a:t>ซึ่งองค์พระผู้เป็นเจ้าได้ทรงสัญญาไว้แก่คนทั้งหลายที่รักพระองค์</a:t>
            </a:r>
            <a:r>
              <a:rPr lang="" altLang="en-US" sz="4000"/>
              <a:t> </a:t>
            </a:r>
            <a:endParaRPr lang="" altLang="en-US" sz="4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777240" y="540385"/>
            <a:ext cx="10637520" cy="5903595"/>
          </a:xfrm>
        </p:spPr>
        <p:txBody>
          <a:bodyPr>
            <a:normAutofit/>
          </a:bodyPr>
          <a:p>
            <a:pPr marL="0" indent="0">
              <a:buNone/>
            </a:pPr>
            <a:r>
              <a:rPr lang="th-TH" altLang="en-US" sz="4445">
                <a:latin typeface="Cordia New" panose="020B0304020202020204" charset="0"/>
                <a:cs typeface="Cordia New" panose="020B0304020202020204" charset="0"/>
              </a:rPr>
              <a:t>วิวรณ์ </a:t>
            </a:r>
            <a:r>
              <a:rPr lang="en-US" altLang="en-US" sz="4445">
                <a:latin typeface="Cordia New" panose="020B0304020202020204" charset="0"/>
                <a:cs typeface="Cordia New" panose="020B0304020202020204" charset="0"/>
              </a:rPr>
              <a:t>2:11</a:t>
            </a:r>
            <a:endParaRPr lang="en-US" altLang="en-US" sz="4445">
              <a:latin typeface="Cordia New" panose="020B0304020202020204" charset="0"/>
              <a:cs typeface="Cordia New" panose="020B0304020202020204" charset="0"/>
            </a:endParaRPr>
          </a:p>
          <a:p>
            <a:pPr marL="0" indent="0">
              <a:buNone/>
            </a:pPr>
            <a:r>
              <a:rPr lang="en-US" altLang="en-US" sz="3335">
                <a:latin typeface="Cordia New" panose="020B0304020202020204" charset="0"/>
                <a:cs typeface="Cordia New" panose="020B0304020202020204" charset="0"/>
              </a:rPr>
              <a:t> </a:t>
            </a:r>
            <a:r>
              <a:rPr lang="en-US" altLang="en-US" sz="3335">
                <a:latin typeface="Cordia New" panose="020B0304020202020204" charset="0"/>
                <a:cs typeface="Cordia New" panose="020B0304020202020204" charset="0"/>
              </a:rPr>
              <a:t>‘He who has an ear, let him hear what the Spirit says to the churches. He who overcomes [through suffering] will not be hurt by the second death [Revelation 20:14; namely the Lake of Fire: knowing this should motivate the believers under great suffering to remain faithful to the Lord].’ </a:t>
            </a:r>
            <a:endParaRPr lang="en-US" altLang="en-US" sz="3335">
              <a:latin typeface="Cordia New" panose="020B0304020202020204" charset="0"/>
              <a:cs typeface="Cordia New" panose="020B0304020202020204" charset="0"/>
            </a:endParaRPr>
          </a:p>
          <a:p>
            <a:pPr marL="0" indent="0">
              <a:buNone/>
            </a:pPr>
            <a:r>
              <a:rPr lang="en-US"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ἔ</a:t>
            </a:r>
            <a:r>
              <a:rPr lang="en-US" altLang="en-US" sz="2000">
                <a:latin typeface="Cordia New" panose="020B0304020202020204" charset="0"/>
                <a:cs typeface="Cordia New" panose="020B0304020202020204" charset="0"/>
              </a:rPr>
              <a:t>χων ο</a:t>
            </a:r>
            <a:r>
              <a:rPr lang="en-US" altLang="en-US" sz="2000">
                <a:latin typeface="Cordia New" panose="020B0304020202020204" charset="0"/>
                <a:cs typeface="Cordia New" panose="020B0304020202020204" charset="0"/>
              </a:rPr>
              <a:t>ὖ</a:t>
            </a:r>
            <a:r>
              <a:rPr lang="en-US" altLang="en-US" sz="2000">
                <a:latin typeface="Cordia New" panose="020B0304020202020204" charset="0"/>
                <a:cs typeface="Cordia New" panose="020B0304020202020204" charset="0"/>
              </a:rPr>
              <a:t>ς </a:t>
            </a:r>
            <a:r>
              <a:rPr lang="en-US"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κουσ</a:t>
            </a:r>
            <a:r>
              <a:rPr lang="en-US"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τω τ</a:t>
            </a:r>
            <a:r>
              <a:rPr lang="en-US"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 τ</a:t>
            </a:r>
            <a:r>
              <a:rPr lang="en-US" altLang="en-US" sz="2000">
                <a:latin typeface="Cordia New" panose="020B0304020202020204" charset="0"/>
                <a:cs typeface="Cordia New" panose="020B0304020202020204" charset="0"/>
              </a:rPr>
              <a:t>ὸ</a:t>
            </a:r>
            <a:r>
              <a:rPr lang="en-US" altLang="en-US" sz="2000">
                <a:latin typeface="Cordia New" panose="020B0304020202020204" charset="0"/>
                <a:cs typeface="Cordia New" panose="020B0304020202020204" charset="0"/>
              </a:rPr>
              <a:t> πνε</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µα λ</a:t>
            </a:r>
            <a:r>
              <a:rPr lang="en-US"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γει τα</a:t>
            </a:r>
            <a:r>
              <a:rPr lang="en-US" altLang="en-US" sz="2000">
                <a:latin typeface="Cordia New" panose="020B0304020202020204" charset="0"/>
                <a:cs typeface="Cordia New" panose="020B0304020202020204" charset="0"/>
              </a:rPr>
              <a:t>ῖ</a:t>
            </a:r>
            <a:r>
              <a:rPr lang="en-US" altLang="en-US" sz="2000">
                <a:latin typeface="Cordia New" panose="020B0304020202020204" charset="0"/>
                <a:cs typeface="Cordia New" panose="020B0304020202020204" charset="0"/>
              </a:rPr>
              <a:t>ς </a:t>
            </a:r>
            <a:r>
              <a:rPr lang="en-US"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κκλησ</a:t>
            </a:r>
            <a:r>
              <a:rPr lang="en-US" altLang="en-US" sz="2000">
                <a:latin typeface="Cordia New" panose="020B0304020202020204" charset="0"/>
                <a:cs typeface="Cordia New" panose="020B0304020202020204" charset="0"/>
              </a:rPr>
              <a:t>ί</a:t>
            </a:r>
            <a:r>
              <a:rPr lang="en-US" altLang="en-US" sz="2000">
                <a:latin typeface="Cordia New" panose="020B0304020202020204" charset="0"/>
                <a:cs typeface="Cordia New" panose="020B0304020202020204" charset="0"/>
              </a:rPr>
              <a:t>αις. </a:t>
            </a:r>
            <a:r>
              <a:rPr lang="en-US" altLang="en-US" sz="2000">
                <a:latin typeface="Cordia New" panose="020B0304020202020204" charset="0"/>
                <a:cs typeface="Cordia New" panose="020B0304020202020204" charset="0"/>
              </a:rPr>
              <a:t>ὁ</a:t>
            </a:r>
            <a:r>
              <a:rPr lang="en-US" altLang="en-US" sz="2000">
                <a:latin typeface="Cordia New" panose="020B0304020202020204" charset="0"/>
                <a:cs typeface="Cordia New" panose="020B0304020202020204" charset="0"/>
              </a:rPr>
              <a:t> νικ</a:t>
            </a:r>
            <a:r>
              <a:rPr lang="en-US" altLang="en-US" sz="2000">
                <a:latin typeface="Cordia New" panose="020B0304020202020204" charset="0"/>
                <a:cs typeface="Cordia New" panose="020B0304020202020204" charset="0"/>
              </a:rPr>
              <a:t>ῶ</a:t>
            </a:r>
            <a:r>
              <a:rPr lang="en-US" altLang="en-US" sz="2000">
                <a:latin typeface="Cordia New" panose="020B0304020202020204" charset="0"/>
                <a:cs typeface="Cordia New" panose="020B0304020202020204" charset="0"/>
              </a:rPr>
              <a:t>ν ο</a:t>
            </a:r>
            <a:r>
              <a:rPr lang="en-US" altLang="en-US" sz="2000">
                <a:latin typeface="Cordia New" panose="020B0304020202020204" charset="0"/>
                <a:cs typeface="Cordia New" panose="020B0304020202020204" charset="0"/>
              </a:rPr>
              <a:t>ὐ</a:t>
            </a:r>
            <a:r>
              <a:rPr lang="en-US" altLang="en-US" sz="2000">
                <a:latin typeface="Cordia New" panose="020B0304020202020204" charset="0"/>
                <a:cs typeface="Cordia New" panose="020B0304020202020204" charset="0"/>
              </a:rPr>
              <a:t> µ</a:t>
            </a:r>
            <a:r>
              <a:rPr lang="en-US" altLang="en-US" sz="2000">
                <a:latin typeface="Cordia New" panose="020B0304020202020204" charset="0"/>
                <a:cs typeface="Cordia New" panose="020B0304020202020204" charset="0"/>
              </a:rPr>
              <a:t>ὴ</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ἀ</a:t>
            </a:r>
            <a:r>
              <a:rPr lang="en-US" altLang="en-US" sz="2000">
                <a:latin typeface="Cordia New" panose="020B0304020202020204" charset="0"/>
                <a:cs typeface="Cordia New" panose="020B0304020202020204" charset="0"/>
              </a:rPr>
              <a:t>δικηθ</a:t>
            </a:r>
            <a:r>
              <a:rPr lang="en-US" altLang="en-US" sz="2000">
                <a:latin typeface="Cordia New" panose="020B0304020202020204" charset="0"/>
                <a:cs typeface="Cordia New" panose="020B0304020202020204" charset="0"/>
              </a:rPr>
              <a:t>ῇ</a:t>
            </a:r>
            <a:r>
              <a:rPr lang="en-US" altLang="en-US" sz="2000">
                <a:latin typeface="Cordia New" panose="020B0304020202020204" charset="0"/>
                <a:cs typeface="Cordia New" panose="020B0304020202020204" charset="0"/>
              </a:rPr>
              <a:t> </a:t>
            </a:r>
            <a:r>
              <a:rPr lang="en-US" altLang="en-US" sz="2000">
                <a:latin typeface="Cordia New" panose="020B0304020202020204" charset="0"/>
                <a:cs typeface="Cordia New" panose="020B0304020202020204" charset="0"/>
              </a:rPr>
              <a:t>ἐ</a:t>
            </a:r>
            <a:r>
              <a:rPr lang="en-US" altLang="en-US" sz="2000">
                <a:latin typeface="Cordia New" panose="020B0304020202020204" charset="0"/>
                <a:cs typeface="Cordia New" panose="020B0304020202020204" charset="0"/>
              </a:rPr>
              <a:t>κ το</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θαν</a:t>
            </a:r>
            <a:r>
              <a:rPr lang="en-US" altLang="en-US" sz="2000">
                <a:latin typeface="Cordia New" panose="020B0304020202020204" charset="0"/>
                <a:cs typeface="Cordia New" panose="020B0304020202020204" charset="0"/>
              </a:rPr>
              <a:t>ά</a:t>
            </a:r>
            <a:r>
              <a:rPr lang="en-US" altLang="en-US" sz="2000">
                <a:latin typeface="Cordia New" panose="020B0304020202020204" charset="0"/>
                <a:cs typeface="Cordia New" panose="020B0304020202020204" charset="0"/>
              </a:rPr>
              <a:t>του το</a:t>
            </a:r>
            <a:r>
              <a:rPr lang="en-US" altLang="en-US" sz="2000">
                <a:latin typeface="Cordia New" panose="020B0304020202020204" charset="0"/>
                <a:cs typeface="Cordia New" panose="020B0304020202020204" charset="0"/>
              </a:rPr>
              <a:t>ῦ</a:t>
            </a:r>
            <a:r>
              <a:rPr lang="en-US" altLang="en-US" sz="2000">
                <a:latin typeface="Cordia New" panose="020B0304020202020204" charset="0"/>
                <a:cs typeface="Cordia New" panose="020B0304020202020204" charset="0"/>
              </a:rPr>
              <a:t> δευτ</a:t>
            </a:r>
            <a:r>
              <a:rPr lang="en-US" altLang="en-US" sz="2000">
                <a:latin typeface="Cordia New" panose="020B0304020202020204" charset="0"/>
                <a:cs typeface="Cordia New" panose="020B0304020202020204" charset="0"/>
              </a:rPr>
              <a:t>έ</a:t>
            </a:r>
            <a:r>
              <a:rPr lang="en-US" altLang="en-US" sz="2000">
                <a:latin typeface="Cordia New" panose="020B0304020202020204" charset="0"/>
                <a:cs typeface="Cordia New" panose="020B0304020202020204" charset="0"/>
              </a:rPr>
              <a:t>ρου.</a:t>
            </a:r>
            <a:endParaRPr lang="en-US" altLang="en-US" sz="2000">
              <a:latin typeface="Cordia New" panose="020B0304020202020204" charset="0"/>
              <a:cs typeface="Cordia New" panose="020B0304020202020204" charset="0"/>
            </a:endParaRPr>
          </a:p>
          <a:p>
            <a:pPr marL="0" indent="0">
              <a:buNone/>
            </a:pPr>
            <a:r>
              <a:rPr lang="th-TH" altLang="en-US" sz="5000">
                <a:latin typeface="Times New Roman" panose="02020603050405020304" charset="0"/>
                <a:cs typeface="Times New Roman" panose="02020603050405020304" charset="0"/>
              </a:rPr>
              <a:t>ใครมีหูก็ให้ฟังข้อความซึ่งพระวิญญาณตรัสไว้แก่คริสตจักรทั้งหลาย</a:t>
            </a:r>
            <a:r>
              <a:rPr lang="en-US" altLang="en-US" sz="5000">
                <a:latin typeface="Times New Roman" panose="02020603050405020304" charset="0"/>
                <a:cs typeface="Times New Roman" panose="02020603050405020304" charset="0"/>
              </a:rPr>
              <a:t> </a:t>
            </a:r>
            <a:r>
              <a:rPr lang="th-TH" altLang="en-US" sz="5000">
                <a:latin typeface="Times New Roman" panose="02020603050405020304" charset="0"/>
                <a:cs typeface="Times New Roman" panose="02020603050405020304" charset="0"/>
              </a:rPr>
              <a:t>ผู้ที่มีชัยชนะจะไม่ได้รับอันตรายจากความตายครั้งที่สองเลย</a:t>
            </a:r>
            <a:endParaRPr lang="en-US" altLang="en-US" sz="5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a:bodyPr>
          <a:p>
            <a:r>
              <a:rPr lang="en-US" altLang="en-US" sz="2800"/>
              <a:t>Whatever suffering the believer may experience in life, it cannot be compared to the suffering of the unbeliever in the Lake of Fire for all eternity. </a:t>
            </a:r>
            <a:endParaRPr lang="en-US" altLang="en-US" sz="2800"/>
          </a:p>
          <a:p>
            <a:endParaRPr lang="en-US" altLang="en-US" sz="2800"/>
          </a:p>
          <a:p>
            <a:r>
              <a:rPr lang="en-US" altLang="en-US" sz="2800"/>
              <a:t>Even if a person should suffer martyrdom, he must bring into remembrance that the Lord has delivered him from the eternal lake of fire. </a:t>
            </a:r>
            <a:endParaRPr lang="en-US" altLang="en-US" sz="2800"/>
          </a:p>
          <a:p>
            <a:endParaRPr lang="en-US" altLang="en-US" sz="2800"/>
          </a:p>
          <a:p>
            <a:r>
              <a:rPr lang="en-US" altLang="en-US" sz="2800"/>
              <a:t>This should motivate the believer to remain loyal to the Lord Jesus Christ and to endure whatever suffering God’s plan has for him. It amounts to a drop in the ocean compared with spending all eternity in the Lake of Fire. </a:t>
            </a:r>
            <a:endParaRPr lang="en-US" alt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fontScale="90000" lnSpcReduction="20000"/>
          </a:bodyPr>
          <a:p>
            <a:r>
              <a:rPr lang="en-US" altLang="en-US" sz="2800"/>
              <a:t>Removing Fear from Death:</a:t>
            </a:r>
            <a:endParaRPr lang="en-US" altLang="en-US" sz="2800"/>
          </a:p>
          <a:p>
            <a:endParaRPr lang="en-US" altLang="en-US" sz="2800"/>
          </a:p>
          <a:p>
            <a:r>
              <a:rPr lang="en-US" altLang="en-US" sz="2800"/>
              <a:t>1. Bible doctrine resident in the soul removes fear of death as well as fear of life.</a:t>
            </a:r>
            <a:endParaRPr lang="en-US" altLang="en-US" sz="2800"/>
          </a:p>
          <a:p>
            <a:endParaRPr lang="en-US" altLang="en-US" sz="2800"/>
          </a:p>
          <a:p>
            <a:r>
              <a:rPr lang="en-US" altLang="en-US" sz="2800"/>
              <a:t>2. The believer having executed the spiritual life is not afraid of torture and death. That means that martyrdom is never in vain. Martyrdom without renouncing Christ, is one of the greatest rewardable functions in eternity. At the very least, he will receive the Wreath of Life.</a:t>
            </a:r>
            <a:endParaRPr lang="en-US" altLang="en-US" sz="2800"/>
          </a:p>
          <a:p>
            <a:endParaRPr lang="en-US" altLang="en-US" sz="2800"/>
          </a:p>
          <a:p>
            <a:r>
              <a:rPr lang="en-US" altLang="en-US" sz="2800"/>
              <a:t>3. Before Constantine the Roman empire was many times evangelized through dying testimony; after Constantine it was generally evangelized through living testimony. In history it takes both. Dying testimony requires, like living testimony, that Bible doctrine is more real than anything in life. Otherwise, when called upon to live or die for the Lord Jesus Christ, he can’t do it. . </a:t>
            </a:r>
            <a:endParaRPr lang="en-US" alt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lnSpcReduction="10000"/>
          </a:bodyPr>
          <a:p>
            <a:r>
              <a:rPr lang="en-US" altLang="en-US" sz="2800"/>
              <a:t>4. The success standards of life must be replaced by the success standards of God’s plan. And the judgment seat of Christ will reveal that many people who have a comparatively humble station in life in the Lord’s eyes were the great heroes and heroines of history. </a:t>
            </a:r>
            <a:endParaRPr lang="en-US" altLang="en-US" sz="2800"/>
          </a:p>
          <a:p>
            <a:endParaRPr lang="en-US" altLang="en-US" sz="2800"/>
          </a:p>
          <a:p>
            <a:r>
              <a:rPr lang="en-US" altLang="en-US" sz="2800"/>
              <a:t>5. Only through Bible doctrine can God and His plan be more real than people, ambitions, situations, and pleasures. Beware that you do not function in life according to human viewpoint, on the basis of rationalizing doctrine to fit your ambitions and functions in life. The divine viewpoint must override peer pressure, and arrogant ambition must be replaced by doctrinal perception. When that happens and you fulfil the principle of being faithful, even unto death, there will be a special, super reward for you in heaven.</a:t>
            </a:r>
            <a:endParaRPr lang="en-US" alt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lnSpcReduction="10000"/>
          </a:bodyPr>
          <a:p>
            <a:r>
              <a:rPr lang="en-US" altLang="en-US" sz="2800"/>
              <a:t>4. The success standards of life must be replaced by the success standards of God’s plan. And the judgment seat of Christ will reveal that many people who have a comparatively humble station in life in the Lord’s eyes were the great heroes and heroines of history. </a:t>
            </a:r>
            <a:endParaRPr lang="en-US" altLang="en-US" sz="2800"/>
          </a:p>
          <a:p>
            <a:endParaRPr lang="en-US" altLang="en-US" sz="2800"/>
          </a:p>
          <a:p>
            <a:r>
              <a:rPr lang="en-US" altLang="en-US" sz="2800"/>
              <a:t>5. Only through Bible doctrine can God and His plan be more real than people, ambitions, situations, and pleasures. Beware that you do not function in life according to human viewpoint, on the basis of rationalizing doctrine to fit your ambitions and functions in life. The divine viewpoint must override peer pressure, and arrogant ambition must be replaced by doctrinal perception. When that happens and you fulfil the principle of being faithful, even unto death, there will be a special, super reward for you in heaven.</a:t>
            </a:r>
            <a:endParaRPr lang="en-US" alt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fontScale="90000" lnSpcReduction="20000"/>
          </a:bodyPr>
          <a:p>
            <a:r>
              <a:rPr lang="en-US" altLang="en-US" sz="2800"/>
              <a:t>The doctrine of the Judgment Seat of Christ:</a:t>
            </a:r>
            <a:endParaRPr lang="en-US" altLang="en-US" sz="2800"/>
          </a:p>
          <a:p>
            <a:endParaRPr lang="en-US" altLang="en-US" sz="2800"/>
          </a:p>
          <a:p>
            <a:r>
              <a:rPr lang="en-US" altLang="en-US" sz="2800"/>
              <a:t>1. The judgment seat of Christ or the evaluation of believers occurs at the termination of the Church Age. It follows the receiving of a resurrection body. (Whether a believer succeeds or fails he will have a resurrection body)</a:t>
            </a:r>
            <a:endParaRPr lang="en-US" altLang="en-US" sz="2800"/>
          </a:p>
          <a:p>
            <a:endParaRPr lang="en-US" altLang="en-US" sz="2800"/>
          </a:p>
          <a:p>
            <a:r>
              <a:rPr lang="en-US" altLang="en-US" sz="2800"/>
              <a:t>2. The purpose of the Judgment Seat of Christ, 2 Corinthians 5:10, “For we must all appear before the judgment seat of Christ; that each one of us [believers in the royal family of God] may receive what is due him for the things accomplished while in the physical body, whether good or worthless.” If the believer lives his Christian life inside the cosmic system what he accomplishes is worthless or evil or both. On the other hand, if the believer lives his Christian life under the omnipotence of God namely the two power options what he does is categorized as intrinsic good and is rewardable.</a:t>
            </a:r>
            <a:endParaRPr lang="en-US" altLang="en-US"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fontScale="90000" lnSpcReduction="20000"/>
          </a:bodyPr>
          <a:p>
            <a:r>
              <a:rPr lang="en-US" altLang="en-US" sz="2800"/>
              <a:t>3. The loss of reward at the judgment seat of Christ is a major issue. The gain or loss of reward and blessing above and beyond the resurrection body is determined by your personal volition in time, 1 Corinthians 3:11-15, </a:t>
            </a:r>
            <a:endParaRPr lang="en-US" altLang="en-US" sz="2800"/>
          </a:p>
          <a:p>
            <a:endParaRPr lang="en-US" altLang="en-US" sz="2800"/>
          </a:p>
          <a:p>
            <a:r>
              <a:rPr lang="en-US" altLang="en-US" sz="2800"/>
              <a:t>“For no man can lay a foundation other than the one which is laid which is Jesus Christ [only one way of salvation]. (12) Now if any man builds on the foundation with gold, silver, precious stones, wood, hay, straw, [production of Christian service while out of fellowship], (13) each man’s work [Christian work or production] will become evident; for the day [evaluation seat of Christ after the Rapture] will show it because it is to be revealed by fire, in fact the fire itself will test the quality of each man’s work. (14) If any man’s work which he has built upon it [the foundation] remains, he will receive a reward. (15) If any man’s work is burned up, he will suffer loss [of his escrow blessing for eternity], but he himself will be delivered, yet so as [the believer does not go through, but he will think that he did] through fire.” </a:t>
            </a:r>
            <a:endParaRPr lang="en-US"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305560" y="320675"/>
            <a:ext cx="9324340" cy="621601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a:bodyPr>
          <a:p>
            <a:r>
              <a:rPr lang="en-US" altLang="en-US" sz="2800"/>
              <a:t>4. Loss of reward at the Judgment Seat of Christ does not imply loss of salvation, 2 Timothy 2:11-13:</a:t>
            </a:r>
            <a:endParaRPr lang="en-US" altLang="en-US" sz="2800"/>
          </a:p>
          <a:p>
            <a:endParaRPr lang="en-US" altLang="en-US" sz="2800"/>
          </a:p>
          <a:p>
            <a:r>
              <a:rPr lang="en-US" altLang="en-US" sz="2800"/>
              <a:t>“Faithful is the Word. If we died with him and we have [retroactive and current positional sanctification], we will live with him. (12). If we endure [keep advancing spiritually through the pressures of life], we will rule with him [in the millennium].  If we deny him [reject the thinking of Christ as found in the Word], he will deny us [rewards in eternity]. (13) If we are unfaithful [no integrity], he remains faithful for he cannot deny himself [our being in union with him; he cannot deny His integrity].”</a:t>
            </a:r>
            <a:endParaRPr lang="en-US" alt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a:bodyPr>
          <a:p>
            <a:r>
              <a:rPr lang="en-US" altLang="en-US" sz="2800"/>
              <a:t>5. James 1:12, “Happy is the believer who endures testing [passes the three categories of undeserved suffering] for having become approved [at his evaluation after the Rapture], he shall receive the wreath of life, which He [the Lord] has promised to those who love Him [enduring devotion and respect for the Lord Jesus Christ].”</a:t>
            </a:r>
            <a:endParaRPr lang="en-US"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4873625"/>
          </a:xfrm>
        </p:spPr>
        <p:txBody>
          <a:bodyPr>
            <a:normAutofit lnSpcReduction="10000"/>
          </a:bodyPr>
          <a:p>
            <a:r>
              <a:rPr lang="en-US" altLang="en-US" sz="2800"/>
              <a:t>6. Therefore the application of virtue to the judgment seat of Christ. Romans 14:10-13, “You there [the weak believer who lives in the cosmic system], why do you judge your brother? [Principle of the weak controlling the strong] or you also [the strong believer] why do you regard your brother with contempt [lack of toleration and impersonal love]? for all will stand before the Evaluation Seat of God. (11)  For it stands written [Isaiah 45:23], For surely as I live, says the Lord, every knee will bow to me [the big genuflect after the Rapture of the Church], and every tongue will give praise to God. (12) So, then each one of us [Church Age believers] shall give an account to God concerning himself [at the Judgment (Evaluation) Seat of Christ]. (13) Therefore, let us no longer judge one another: but rather make up your mind, [determine this] not to place an obstacle or distraction in front of his brother.” </a:t>
            </a:r>
            <a:endParaRPr lang="en-US" altLang="en-US" sz="2800"/>
          </a:p>
          <a:p>
            <a:endParaRPr lang="en-US" alt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5447030"/>
          </a:xfrm>
        </p:spPr>
        <p:txBody>
          <a:bodyPr>
            <a:normAutofit fontScale="90000"/>
          </a:bodyPr>
          <a:p>
            <a:pPr marL="0" indent="0">
              <a:buNone/>
            </a:pPr>
            <a:r>
              <a:rPr lang="en-US" altLang="en-US" sz="2800"/>
              <a:t> 7. An athletic analogy to the judgment seat of Christ. 2 Corinthians 2:5</a:t>
            </a:r>
            <a:endParaRPr lang="en-US" altLang="en-US" sz="2800"/>
          </a:p>
          <a:p>
            <a:pPr marL="0" indent="0">
              <a:buNone/>
            </a:pPr>
            <a:endParaRPr lang="en-US" altLang="en-US" sz="2800"/>
          </a:p>
          <a:p>
            <a:pPr marL="0" indent="0">
              <a:buNone/>
            </a:pPr>
            <a:r>
              <a:rPr lang="en-US" altLang="en-US" sz="2800"/>
              <a:t>“Now if anyone really competes in the athletic games, he does not receive a winner’s wreath unless he trains according to the rules.” The Christian is not going to receive the winner’s wreath at the Evaluation Seat of Christ unless he plays according to the rules set-up by the Father for the spiritual life. We have the cosmic believer who doesn’t train according to the rules, and we have the advancing believer who does. Not only did the Roman athlete live inside the gymnasium for ten months but also followed a set of very strict rules which constantly tested his motivation, his decisions, and his momentum. The concept of perception of doctrine in the divine power system is analogous. Once the athletes went back to their hometowns, they received rewards which are analogous to the rewards received by the Christian at the Judgment Seat of Christ.</a:t>
            </a:r>
            <a:endParaRPr lang="en-US" alt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987425"/>
            <a:ext cx="10909935" cy="5447030"/>
          </a:xfrm>
        </p:spPr>
        <p:txBody>
          <a:bodyPr>
            <a:normAutofit/>
          </a:bodyPr>
          <a:p>
            <a:pPr marL="0" indent="0">
              <a:buNone/>
            </a:pPr>
            <a:r>
              <a:rPr lang="en-US" altLang="en-US" sz="2800"/>
              <a:t>Then Paul goes on to say in 1 Corinthians 9:24-27,</a:t>
            </a:r>
            <a:r>
              <a:rPr lang="en-US" altLang="en-US" sz="2800"/>
              <a:t> </a:t>
            </a:r>
            <a:r>
              <a:rPr lang="en-US" altLang="en-US" sz="2800"/>
              <a:t>“Do you not know that those who run in a race all run [analogous to the games in the Roman empire], but one receives the prize [in each event]? Run in such a way that you may win. (25) And everyone who competes in the games exercises self-discipline in all things. They [the athletes] do it to receive a perishable wreath [or crown]; but we [mature believers] an imperishable crown. (26) Therefore [Paul’s application] I do not run like a person without an objective; I do not fight like a person beating the air [cosmic believers are shadow boxers] (27) Instead, I discipline my body, and keep it in training [residence and function in God’s power system] lest having preached [communicated doctrine] to others, I myself should be disqualified” [disqualification from both temporal blessing and eternal reward at the judgment seat of Christ].</a:t>
            </a:r>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315085" y="290830"/>
            <a:ext cx="9733280" cy="64890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40105" y="834390"/>
            <a:ext cx="10515600" cy="5535930"/>
          </a:xfrm>
        </p:spPr>
        <p:txBody>
          <a:bodyPr>
            <a:normAutofit/>
          </a:bodyPr>
          <a:p>
            <a:pPr marL="0" indent="0" algn="ctr">
              <a:buNone/>
            </a:pPr>
            <a:r>
              <a:rPr lang="th-TH" altLang="en-US" sz="3000" b="1">
                <a:latin typeface="Cordia New" panose="020B0304020202020204" charset="0"/>
                <a:cs typeface="Cordia New" panose="020B0304020202020204" charset="0"/>
                <a:sym typeface="+mn-ea"/>
              </a:rPr>
              <a:t>พระธรรมวิวรณ์ </a:t>
            </a:r>
            <a:r>
              <a:rPr lang="en-US" altLang="en-US" sz="3000" b="1">
                <a:latin typeface="Cordia New" panose="020B0304020202020204" charset="0"/>
                <a:cs typeface="Cordia New" panose="020B0304020202020204" charset="0"/>
                <a:sym typeface="+mn-ea"/>
              </a:rPr>
              <a:t>2:10</a:t>
            </a:r>
            <a:endParaRPr lang="en-US" altLang="en-US" sz="3000" b="1">
              <a:latin typeface="Cordia New" panose="020B0304020202020204" charset="0"/>
              <a:cs typeface="Cordia New" panose="020B0304020202020204" charset="0"/>
            </a:endParaRPr>
          </a:p>
          <a:p>
            <a:pPr marL="0" indent="0" algn="just">
              <a:buNone/>
            </a:pPr>
            <a:r>
              <a:rPr lang="en-US" altLang="en-US" sz="2000"/>
              <a:t>‘Stop fearing [They were aware of the pending persecution.] that which you are about to suffer. Note that the devil is about to cast some of you into prison in order that you may be tested, and you will have special persecution ten times [ten historical persecutions from 96-305 AD].  Keep on being faithful even until death, and I [Jesus Christ] will give you the Wreath of Life.</a:t>
            </a:r>
            <a:endParaRPr lang="en-US" altLang="en-US" sz="2000"/>
          </a:p>
          <a:p>
            <a:pPr marL="0" indent="0" algn="just">
              <a:buNone/>
            </a:pPr>
            <a:r>
              <a:rPr lang="en-US" altLang="en-US" sz="2000"/>
              <a:t>µηδ</a:t>
            </a:r>
            <a:r>
              <a:rPr lang="en-US" altLang="en-US" sz="2000"/>
              <a:t>ὲ</a:t>
            </a:r>
            <a:r>
              <a:rPr lang="en-US" altLang="en-US" sz="2000"/>
              <a:t>ν φοβο</a:t>
            </a:r>
            <a:r>
              <a:rPr lang="en-US" altLang="en-US" sz="2000"/>
              <a:t>ῦ</a:t>
            </a:r>
            <a:r>
              <a:rPr lang="en-US" altLang="en-US" sz="2000"/>
              <a:t> </a:t>
            </a:r>
            <a:r>
              <a:rPr lang="en-US" altLang="en-US" sz="2000"/>
              <a:t>ἃ</a:t>
            </a:r>
            <a:r>
              <a:rPr lang="en-US" altLang="en-US" sz="2000"/>
              <a:t> µ</a:t>
            </a:r>
            <a:r>
              <a:rPr lang="en-US" altLang="en-US" sz="2000"/>
              <a:t>έ</a:t>
            </a:r>
            <a:r>
              <a:rPr lang="en-US" altLang="en-US" sz="2000"/>
              <a:t>λλεις π</a:t>
            </a:r>
            <a:r>
              <a:rPr lang="en-US" altLang="en-US" sz="2000"/>
              <a:t>ά</a:t>
            </a:r>
            <a:r>
              <a:rPr lang="en-US" altLang="en-US" sz="2000"/>
              <a:t>σχειν. </a:t>
            </a:r>
            <a:r>
              <a:rPr lang="en-US" altLang="en-US" sz="2000"/>
              <a:t>ἰ</a:t>
            </a:r>
            <a:r>
              <a:rPr lang="en-US" altLang="en-US" sz="2000"/>
              <a:t>δο</a:t>
            </a:r>
            <a:r>
              <a:rPr lang="en-US" altLang="en-US" sz="2000"/>
              <a:t>ὺ</a:t>
            </a:r>
            <a:r>
              <a:rPr lang="en-US" altLang="en-US" sz="2000"/>
              <a:t> µ</a:t>
            </a:r>
            <a:r>
              <a:rPr lang="en-US" altLang="en-US" sz="2000"/>
              <a:t>έ</a:t>
            </a:r>
            <a:r>
              <a:rPr lang="en-US" altLang="en-US" sz="2000"/>
              <a:t>λλει β</a:t>
            </a:r>
            <a:r>
              <a:rPr lang="en-US" altLang="en-US" sz="2000"/>
              <a:t>ά</a:t>
            </a:r>
            <a:r>
              <a:rPr lang="en-US" altLang="en-US" sz="2000"/>
              <a:t>λλειν </a:t>
            </a:r>
            <a:r>
              <a:rPr lang="en-US" altLang="en-US" sz="2000"/>
              <a:t>ὁ</a:t>
            </a:r>
            <a:r>
              <a:rPr lang="en-US" altLang="en-US" sz="2000"/>
              <a:t> δι</a:t>
            </a:r>
            <a:r>
              <a:rPr lang="en-US" altLang="en-US" sz="2000"/>
              <a:t>ά</a:t>
            </a:r>
            <a:r>
              <a:rPr lang="en-US" altLang="en-US" sz="2000"/>
              <a:t>βολος </a:t>
            </a:r>
            <a:r>
              <a:rPr lang="en-US" altLang="en-US" sz="2000"/>
              <a:t>ἐ</a:t>
            </a:r>
            <a:r>
              <a:rPr lang="en-US" altLang="en-US" sz="2000"/>
              <a:t>ξ </a:t>
            </a:r>
            <a:r>
              <a:rPr lang="en-US" altLang="en-US" sz="2000"/>
              <a:t>ὑ</a:t>
            </a:r>
            <a:r>
              <a:rPr lang="en-US" altLang="en-US" sz="2000"/>
              <a:t>µ</a:t>
            </a:r>
            <a:r>
              <a:rPr lang="en-US" altLang="en-US" sz="2000"/>
              <a:t>ῶ</a:t>
            </a:r>
            <a:r>
              <a:rPr lang="en-US" altLang="en-US" sz="2000"/>
              <a:t>ν ε</a:t>
            </a:r>
            <a:r>
              <a:rPr lang="en-US" altLang="en-US" sz="2000"/>
              <a:t>ἰ</a:t>
            </a:r>
            <a:r>
              <a:rPr lang="en-US" altLang="en-US" sz="2000"/>
              <a:t>ς φυλακ</a:t>
            </a:r>
            <a:r>
              <a:rPr lang="en-US" altLang="en-US" sz="2000"/>
              <a:t>ὴ</a:t>
            </a:r>
            <a:r>
              <a:rPr lang="en-US" altLang="en-US" sz="2000"/>
              <a:t>ν </a:t>
            </a:r>
            <a:r>
              <a:rPr lang="en-US" altLang="en-US" sz="2000"/>
              <a:t>ἵ</a:t>
            </a:r>
            <a:r>
              <a:rPr lang="en-US" altLang="en-US" sz="2000"/>
              <a:t>να πειρασθ</a:t>
            </a:r>
            <a:r>
              <a:rPr lang="en-US" altLang="en-US" sz="2000"/>
              <a:t>ῆ</a:t>
            </a:r>
            <a:r>
              <a:rPr lang="en-US" altLang="en-US" sz="2000"/>
              <a:t>τε, κα</a:t>
            </a:r>
            <a:r>
              <a:rPr lang="en-US" altLang="en-US" sz="2000"/>
              <a:t>ὶ</a:t>
            </a:r>
            <a:r>
              <a:rPr lang="en-US" altLang="en-US" sz="2000"/>
              <a:t> </a:t>
            </a:r>
            <a:r>
              <a:rPr lang="en-US" altLang="en-US" sz="2000"/>
              <a:t>ἕ</a:t>
            </a:r>
            <a:r>
              <a:rPr lang="en-US" altLang="en-US" sz="2000"/>
              <a:t>ξετε θλ</a:t>
            </a:r>
            <a:r>
              <a:rPr lang="en-US" altLang="en-US" sz="2000"/>
              <a:t>ῖ</a:t>
            </a:r>
            <a:r>
              <a:rPr lang="en-US" altLang="en-US" sz="2000"/>
              <a:t>ψιν </a:t>
            </a:r>
            <a:r>
              <a:rPr lang="en-US" altLang="en-US" sz="2000"/>
              <a:t>ἡ</a:t>
            </a:r>
            <a:r>
              <a:rPr lang="en-US" altLang="en-US" sz="2000"/>
              <a:t>µερ</a:t>
            </a:r>
            <a:r>
              <a:rPr lang="en-US" altLang="en-US" sz="2000"/>
              <a:t>ῶ</a:t>
            </a:r>
            <a:r>
              <a:rPr lang="en-US" altLang="en-US" sz="2000"/>
              <a:t>ν δ</a:t>
            </a:r>
            <a:r>
              <a:rPr lang="en-US" altLang="en-US" sz="2000"/>
              <a:t>έ</a:t>
            </a:r>
            <a:r>
              <a:rPr lang="en-US" altLang="en-US" sz="2000"/>
              <a:t>κα. γ</a:t>
            </a:r>
            <a:r>
              <a:rPr lang="en-US" altLang="en-US" sz="2000"/>
              <a:t>ί</a:t>
            </a:r>
            <a:r>
              <a:rPr lang="en-US" altLang="en-US" sz="2000"/>
              <a:t>νου πιστ</a:t>
            </a:r>
            <a:r>
              <a:rPr lang="en-US" altLang="en-US" sz="2000"/>
              <a:t>ὸ</a:t>
            </a:r>
            <a:r>
              <a:rPr lang="en-US" altLang="en-US" sz="2000"/>
              <a:t>ς </a:t>
            </a:r>
            <a:r>
              <a:rPr lang="en-US" altLang="en-US" sz="2000"/>
              <a:t>ἄ</a:t>
            </a:r>
            <a:r>
              <a:rPr lang="en-US" altLang="en-US" sz="2000"/>
              <a:t>χρι θαν</a:t>
            </a:r>
            <a:r>
              <a:rPr lang="en-US" altLang="en-US" sz="2000"/>
              <a:t>ά</a:t>
            </a:r>
            <a:r>
              <a:rPr lang="en-US" altLang="en-US" sz="2000"/>
              <a:t>του, κα</a:t>
            </a:r>
            <a:r>
              <a:rPr lang="en-US" altLang="en-US" sz="2000"/>
              <a:t>ὶ</a:t>
            </a:r>
            <a:r>
              <a:rPr lang="en-US" altLang="en-US" sz="2000"/>
              <a:t> δ</a:t>
            </a:r>
            <a:r>
              <a:rPr lang="en-US" altLang="en-US" sz="2000"/>
              <a:t>ώ</a:t>
            </a:r>
            <a:r>
              <a:rPr lang="en-US" altLang="en-US" sz="2000"/>
              <a:t>σω σοι τ</a:t>
            </a:r>
            <a:r>
              <a:rPr lang="en-US" altLang="en-US" sz="2000"/>
              <a:t>ὸ</a:t>
            </a:r>
            <a:r>
              <a:rPr lang="en-US" altLang="en-US" sz="2000"/>
              <a:t>ν στ</a:t>
            </a:r>
            <a:r>
              <a:rPr lang="en-US" altLang="en-US" sz="2000"/>
              <a:t>έ</a:t>
            </a:r>
            <a:r>
              <a:rPr lang="en-US" altLang="en-US" sz="2000"/>
              <a:t>φανον τ</a:t>
            </a:r>
            <a:r>
              <a:rPr lang="en-US" altLang="en-US" sz="2000"/>
              <a:t>ῆ</a:t>
            </a:r>
            <a:r>
              <a:rPr lang="en-US" altLang="en-US" sz="2000"/>
              <a:t>ς ζω</a:t>
            </a:r>
            <a:r>
              <a:rPr lang="en-US" altLang="en-US" sz="2000"/>
              <a:t>ῆ</a:t>
            </a:r>
            <a:r>
              <a:rPr lang="en-US" altLang="en-US" sz="2000"/>
              <a:t>ς. </a:t>
            </a:r>
            <a:endParaRPr lang="en-US" altLang="en-US" sz="2000"/>
          </a:p>
          <a:p>
            <a:pPr marL="0" indent="0" algn="just">
              <a:buNone/>
            </a:pPr>
            <a:r>
              <a:rPr lang="th-TH" altLang="en-US" sz="3600"/>
              <a:t>อย่ากลัว</a:t>
            </a:r>
            <a:r>
              <a:rPr lang="en-US" altLang="th-TH" sz="3600"/>
              <a:t> [</a:t>
            </a:r>
            <a:r>
              <a:rPr lang="th-TH" altLang="th-TH" sz="3600"/>
              <a:t>หยัดกลัว</a:t>
            </a:r>
            <a:r>
              <a:rPr lang="en-US" altLang="th-TH" sz="3600"/>
              <a:t>!]</a:t>
            </a:r>
            <a:r>
              <a:rPr lang="th-TH" altLang="en-US" sz="3600"/>
              <a:t>ความทุกข์ทรมานต่างๆซึ่งเจ้ากำลังจะได้รับนั้น</a:t>
            </a:r>
            <a:r>
              <a:rPr lang="en-US" altLang="en-US" sz="3600"/>
              <a:t> </a:t>
            </a:r>
            <a:r>
              <a:rPr lang="th-TH" altLang="en-US" sz="3600"/>
              <a:t>ดูเถิด</a:t>
            </a:r>
            <a:r>
              <a:rPr lang="en-US" altLang="en-US" sz="3600"/>
              <a:t> </a:t>
            </a:r>
            <a:r>
              <a:rPr lang="th-TH" altLang="en-US" sz="3600"/>
              <a:t>พญามารจะขังพวกเจ้าบางคนไว้ในคุกเพื่อจะลองใจเจ้า</a:t>
            </a:r>
            <a:r>
              <a:rPr lang="en-US" altLang="en-US" sz="3600"/>
              <a:t> </a:t>
            </a:r>
            <a:r>
              <a:rPr lang="th-TH" altLang="en-US" sz="3600"/>
              <a:t>และเจ้าทั้งหลายจะได้รับความทุกข์ทรมานถึงสิบวัน</a:t>
            </a:r>
            <a:r>
              <a:rPr lang="en-US" altLang="en-US" sz="3600"/>
              <a:t> </a:t>
            </a:r>
            <a:r>
              <a:rPr lang="th-TH" altLang="en-US" sz="3600"/>
              <a:t>แต่เจ้าจงสัตย์ซื่อจนถึงความตาย</a:t>
            </a:r>
            <a:r>
              <a:rPr lang="en-US" altLang="en-US" sz="3600"/>
              <a:t> </a:t>
            </a:r>
            <a:r>
              <a:rPr lang="th-TH" altLang="en-US" sz="3600"/>
              <a:t>และเราจะมอบมงกุฎแห่งชีวิตให้แก่เจ้า</a:t>
            </a:r>
            <a:endParaRPr lang="th-TH" altLang="en-US" sz="3600"/>
          </a:p>
          <a:p>
            <a:pPr marL="0" indent="0" algn="just">
              <a:buNone/>
            </a:pPr>
            <a:endParaRPr lang="en-US" altLang="en-US"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908050" y="530225"/>
            <a:ext cx="9253220" cy="3811905"/>
          </a:xfrm>
        </p:spPr>
        <p:txBody>
          <a:bodyPr/>
          <a:p>
            <a:r>
              <a:rPr lang="en-US" altLang="en-US" sz="3000"/>
              <a:t>TEN DAYS OF SUFFERING: </a:t>
            </a:r>
            <a:endParaRPr lang="en-US" altLang="en-US" sz="3000"/>
          </a:p>
          <a:p>
            <a:r>
              <a:rPr lang="en-US" altLang="en-US" sz="3000"/>
              <a:t>(  ημερων  δεκα  )</a:t>
            </a:r>
            <a:endParaRPr lang="en-US" altLang="en-US" sz="3000"/>
          </a:p>
        </p:txBody>
      </p:sp>
      <p:sp>
        <p:nvSpPr>
          <p:cNvPr id="5" name="Text Box 4"/>
          <p:cNvSpPr txBox="1"/>
          <p:nvPr/>
        </p:nvSpPr>
        <p:spPr>
          <a:xfrm>
            <a:off x="976630" y="1889125"/>
            <a:ext cx="10497185" cy="4399915"/>
          </a:xfrm>
          <a:prstGeom prst="rect">
            <a:avLst/>
          </a:prstGeom>
        </p:spPr>
        <p:txBody>
          <a:bodyPr wrap="square">
            <a:spAutoFit/>
          </a:bodyPr>
          <a:p>
            <a:r>
              <a:rPr sz="1600" b="1"/>
              <a:t>Literal vs. Symbolic Interpretations</a:t>
            </a:r>
            <a:endParaRPr sz="1600" b="1"/>
          </a:p>
          <a:p>
            <a:r>
              <a:rPr sz="2400"/>
              <a:t>The phrase “tribulation for ten days” has prompted debate regarding whether the duration is literal or symbolic:</a:t>
            </a:r>
            <a:endParaRPr sz="2400"/>
          </a:p>
          <a:p>
            <a:r>
              <a:rPr sz="2400"/>
              <a:t>• </a:t>
            </a:r>
            <a:r>
              <a:rPr sz="2400" b="1"/>
              <a:t>Literal Interpretation:</a:t>
            </a:r>
            <a:r>
              <a:rPr sz="2400"/>
              <a:t> Some propose that this was a real, short-term imprisonment-likely around ten actual days-during which believers would suffer before receiving God’s deliverance or entering eternal reward. This aligns with narratives like </a:t>
            </a:r>
            <a:r>
              <a:rPr sz="2400">
                <a:hlinkClick r:id="rId1"/>
              </a:rPr>
              <a:t>Daniel 1:12</a:t>
            </a:r>
            <a:r>
              <a:rPr sz="2400"/>
              <a:t>, which mentions a ten-day test for Daniel and his companions, though that test was dietary rather than a life-threatening tribulation.</a:t>
            </a:r>
            <a:endParaRPr sz="2400"/>
          </a:p>
          <a:p>
            <a:r>
              <a:rPr sz="2400"/>
              <a:t>• </a:t>
            </a:r>
            <a:r>
              <a:rPr sz="2400" b="1"/>
              <a:t>Symbolic Interpretation:</a:t>
            </a:r>
            <a:r>
              <a:rPr sz="2400"/>
              <a:t> Others see “ten days” as symbolic of a complete yet limited period of intense trial. The number ten in Scripture can represent fullness (as with the Ten Commandments or the ten plagues in Exodus). Thus, “ten days” may highlight a short but complete season of testing.</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249680" y="987425"/>
            <a:ext cx="10106025" cy="4873625"/>
          </a:xfrm>
        </p:spPr>
        <p:txBody>
          <a:bodyPr>
            <a:normAutofit lnSpcReduction="10000"/>
          </a:bodyPr>
          <a:p>
            <a:r>
              <a:rPr lang="en-US" altLang="en-US"/>
              <a:t>5. Possible Historical Fulfillments</a:t>
            </a:r>
            <a:endParaRPr lang="en-US" altLang="en-US"/>
          </a:p>
          <a:p>
            <a:endParaRPr lang="en-US" altLang="en-US"/>
          </a:p>
          <a:p>
            <a:r>
              <a:rPr lang="en-US" altLang="en-US"/>
              <a:t>Some commentators have attempted to trace specific Roman emperors’ persecutions as tying into ten discrete periods or edicts, citing ten notable waves of persecution in the Roman Empire. </a:t>
            </a:r>
            <a:endParaRPr lang="en-US" altLang="en-US"/>
          </a:p>
          <a:p>
            <a:r>
              <a:rPr lang="en-US" altLang="en-US"/>
              <a:t>In this case, the ten days of tribulation refer to ten persecutions that began with Emperor Nero and ended with Diocletian in the third century. Some scholars exclude Nero and count from Domitian to Julian. </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518410" y="696595"/>
            <a:ext cx="6172200" cy="5864860"/>
          </a:xfrm>
        </p:spPr>
        <p:txBody>
          <a:bodyPr>
            <a:normAutofit fontScale="60000"/>
          </a:bodyPr>
          <a:p>
            <a:r>
              <a:rPr lang="en-US" altLang="en-US" sz="3335"/>
              <a:t>When John wrote this in 96 AD the persecution of Christians had begun under the Emperor Domitian.  From Domitian in 96 A.D. to Diocletian in 305 A.D., there would be persecution of Christians 10 times </a:t>
            </a:r>
            <a:endParaRPr lang="en-US" altLang="en-US" sz="3335"/>
          </a:p>
          <a:p>
            <a:pPr marL="0" indent="0">
              <a:buNone/>
            </a:pPr>
            <a:r>
              <a:rPr lang="en-US" altLang="en-US" sz="3335"/>
              <a:t>The Ten Persecutions:</a:t>
            </a:r>
            <a:endParaRPr lang="en-US" altLang="en-US" sz="3335"/>
          </a:p>
          <a:p>
            <a:r>
              <a:rPr lang="en-US" altLang="en-US" sz="3335"/>
              <a:t>1.Domitian: 81-96 A.D</a:t>
            </a:r>
            <a:endParaRPr lang="en-US" altLang="en-US" sz="3335"/>
          </a:p>
          <a:p>
            <a:r>
              <a:rPr lang="en-US" altLang="en-US" sz="3335"/>
              <a:t>2.Marcus Aurelius: 161-180</a:t>
            </a:r>
            <a:endParaRPr lang="en-US" altLang="en-US" sz="3335"/>
          </a:p>
          <a:p>
            <a:r>
              <a:rPr lang="en-US" altLang="en-US" sz="3335"/>
              <a:t>3.Commodus: 180-192 </a:t>
            </a:r>
            <a:endParaRPr lang="en-US" altLang="en-US" sz="3335"/>
          </a:p>
          <a:p>
            <a:r>
              <a:rPr lang="en-US" altLang="en-US" sz="3335"/>
              <a:t>4.Septimius Severus: 193-211</a:t>
            </a:r>
            <a:endParaRPr lang="en-US" altLang="en-US" sz="3335"/>
          </a:p>
          <a:p>
            <a:r>
              <a:rPr lang="en-US" altLang="en-US" sz="3335"/>
              <a:t>5.Maximinus Thrax: 235-238 </a:t>
            </a:r>
            <a:endParaRPr lang="en-US" altLang="en-US" sz="3335"/>
          </a:p>
          <a:p>
            <a:r>
              <a:rPr lang="en-US" altLang="en-US" sz="3335"/>
              <a:t>6.Decius: 249-251</a:t>
            </a:r>
            <a:endParaRPr lang="en-US" altLang="en-US" sz="3335"/>
          </a:p>
          <a:p>
            <a:r>
              <a:rPr lang="en-US" altLang="en-US" sz="3335"/>
              <a:t>7.Gallus: 251-253</a:t>
            </a:r>
            <a:endParaRPr lang="en-US" altLang="en-US" sz="3335"/>
          </a:p>
          <a:p>
            <a:r>
              <a:rPr lang="en-US" altLang="en-US" sz="3335"/>
              <a:t>8.Valerian: 253-260</a:t>
            </a:r>
            <a:endParaRPr lang="en-US" altLang="en-US" sz="3335"/>
          </a:p>
          <a:p>
            <a:r>
              <a:rPr lang="en-US" altLang="en-US" sz="3335"/>
              <a:t>9.Aurelian: 270-275</a:t>
            </a:r>
            <a:endParaRPr lang="en-US" altLang="en-US" sz="3335"/>
          </a:p>
          <a:p>
            <a:r>
              <a:rPr lang="en-US" altLang="en-US" sz="3335"/>
              <a:t>10. Diocletian: 284-305 </a:t>
            </a:r>
            <a:endParaRPr lang="en-US" altLang="en-US" sz="3335"/>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147445" y="987425"/>
            <a:ext cx="10208260" cy="4873625"/>
          </a:xfrm>
        </p:spPr>
        <p:txBody>
          <a:bodyPr>
            <a:normAutofit lnSpcReduction="10000"/>
          </a:bodyPr>
          <a:p>
            <a:r>
              <a:rPr lang="en-US" altLang="en-US"/>
              <a:t>These persecutions prepared the Christians to evangelize the world, especially the barbarians. </a:t>
            </a:r>
            <a:endParaRPr lang="en-US" altLang="en-US"/>
          </a:p>
          <a:p>
            <a:r>
              <a:rPr lang="en-US" altLang="en-US"/>
              <a:t>As Tertullian put it, “the blood of the martyrs is the seed of the Church”. </a:t>
            </a:r>
            <a:endParaRPr lang="en-US" altLang="en-US"/>
          </a:p>
          <a:p>
            <a:r>
              <a:rPr lang="en-US" altLang="en-US"/>
              <a:t>The greatest missionary movement of all time in history would be sown in the blood of martyrs throughout the entire Roman empire over a period of two hundred years.</a:t>
            </a:r>
            <a:endParaRPr lang="en-US" altLang="en-US"/>
          </a:p>
          <a:p>
            <a:r>
              <a:rPr lang="en-US" altLang="en-US"/>
              <a:t>Many of these people are going to die in the most horrible way, and yet they are the basis of one of the greatest counters to Satan’s administration of the rulership of this world that history has ever known.</a:t>
            </a: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18243</Words>
  <Application>WPS Presentation</Application>
  <PresentationFormat>Widescreen</PresentationFormat>
  <Paragraphs>152</Paragraphs>
  <Slides>34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34</vt:i4>
      </vt:variant>
    </vt:vector>
  </HeadingPairs>
  <TitlesOfParts>
    <vt:vector size="46" baseType="lpstr">
      <vt:lpstr>Arial</vt:lpstr>
      <vt:lpstr>宋体</vt:lpstr>
      <vt:lpstr>Wingdings</vt:lpstr>
      <vt:lpstr>Cordia New</vt:lpstr>
      <vt:lpstr>Times New Roman</vt:lpstr>
      <vt:lpstr>Angsana New</vt:lpstr>
      <vt:lpstr>Calibri</vt:lpstr>
      <vt:lpstr>微软雅黑</vt:lpstr>
      <vt:lpstr>Arial Unicode MS</vt:lpstr>
      <vt:lpstr>Calibri Light</vt:lpstr>
      <vt:lpstr>Times New Roman</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94</cp:revision>
  <dcterms:created xsi:type="dcterms:W3CDTF">2024-07-01T03:51:00Z</dcterms:created>
  <dcterms:modified xsi:type="dcterms:W3CDTF">2025-06-02T10:49:14Z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4D7F8555D5194EB0AD28178911FCE947_13</vt:lpwstr>
  </property>
  <property fmtid="{D5CDD505-2E9C-101B-9397-08002B2CF9AE}" pid="3" name="KSOProductBuildVer">
    <vt:lpwstr>1033-12.2.0.21179</vt:lpwstr>
  </property>
</Properties>
</file>