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1075" r:id="rId3"/>
    <p:sldId id="256" r:id="rId4"/>
    <p:sldId id="1058" r:id="rId5"/>
    <p:sldId id="1060" r:id="rId6"/>
    <p:sldId id="1059" r:id="rId7"/>
    <p:sldId id="1061" r:id="rId8"/>
    <p:sldId id="1067" r:id="rId9"/>
    <p:sldId id="1068" r:id="rId10"/>
    <p:sldId id="1062" r:id="rId11"/>
    <p:sldId id="1063" r:id="rId12"/>
    <p:sldId id="1064" r:id="rId13"/>
    <p:sldId id="1065" r:id="rId14"/>
    <p:sldId id="1066" r:id="rId15"/>
    <p:sldId id="1057" r:id="rId16"/>
    <p:sldId id="1069" r:id="rId17"/>
    <p:sldId id="1071" r:id="rId18"/>
    <p:sldId id="1070" r:id="rId19"/>
    <p:sldId id="1073" r:id="rId20"/>
    <p:sldId id="1072" r:id="rId21"/>
    <p:sldId id="1076" r:id="rId22"/>
    <p:sldId id="10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33724477" name="sawokproductions"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commentAuthors" Target="commentAuthors.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GIF"/></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p:sp>
        <p:nvSpPr>
          <p:cNvPr id="11" name="Title 10"/>
          <p:cNvSpPr>
            <a:spLocks noGrp="1"/>
          </p:cNvSpPr>
          <p:nvPr>
            <p:ph type="title"/>
          </p:nvPr>
        </p:nvSpPr>
        <p:spPr>
          <a:xfrm>
            <a:off x="1285240" y="4305300"/>
            <a:ext cx="9355455" cy="1910080"/>
          </a:xfrm>
        </p:spPr>
        <p:txBody>
          <a:bodyPr anchor="t" anchorCtr="0">
            <a:normAutofit fontScale="90000"/>
          </a:bodyPr>
          <a:p>
            <a:pPr algn="ctr"/>
            <a:br>
              <a:rPr lang="en-US">
                <a:latin typeface="Baskerville Old Face" panose="02020602080505020303" charset="0"/>
                <a:cs typeface="Baskerville Old Face" panose="02020602080505020303" charset="0"/>
              </a:rPr>
            </a:br>
            <a:r>
              <a:rPr lang="en-US" sz="3335">
                <a:latin typeface="Baskerville Old Face" panose="02020602080505020303" charset="0"/>
                <a:cs typeface="Baskerville Old Face" panose="02020602080505020303" charset="0"/>
              </a:rPr>
              <a:t>Charlie Kirk</a:t>
            </a:r>
            <a:br>
              <a:rPr lang="en-US" sz="3335">
                <a:latin typeface="Baskerville Old Face" panose="02020602080505020303" charset="0"/>
                <a:cs typeface="Baskerville Old Face" panose="02020602080505020303" charset="0"/>
              </a:rPr>
            </a:br>
            <a:br>
              <a:rPr lang="en-US" sz="3335">
                <a:latin typeface="Baskerville Old Face" panose="02020602080505020303" charset="0"/>
                <a:cs typeface="Baskerville Old Face" panose="02020602080505020303" charset="0"/>
              </a:rPr>
            </a:br>
            <a:r>
              <a:rPr lang="en-US" altLang="en-US" sz="3335">
                <a:latin typeface="Baskerville Old Face" panose="02020602080505020303" charset="0"/>
                <a:cs typeface="Baskerville Old Face" panose="02020602080505020303" charset="0"/>
              </a:rPr>
              <a:t>(October 14, 1993 – September 10, 2025)</a:t>
            </a:r>
            <a:r>
              <a:rPr lang="en-US" altLang="en-US">
                <a:latin typeface="Baskerville Old Face" panose="02020602080505020303" charset="0"/>
                <a:cs typeface="Baskerville Old Face" panose="02020602080505020303" charset="0"/>
              </a:rPr>
              <a:t> </a:t>
            </a:r>
            <a:endParaRPr lang="en-US" altLang="en-US">
              <a:latin typeface="Baskerville Old Face" panose="02020602080505020303" charset="0"/>
              <a:cs typeface="Baskerville Old Face" panose="02020602080505020303" charset="0"/>
            </a:endParaRPr>
          </a:p>
        </p:txBody>
      </p:sp>
      <p:pic>
        <p:nvPicPr>
          <p:cNvPr id="10" name="Content Placeholder 9" descr="charlie-kirk-392x379-1040957940"/>
          <p:cNvPicPr>
            <a:picLocks noChangeAspect="1"/>
          </p:cNvPicPr>
          <p:nvPr>
            <p:ph idx="1"/>
          </p:nvPr>
        </p:nvPicPr>
        <p:blipFill>
          <a:blip r:embed="rId1"/>
          <a:srcRect t="150" b="2810"/>
          <a:stretch>
            <a:fillRect/>
          </a:stretch>
        </p:blipFill>
        <p:spPr>
          <a:xfrm>
            <a:off x="3854450" y="670560"/>
            <a:ext cx="4217035" cy="3957320"/>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descr="Pillar of Artemis 2"/>
          <p:cNvPicPr>
            <a:picLocks noChangeAspect="1"/>
          </p:cNvPicPr>
          <p:nvPr>
            <p:ph idx="1"/>
          </p:nvPr>
        </p:nvPicPr>
        <p:blipFill>
          <a:blip r:embed="rId1"/>
          <a:srcRect t="565" b="2216"/>
          <a:stretch>
            <a:fillRect/>
          </a:stretch>
        </p:blipFill>
        <p:spPr>
          <a:xfrm>
            <a:off x="1710690" y="1402715"/>
            <a:ext cx="8776970" cy="5425440"/>
          </a:xfrm>
        </p:spPr>
      </p:pic>
      <p:sp>
        <p:nvSpPr>
          <p:cNvPr id="6" name="Title 5"/>
          <p:cNvSpPr>
            <a:spLocks noGrp="1"/>
          </p:cNvSpPr>
          <p:nvPr>
            <p:ph type="title"/>
          </p:nvPr>
        </p:nvSpPr>
        <p:spPr>
          <a:xfrm>
            <a:off x="481965" y="76835"/>
            <a:ext cx="11233785" cy="1325880"/>
          </a:xfrm>
        </p:spPr>
        <p:txBody>
          <a:bodyPr>
            <a:normAutofit fontScale="90000"/>
          </a:bodyPr>
          <a:p>
            <a:r>
              <a:rPr lang="en-US" sz="2665"/>
              <a:t>“The Pillar of Artemis” (Selcuk, Ephesus). It was </a:t>
            </a:r>
            <a:r>
              <a:rPr lang="en-US" altLang="en-US" sz="2665"/>
              <a:t>built entirely from marble, listed as one of the Seven Wonders of the Ancient World (</a:t>
            </a:r>
            <a:r>
              <a:rPr lang="th-TH" altLang="en-US" sz="2665"/>
              <a:t>เป็นหนึ่งในเจ็ดสิ่งมหัศจรรย์ของโลกโบราณ</a:t>
            </a:r>
            <a:r>
              <a:rPr lang="en-US" altLang="th-TH" sz="2665"/>
              <a:t>)</a:t>
            </a:r>
            <a:r>
              <a:rPr lang="en-US" altLang="en-US" sz="2665"/>
              <a:t>. Today it's often topped by a stork's nest. At its zenith, the temple counted 127 columns. (cf. Acts 19:27)</a:t>
            </a:r>
            <a:endParaRPr lang="en-US" altLang="en-US" sz="2665"/>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descr="Pillar of Artemis 3"/>
          <p:cNvPicPr>
            <a:picLocks noChangeAspect="1"/>
          </p:cNvPicPr>
          <p:nvPr>
            <p:ph idx="1"/>
          </p:nvPr>
        </p:nvPicPr>
        <p:blipFill>
          <a:blip r:embed="rId1"/>
          <a:srcRect t="-543" b="-840"/>
          <a:stretch>
            <a:fillRect/>
          </a:stretch>
        </p:blipFill>
        <p:spPr>
          <a:xfrm>
            <a:off x="688340" y="296545"/>
            <a:ext cx="10815320" cy="6205855"/>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761365" y="76835"/>
            <a:ext cx="10515600" cy="1325563"/>
          </a:xfrm>
        </p:spPr>
        <p:txBody>
          <a:bodyPr/>
          <a:p>
            <a:r>
              <a:rPr lang="en-US" sz="3000"/>
              <a:t>“Basilica of Saint John” (Selcuk, Ephesus)</a:t>
            </a:r>
            <a:endParaRPr lang="en-US" sz="3000"/>
          </a:p>
        </p:txBody>
      </p:sp>
      <p:pic>
        <p:nvPicPr>
          <p:cNvPr id="4" name="Content Placeholder 3"/>
          <p:cNvPicPr>
            <a:picLocks noChangeAspect="1"/>
          </p:cNvPicPr>
          <p:nvPr>
            <p:ph idx="1"/>
          </p:nvPr>
        </p:nvPicPr>
        <p:blipFill>
          <a:blip r:embed="rId1"/>
          <a:srcRect b="-78"/>
          <a:stretch>
            <a:fillRect/>
          </a:stretch>
        </p:blipFill>
        <p:spPr>
          <a:xfrm>
            <a:off x="1539875" y="1047750"/>
            <a:ext cx="9111615" cy="56991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1639570" y="278765"/>
            <a:ext cx="9450705" cy="630047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935355" y="330200"/>
            <a:ext cx="10515600" cy="5894705"/>
          </a:xfrm>
        </p:spPr>
        <p:txBody>
          <a:bodyPr>
            <a:normAutofit fontScale="80000"/>
          </a:bodyPr>
          <a:p>
            <a:pPr marL="0" indent="0" algn="ctr">
              <a:buNone/>
            </a:pPr>
            <a:r>
              <a:rPr lang="th-TH" altLang="en-US" sz="4445" b="1">
                <a:latin typeface="Cordia New" panose="020B0304020202020204" charset="0"/>
                <a:cs typeface="Cordia New" panose="020B0304020202020204" charset="0"/>
                <a:sym typeface="+mn-ea"/>
              </a:rPr>
              <a:t>วิวรณ์ </a:t>
            </a:r>
            <a:r>
              <a:rPr lang="en-US" altLang="en-US" sz="4445" b="1">
                <a:latin typeface="Cordia New" panose="020B0304020202020204" charset="0"/>
                <a:cs typeface="Cordia New" panose="020B0304020202020204" charset="0"/>
                <a:sym typeface="+mn-ea"/>
              </a:rPr>
              <a:t>3:1  </a:t>
            </a:r>
            <a:endParaRPr lang="en-US" altLang="en-US" sz="4445" b="1">
              <a:latin typeface="Cordia New" panose="020B0304020202020204" charset="0"/>
              <a:cs typeface="Cordia New" panose="020B0304020202020204" charset="0"/>
            </a:endParaRPr>
          </a:p>
          <a:p>
            <a:pPr marL="0" indent="0">
              <a:buNone/>
            </a:pPr>
            <a:r>
              <a:rPr lang="en-US" altLang="en-US" sz="2665"/>
              <a:t>Message to Sardis:</a:t>
            </a:r>
            <a:endParaRPr lang="en-US" altLang="en-US" sz="2665"/>
          </a:p>
          <a:p>
            <a:pPr marL="0" indent="0">
              <a:buNone/>
            </a:pPr>
            <a:r>
              <a:rPr lang="en-US" altLang="en-US" sz="2665" b="1"/>
              <a:t>And to the messenger [future pastors] of the [local] church in Sardis write: He who has the seven Spirits of God</a:t>
            </a:r>
            <a:r>
              <a:rPr lang="en-US" altLang="en-US" sz="2665"/>
              <a:t> [God the Holy Spirit who provided the prototype spiritual life for the humanity of Christ: Isaiah 11:2] </a:t>
            </a:r>
            <a:r>
              <a:rPr lang="en-US" altLang="en-US" sz="2665" b="1"/>
              <a:t>and the seven stars </a:t>
            </a:r>
            <a:r>
              <a:rPr lang="en-US" altLang="en-US" sz="2665"/>
              <a:t>[orthodox pastors],</a:t>
            </a:r>
            <a:r>
              <a:rPr lang="en-US" altLang="en-US" sz="2665" b="1"/>
              <a:t> communicates these things: 'I have known your works namely that you have a reputation that you are alive</a:t>
            </a:r>
            <a:r>
              <a:rPr lang="en-US" altLang="en-US" sz="2665"/>
              <a:t> [false reputation], </a:t>
            </a:r>
            <a:r>
              <a:rPr lang="en-US" altLang="en-US" sz="2665" b="1"/>
              <a:t>but in spite of that reputation, you are dead </a:t>
            </a:r>
            <a:r>
              <a:rPr lang="en-US" altLang="en-US" sz="2665"/>
              <a:t>[functioning in the cosmic system: cosmic or carnal death]</a:t>
            </a:r>
            <a:endParaRPr lang="en-US" altLang="en-US" sz="2665"/>
          </a:p>
          <a:p>
            <a:pPr marL="0" indent="0">
              <a:buNone/>
            </a:pPr>
            <a:r>
              <a:rPr lang="en-US" altLang="en-US" sz="2665"/>
              <a:t>Κα</a:t>
            </a:r>
            <a:r>
              <a:rPr lang="en-US" altLang="en-US" sz="2665"/>
              <a:t>ὶ</a:t>
            </a:r>
            <a:r>
              <a:rPr lang="en-US" altLang="en-US" sz="2665"/>
              <a:t> τ</a:t>
            </a:r>
            <a:r>
              <a:rPr lang="en-US" altLang="en-US" sz="2665"/>
              <a:t>ῷ</a:t>
            </a:r>
            <a:r>
              <a:rPr lang="en-US" altLang="en-US" sz="2665"/>
              <a:t> </a:t>
            </a:r>
            <a:r>
              <a:rPr lang="en-US" altLang="en-US" sz="2665"/>
              <a:t>ἀ</a:t>
            </a:r>
            <a:r>
              <a:rPr lang="en-US" altLang="en-US" sz="2665"/>
              <a:t>γγ</a:t>
            </a:r>
            <a:r>
              <a:rPr lang="en-US" altLang="en-US" sz="2665"/>
              <a:t>έ</a:t>
            </a:r>
            <a:r>
              <a:rPr lang="en-US" altLang="en-US" sz="2665"/>
              <a:t>λ</a:t>
            </a:r>
            <a:r>
              <a:rPr lang="en-US" altLang="en-US" sz="2665"/>
              <a:t>ῳ</a:t>
            </a:r>
            <a:r>
              <a:rPr lang="en-US" altLang="en-US" sz="2665"/>
              <a:t> τ</a:t>
            </a:r>
            <a:r>
              <a:rPr lang="en-US" altLang="en-US" sz="2665"/>
              <a:t>ῆ</a:t>
            </a:r>
            <a:r>
              <a:rPr lang="en-US" altLang="en-US" sz="2665"/>
              <a:t>ς </a:t>
            </a:r>
            <a:r>
              <a:rPr lang="en-US" altLang="en-US" sz="2665"/>
              <a:t>ἐ</a:t>
            </a:r>
            <a:r>
              <a:rPr lang="en-US" altLang="en-US" sz="2665"/>
              <a:t>ν Σ</a:t>
            </a:r>
            <a:r>
              <a:rPr lang="en-US" altLang="en-US" sz="2665"/>
              <a:t>ά</a:t>
            </a:r>
            <a:r>
              <a:rPr lang="en-US" altLang="en-US" sz="2665"/>
              <a:t>ρδεσιν </a:t>
            </a:r>
            <a:r>
              <a:rPr lang="en-US" altLang="en-US" sz="2665"/>
              <a:t>ἐ</a:t>
            </a:r>
            <a:r>
              <a:rPr lang="en-US" altLang="en-US" sz="2665"/>
              <a:t>κκλησ</a:t>
            </a:r>
            <a:r>
              <a:rPr lang="en-US" altLang="en-US" sz="2665"/>
              <a:t>ί</a:t>
            </a:r>
            <a:r>
              <a:rPr lang="en-US" altLang="en-US" sz="2665"/>
              <a:t>ας γρ</a:t>
            </a:r>
            <a:r>
              <a:rPr lang="en-US" altLang="en-US" sz="2665"/>
              <a:t>ά</a:t>
            </a:r>
            <a:r>
              <a:rPr lang="en-US" altLang="en-US" sz="2665"/>
              <a:t>ψον· Τ</a:t>
            </a:r>
            <a:r>
              <a:rPr lang="en-US" altLang="en-US" sz="2665"/>
              <a:t>ά</a:t>
            </a:r>
            <a:r>
              <a:rPr lang="en-US" altLang="en-US" sz="2665"/>
              <a:t>δε λ</a:t>
            </a:r>
            <a:r>
              <a:rPr lang="en-US" altLang="en-US" sz="2665"/>
              <a:t>έ</a:t>
            </a:r>
            <a:r>
              <a:rPr lang="en-US" altLang="en-US" sz="2665"/>
              <a:t>γει </a:t>
            </a:r>
            <a:r>
              <a:rPr lang="en-US" altLang="en-US" sz="2665"/>
              <a:t>ὁ</a:t>
            </a:r>
            <a:r>
              <a:rPr lang="en-US" altLang="en-US" sz="2665"/>
              <a:t> </a:t>
            </a:r>
            <a:r>
              <a:rPr lang="en-US" altLang="en-US" sz="2665"/>
              <a:t>ἔ</a:t>
            </a:r>
            <a:r>
              <a:rPr lang="en-US" altLang="en-US" sz="2665"/>
              <a:t>χων τ</a:t>
            </a:r>
            <a:r>
              <a:rPr lang="en-US" altLang="en-US" sz="2665"/>
              <a:t>ὰ</a:t>
            </a:r>
            <a:r>
              <a:rPr lang="en-US" altLang="en-US" sz="2665"/>
              <a:t> </a:t>
            </a:r>
            <a:r>
              <a:rPr lang="en-US" altLang="en-US" sz="2665"/>
              <a:t>ἑ</a:t>
            </a:r>
            <a:r>
              <a:rPr lang="en-US" altLang="en-US" sz="2665"/>
              <a:t>πτ</a:t>
            </a:r>
            <a:r>
              <a:rPr lang="en-US" altLang="en-US" sz="2665"/>
              <a:t>ὰ</a:t>
            </a:r>
            <a:r>
              <a:rPr lang="en-US" altLang="en-US" sz="2665"/>
              <a:t> πνε</a:t>
            </a:r>
            <a:r>
              <a:rPr lang="en-US" altLang="en-US" sz="2665"/>
              <a:t>ύ</a:t>
            </a:r>
            <a:r>
              <a:rPr lang="en-US" altLang="en-US" sz="2665"/>
              <a:t>µατα το</a:t>
            </a:r>
            <a:r>
              <a:rPr lang="en-US" altLang="en-US" sz="2665"/>
              <a:t>ῦ</a:t>
            </a:r>
            <a:r>
              <a:rPr lang="en-US" altLang="en-US" sz="2665"/>
              <a:t> θεο</a:t>
            </a:r>
            <a:r>
              <a:rPr lang="en-US" altLang="en-US" sz="2665"/>
              <a:t>ῦ</a:t>
            </a:r>
            <a:r>
              <a:rPr lang="en-US" altLang="en-US" sz="2665"/>
              <a:t> κα</a:t>
            </a:r>
            <a:r>
              <a:rPr lang="en-US" altLang="en-US" sz="2665"/>
              <a:t>ὶ</a:t>
            </a:r>
            <a:r>
              <a:rPr lang="en-US" altLang="en-US" sz="2665"/>
              <a:t> το</a:t>
            </a:r>
            <a:r>
              <a:rPr lang="en-US" altLang="en-US" sz="2665"/>
              <a:t>ὺ</a:t>
            </a:r>
            <a:r>
              <a:rPr lang="en-US" altLang="en-US" sz="2665"/>
              <a:t>ς </a:t>
            </a:r>
            <a:r>
              <a:rPr lang="en-US" altLang="en-US" sz="2665"/>
              <a:t>ἑ</a:t>
            </a:r>
            <a:r>
              <a:rPr lang="en-US" altLang="en-US" sz="2665"/>
              <a:t>πτ</a:t>
            </a:r>
            <a:r>
              <a:rPr lang="en-US" altLang="en-US" sz="2665"/>
              <a:t>ὰ</a:t>
            </a:r>
            <a:r>
              <a:rPr lang="en-US" altLang="en-US" sz="2665"/>
              <a:t> </a:t>
            </a:r>
            <a:r>
              <a:rPr lang="en-US" altLang="en-US" sz="2665"/>
              <a:t>ἀ</a:t>
            </a:r>
            <a:r>
              <a:rPr lang="en-US" altLang="en-US" sz="2665"/>
              <a:t>στ</a:t>
            </a:r>
            <a:r>
              <a:rPr lang="en-US" altLang="en-US" sz="2665"/>
              <a:t>έ</a:t>
            </a:r>
            <a:r>
              <a:rPr lang="en-US" altLang="en-US" sz="2665"/>
              <a:t>ρας· Ο</a:t>
            </a:r>
            <a:r>
              <a:rPr lang="en-US" altLang="en-US" sz="2665"/>
              <a:t>ἶ</a:t>
            </a:r>
            <a:r>
              <a:rPr lang="en-US" altLang="en-US" sz="2665"/>
              <a:t>δ</a:t>
            </a:r>
            <a:r>
              <a:rPr lang="en-US" altLang="en-US" sz="2665"/>
              <a:t>ά</a:t>
            </a:r>
            <a:r>
              <a:rPr lang="en-US" altLang="en-US" sz="2665"/>
              <a:t> σου τ</a:t>
            </a:r>
            <a:r>
              <a:rPr lang="en-US" altLang="en-US" sz="2665"/>
              <a:t>ὰ</a:t>
            </a:r>
            <a:r>
              <a:rPr lang="en-US" altLang="en-US" sz="2665"/>
              <a:t> </a:t>
            </a:r>
            <a:r>
              <a:rPr lang="en-US" altLang="en-US" sz="2665"/>
              <a:t>ἔ</a:t>
            </a:r>
            <a:r>
              <a:rPr lang="en-US" altLang="en-US" sz="2665"/>
              <a:t>ργα, </a:t>
            </a:r>
            <a:r>
              <a:rPr lang="en-US" altLang="en-US" sz="2665"/>
              <a:t>ὅ</a:t>
            </a:r>
            <a:r>
              <a:rPr lang="en-US" altLang="en-US" sz="2665"/>
              <a:t>τι </a:t>
            </a:r>
            <a:r>
              <a:rPr lang="en-US" altLang="en-US" sz="2665"/>
              <a:t>ὄ</a:t>
            </a:r>
            <a:r>
              <a:rPr lang="en-US" altLang="en-US" sz="2665"/>
              <a:t>νοµα </a:t>
            </a:r>
            <a:r>
              <a:rPr lang="en-US" altLang="en-US" sz="2665"/>
              <a:t>ἔ</a:t>
            </a:r>
            <a:r>
              <a:rPr lang="en-US" altLang="en-US" sz="2665"/>
              <a:t>χεις </a:t>
            </a:r>
            <a:r>
              <a:rPr lang="en-US" altLang="en-US" sz="2665"/>
              <a:t>ὅ</a:t>
            </a:r>
            <a:r>
              <a:rPr lang="en-US" altLang="en-US" sz="2665"/>
              <a:t>τι ζ</a:t>
            </a:r>
            <a:r>
              <a:rPr lang="en-US" altLang="en-US" sz="2665"/>
              <a:t>ῇ</a:t>
            </a:r>
            <a:r>
              <a:rPr lang="en-US" altLang="en-US" sz="2665"/>
              <a:t>ς, κα</a:t>
            </a:r>
            <a:r>
              <a:rPr lang="en-US" altLang="en-US" sz="2665"/>
              <a:t>ὶ</a:t>
            </a:r>
            <a:r>
              <a:rPr lang="en-US" altLang="en-US" sz="2665"/>
              <a:t> νεκρ</a:t>
            </a:r>
            <a:r>
              <a:rPr lang="en-US" altLang="en-US" sz="2665"/>
              <a:t>ὸ</a:t>
            </a:r>
            <a:r>
              <a:rPr lang="en-US" altLang="en-US" sz="2665"/>
              <a:t>ς ε</a:t>
            </a:r>
            <a:r>
              <a:rPr lang="en-US" altLang="en-US" sz="2665"/>
              <a:t>ἶ</a:t>
            </a:r>
            <a:r>
              <a:rPr lang="en-US" altLang="en-US" sz="2665"/>
              <a:t>. </a:t>
            </a:r>
            <a:endParaRPr lang="th-TH" altLang="en-US" sz="4000"/>
          </a:p>
          <a:p>
            <a:pPr marL="0" indent="0">
              <a:buNone/>
            </a:pPr>
            <a:r>
              <a:rPr lang="th-TH" altLang="en-US" sz="4000"/>
              <a:t>จงเขียนถึงทูตสวรรค์แห่งคริสตจักรที่เมืองซาร์ดิสว่า</a:t>
            </a:r>
            <a:r>
              <a:rPr lang="en-US" altLang="en-US" sz="4000"/>
              <a:t> `</a:t>
            </a:r>
            <a:r>
              <a:rPr lang="th-TH" altLang="en-US" sz="4000"/>
              <a:t>พระองค์ผู้ทรงมีพระวิญญาณทั้งเจ็ดของพระเจ้า</a:t>
            </a:r>
            <a:r>
              <a:rPr lang="en-US" altLang="en-US" sz="4000"/>
              <a:t> </a:t>
            </a:r>
            <a:r>
              <a:rPr lang="th-TH" altLang="en-US" sz="4000"/>
              <a:t>และทรงมีดาราเจ็ดดวงนั้น</a:t>
            </a:r>
            <a:r>
              <a:rPr lang="en-US" altLang="en-US" sz="4000"/>
              <a:t> </a:t>
            </a:r>
            <a:r>
              <a:rPr lang="th-TH" altLang="en-US" sz="4000"/>
              <a:t>ได้ตรัสดังนี้ว่า</a:t>
            </a:r>
            <a:r>
              <a:rPr lang="en-US" altLang="en-US" sz="4000"/>
              <a:t> </a:t>
            </a:r>
            <a:r>
              <a:rPr lang="th-TH" altLang="en-US" sz="4000"/>
              <a:t>เรารู้จักแนวการกระทำของเจ้า</a:t>
            </a:r>
            <a:r>
              <a:rPr lang="en-US" altLang="en-US" sz="4000"/>
              <a:t> </a:t>
            </a:r>
            <a:r>
              <a:rPr lang="th-TH" altLang="en-US" sz="4000"/>
              <a:t>เจ้าได้ชื่อว่ามีชีวิตอยู่</a:t>
            </a:r>
            <a:r>
              <a:rPr lang="en-US" altLang="en-US" sz="4000"/>
              <a:t> </a:t>
            </a:r>
            <a:r>
              <a:rPr lang="th-TH" altLang="en-US" sz="4000"/>
              <a:t>แต่ว่าเจ้าได้ตายเสียแล้ว</a:t>
            </a:r>
            <a:r>
              <a:rPr lang="en-US" altLang="en-US" sz="4000"/>
              <a:t> </a:t>
            </a:r>
            <a:endParaRPr lang="en-US" altLang="en-US" sz="4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325755"/>
            <a:ext cx="10515600" cy="5851525"/>
          </a:xfrm>
        </p:spPr>
        <p:txBody>
          <a:bodyPr>
            <a:normAutofit lnSpcReduction="20000"/>
          </a:bodyPr>
          <a:p>
            <a:r>
              <a:rPr lang="en-US" altLang="en-US"/>
              <a:t>“He who has the seven Spirits of God,”</a:t>
            </a:r>
            <a:endParaRPr lang="en-US" altLang="en-US"/>
          </a:p>
          <a:p>
            <a:endParaRPr lang="en-US" altLang="en-US"/>
          </a:p>
          <a:p>
            <a:pPr marL="0" indent="0">
              <a:buNone/>
            </a:pPr>
            <a:r>
              <a:rPr lang="en-US" altLang="en-US"/>
              <a:t>Isaiah 11:1, “Then a shoot [a root that buds, a root shoot] will spring up from the stem of Jessie</a:t>
            </a:r>
            <a:r>
              <a:rPr lang="en-US" altLang="en-US">
                <a:sym typeface="+mn-ea"/>
              </a:rPr>
              <a:t>, a</a:t>
            </a:r>
            <a:r>
              <a:rPr lang="en-US" altLang="en-US">
                <a:sym typeface="+mn-ea"/>
              </a:rPr>
              <a:t>nd a branch from his roots [Christ at the second advent] will bear fruit [ Heb: “yiphrah = bear fruit” His rule in the Millennium].” </a:t>
            </a:r>
            <a:endParaRPr lang="en-US" altLang="en-US"/>
          </a:p>
          <a:p>
            <a:pPr marL="0" indent="0">
              <a:buNone/>
            </a:pPr>
            <a:r>
              <a:rPr lang="th-TH" altLang="en-US" sz="3600" b="1"/>
              <a:t>จะมีหน่อแตกออกมาจากตอแห่งเจสซี</a:t>
            </a:r>
            <a:r>
              <a:rPr lang="en-US" altLang="en-US" sz="3600" b="1"/>
              <a:t> </a:t>
            </a:r>
            <a:r>
              <a:rPr lang="th-TH" altLang="en-US" sz="3600" b="1"/>
              <a:t>จะมีกิ่งงอกออกมาจากรากทั้งหลายของเขา</a:t>
            </a:r>
            <a:r>
              <a:rPr lang="en-US" altLang="th-TH" sz="3600" b="1"/>
              <a:t> </a:t>
            </a:r>
            <a:r>
              <a:rPr lang="en-US" altLang="th-TH" sz="3600" b="1">
                <a:solidFill>
                  <a:srgbClr val="C00000"/>
                </a:solidFill>
              </a:rPr>
              <a:t> </a:t>
            </a:r>
            <a:r>
              <a:rPr lang="th-TH" altLang="en-US" sz="3600" b="1">
                <a:solidFill>
                  <a:srgbClr val="C00000"/>
                </a:solidFill>
              </a:rPr>
              <a:t>และเกิดผล </a:t>
            </a:r>
            <a:endParaRPr lang="th-TH" altLang="en-US" sz="3600" b="1"/>
          </a:p>
          <a:p>
            <a:pPr marL="0" indent="0">
              <a:buNone/>
            </a:pPr>
            <a:endParaRPr lang="en-US" altLang="en-US"/>
          </a:p>
          <a:p>
            <a:pPr marL="0" indent="0">
              <a:buNone/>
            </a:pPr>
            <a:r>
              <a:rPr lang="en-US" altLang="en-US"/>
              <a:t>Here is prophecy of the first advent. The root-shoot will spring up from a dynasty which is no longer ruling in Israel, the dynasty of David. Since the fifth cycle of discipline was administered by Nebuchadnezzar no member of the royal family has ruled in Israel, so it is called “the stump,” “from the stump of Jesse,” that is David’s line defunct from the fifth cycle of discipline; </a:t>
            </a:r>
            <a:endParaRPr lang="en-US" altLang="en-US"/>
          </a:p>
          <a:p>
            <a:pPr marL="0" indent="0">
              <a:buNone/>
            </a:pPr>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p:nvPr>
            <p:ph idx="1"/>
          </p:nvPr>
        </p:nvPicPr>
        <p:blipFill>
          <a:blip r:embed="rId1"/>
          <a:srcRect t="71086" r="54943" b="-445"/>
          <a:stretch>
            <a:fillRect/>
          </a:stretch>
        </p:blipFill>
        <p:spPr>
          <a:xfrm>
            <a:off x="2660015" y="666115"/>
            <a:ext cx="6420485" cy="569468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652145"/>
            <a:ext cx="10515600" cy="6371590"/>
          </a:xfrm>
        </p:spPr>
        <p:txBody>
          <a:bodyPr>
            <a:normAutofit/>
          </a:bodyPr>
          <a:p>
            <a:pPr marL="0" indent="0">
              <a:buNone/>
            </a:pPr>
            <a:endParaRPr lang="en-US" altLang="en-US"/>
          </a:p>
          <a:p>
            <a:pPr marL="0" indent="0">
              <a:buNone/>
            </a:pPr>
            <a:r>
              <a:rPr lang="en-US" altLang="en-US" sz="2600"/>
              <a:t>“And a branch from his roots [Christ at the second advent] will bear fruit [His rule in the Millennium].”</a:t>
            </a:r>
            <a:r>
              <a:rPr lang="en-US" altLang="en-US" sz="3200"/>
              <a:t> (</a:t>
            </a:r>
            <a:r>
              <a:rPr lang="th-TH" altLang="en-US" sz="3200" b="1">
                <a:sym typeface="+mn-ea"/>
              </a:rPr>
              <a:t>จะมีกิ่งงอกออกมาจากรากทั้งหลายของเขา</a:t>
            </a:r>
            <a:r>
              <a:rPr lang="en-US" altLang="en-US" sz="3200"/>
              <a:t>)</a:t>
            </a:r>
            <a:endParaRPr lang="en-US" altLang="en-US" sz="2600"/>
          </a:p>
          <a:p>
            <a:pPr marL="0" indent="0">
              <a:buNone/>
            </a:pPr>
            <a:r>
              <a:rPr lang="en-US" altLang="en-US" sz="2600"/>
              <a:t>So, from verse one we have a prophecy of the two advents. It is because of a failure to properly interpret verse one that Jews have got into so much trouble in the 2000 years since Christ came the first time. </a:t>
            </a:r>
            <a:endParaRPr lang="en-US" altLang="en-US" sz="2600"/>
          </a:p>
          <a:p>
            <a:pPr marL="0" indent="0">
              <a:buNone/>
            </a:pPr>
            <a:r>
              <a:rPr lang="en-US" altLang="en-US" sz="2600"/>
              <a:t>Their failure to distinguish between the first and the second advents as in this passage is a part of their trouble. They can’t tell the difference between the root-shoot and the branch, and yet the root-shoot and the branch are one person, Jesus Christ, the God of Israel, the founder of Israel as the root-shoot. In the first advent He manifests Himself to Israel; in the second advent He comes back as the branch of a tree, the root-shoot grows into a great tree.</a:t>
            </a:r>
            <a:endParaRPr lang="en-US" altLang="en-US" sz="26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675005"/>
            <a:ext cx="10515600" cy="5502275"/>
          </a:xfrm>
        </p:spPr>
        <p:txBody>
          <a:bodyPr>
            <a:normAutofit/>
          </a:bodyPr>
          <a:p>
            <a:pPr marL="0" indent="0">
              <a:buNone/>
            </a:pPr>
            <a:r>
              <a:rPr lang="en-US" altLang="en-US" sz="3600">
                <a:latin typeface="Cordia New" panose="020B0304020202020204" charset="0"/>
                <a:cs typeface="Cordia New" panose="020B0304020202020204" charset="0"/>
              </a:rPr>
              <a:t>The seven spirits are titles related to the teaching ministry of God the Holy Spirit, first to the humanity of Christ and then to the Church Age believers.  These 7 titles are found in Isaiah 11:2 and are as follows: </a:t>
            </a:r>
            <a:endParaRPr lang="en-US" altLang="en-US" sz="3600">
              <a:latin typeface="Cordia New" panose="020B0304020202020204" charset="0"/>
              <a:cs typeface="Cordia New" panose="020B0304020202020204" charset="0"/>
            </a:endParaRPr>
          </a:p>
          <a:p>
            <a:pPr marL="0" indent="0">
              <a:buNone/>
            </a:pPr>
            <a:r>
              <a:rPr lang="en-US" altLang="en-US" sz="3600">
                <a:latin typeface="Cordia New" panose="020B0304020202020204" charset="0"/>
                <a:cs typeface="Cordia New" panose="020B0304020202020204" charset="0"/>
              </a:rPr>
              <a:t>1.The Spirit of the Lord will rest [ </a:t>
            </a:r>
            <a:r>
              <a:rPr lang="en-US" altLang="en-US" sz="2665">
                <a:latin typeface="Cordia New" panose="020B0304020202020204" charset="0"/>
                <a:cs typeface="Cordia New" panose="020B0304020202020204" charset="0"/>
              </a:rPr>
              <a:t>נוּחַ</a:t>
            </a:r>
            <a:r>
              <a:rPr lang="en-US" altLang="en-US" sz="3600">
                <a:latin typeface="Cordia New" panose="020B0304020202020204" charset="0"/>
                <a:cs typeface="Cordia New" panose="020B0304020202020204" charset="0"/>
              </a:rPr>
              <a:t> ] on Him (The Holy Spirit’s power) </a:t>
            </a:r>
            <a:r>
              <a:rPr lang="th-TH" altLang="en-US" sz="3600">
                <a:latin typeface="Cordia New" panose="020B0304020202020204" charset="0"/>
                <a:cs typeface="Cordia New" panose="020B0304020202020204" charset="0"/>
              </a:rPr>
              <a:t>วิญญาณของพระเยโฮวาห์จะอยู่บนท่านนั้น</a:t>
            </a:r>
            <a:endParaRPr lang="en-US" altLang="en-US" sz="3600">
              <a:latin typeface="Cordia New" panose="020B0304020202020204" charset="0"/>
              <a:cs typeface="Cordia New" panose="020B0304020202020204" charset="0"/>
            </a:endParaRPr>
          </a:p>
          <a:p>
            <a:pPr marL="0" indent="0">
              <a:buNone/>
            </a:pPr>
            <a:r>
              <a:rPr lang="en-US" altLang="en-US" sz="3600">
                <a:latin typeface="Cordia New" panose="020B0304020202020204" charset="0"/>
                <a:cs typeface="Cordia New" panose="020B0304020202020204" charset="0"/>
              </a:rPr>
              <a:t>2.  </a:t>
            </a:r>
            <a:r>
              <a:rPr lang="en-US" altLang="en-US" sz="2665">
                <a:latin typeface="Cordia New" panose="020B0304020202020204" charset="0"/>
                <a:cs typeface="Cordia New" panose="020B0304020202020204" charset="0"/>
              </a:rPr>
              <a:t>חכמה</a:t>
            </a:r>
            <a:r>
              <a:rPr lang="en-US" sz="2665">
                <a:latin typeface="Cordia New" panose="020B0304020202020204" charset="0"/>
                <a:cs typeface="Cordia New" panose="020B0304020202020204" charset="0"/>
              </a:rPr>
              <a:t>   </a:t>
            </a:r>
            <a:r>
              <a:rPr lang="en-US" altLang="en-US" sz="2665">
                <a:latin typeface="Cordia New" panose="020B0304020202020204" charset="0"/>
                <a:cs typeface="Cordia New" panose="020B0304020202020204" charset="0"/>
              </a:rPr>
              <a:t>רוח</a:t>
            </a:r>
            <a:r>
              <a:rPr lang="en-US" sz="2665">
                <a:latin typeface="Cordia New" panose="020B0304020202020204" charset="0"/>
                <a:cs typeface="Cordia New" panose="020B0304020202020204" charset="0"/>
              </a:rPr>
              <a:t>   </a:t>
            </a:r>
            <a:r>
              <a:rPr lang="en-US" altLang="en-US" sz="3600">
                <a:latin typeface="Cordia New" panose="020B0304020202020204" charset="0"/>
                <a:cs typeface="Cordia New" panose="020B0304020202020204" charset="0"/>
              </a:rPr>
              <a:t>The Spirit of wisdom </a:t>
            </a:r>
            <a:r>
              <a:rPr lang="th-TH" altLang="en-US" sz="3600">
                <a:latin typeface="Cordia New" panose="020B0304020202020204" charset="0"/>
                <a:cs typeface="Cordia New" panose="020B0304020202020204" charset="0"/>
              </a:rPr>
              <a:t>วิญญาณแห่งปัญญา</a:t>
            </a:r>
            <a:r>
              <a:rPr lang="en-US" altLang="th-TH" sz="3600">
                <a:latin typeface="Cordia New" panose="020B0304020202020204" charset="0"/>
                <a:cs typeface="Cordia New" panose="020B0304020202020204" charset="0"/>
              </a:rPr>
              <a:t> </a:t>
            </a:r>
            <a:r>
              <a:rPr lang="en-US" altLang="en-US" sz="3600">
                <a:latin typeface="Cordia New" panose="020B0304020202020204" charset="0"/>
                <a:cs typeface="Cordia New" panose="020B0304020202020204" charset="0"/>
              </a:rPr>
              <a:t>(wisdom extrapolated from truth and applied to people, circumstances, sufferings etc.) </a:t>
            </a:r>
            <a:endParaRPr lang="en-US" altLang="en-US" sz="3600">
              <a:latin typeface="Cordia New" panose="020B0304020202020204" charset="0"/>
              <a:cs typeface="Cordia New" panose="020B0304020202020204" charset="0"/>
            </a:endParaRPr>
          </a:p>
          <a:p>
            <a:pPr marL="0" indent="0">
              <a:buNone/>
            </a:pPr>
            <a:r>
              <a:rPr lang="en-US" altLang="en-US" sz="3600">
                <a:latin typeface="Cordia New" panose="020B0304020202020204" charset="0"/>
                <a:cs typeface="Cordia New" panose="020B0304020202020204" charset="0"/>
              </a:rPr>
              <a:t>3. </a:t>
            </a:r>
            <a:r>
              <a:rPr lang="en-US" sz="2665">
                <a:latin typeface="Cordia New" panose="020B0304020202020204" charset="0"/>
                <a:cs typeface="Cordia New" panose="020B0304020202020204" charset="0"/>
              </a:rPr>
              <a:t> </a:t>
            </a:r>
            <a:r>
              <a:rPr lang="en-US" altLang="en-US" sz="2665">
                <a:latin typeface="Cordia New" panose="020B0304020202020204" charset="0"/>
                <a:cs typeface="Cordia New" panose="020B0304020202020204" charset="0"/>
              </a:rPr>
              <a:t>בינה</a:t>
            </a:r>
            <a:r>
              <a:rPr lang="en-US" altLang="en-US" sz="2665">
                <a:latin typeface="Cordia New" panose="020B0304020202020204" charset="0"/>
                <a:cs typeface="Cordia New" panose="020B0304020202020204" charset="0"/>
              </a:rPr>
              <a:t> </a:t>
            </a:r>
            <a:r>
              <a:rPr lang="en-US" altLang="en-US" sz="2665">
                <a:latin typeface="Cordia New" panose="020B0304020202020204" charset="0"/>
                <a:cs typeface="Cordia New" panose="020B0304020202020204" charset="0"/>
              </a:rPr>
              <a:t>רוח</a:t>
            </a:r>
            <a:r>
              <a:rPr lang="en-US" altLang="en-US" sz="2665">
                <a:latin typeface="Cordia New" panose="020B0304020202020204" charset="0"/>
                <a:cs typeface="Cordia New" panose="020B0304020202020204" charset="0"/>
              </a:rPr>
              <a:t>  </a:t>
            </a:r>
            <a:r>
              <a:rPr lang="en-US" altLang="en-US" sz="3600">
                <a:latin typeface="Cordia New" panose="020B0304020202020204" charset="0"/>
                <a:cs typeface="Cordia New" panose="020B0304020202020204" charset="0"/>
              </a:rPr>
              <a:t> The Spirit of perception </a:t>
            </a:r>
            <a:r>
              <a:rPr lang="th-TH" altLang="en-US" sz="3600">
                <a:latin typeface="Cordia New" panose="020B0304020202020204" charset="0"/>
                <a:cs typeface="Cordia New" panose="020B0304020202020204" charset="0"/>
              </a:rPr>
              <a:t>วิญญาณแห่งความเข้าใจ</a:t>
            </a:r>
            <a:r>
              <a:rPr lang="en-US" altLang="en-US" sz="3600">
                <a:latin typeface="Cordia New" panose="020B0304020202020204" charset="0"/>
                <a:cs typeface="Cordia New" panose="020B0304020202020204" charset="0"/>
              </a:rPr>
              <a:t> (the means of learning doctrine) </a:t>
            </a:r>
            <a:endParaRPr lang="th-TH" altLang="en-US" sz="3600">
              <a:latin typeface="Cordia New" panose="020B0304020202020204" charset="0"/>
              <a:cs typeface="Cordia New" panose="020B0304020202020204" charset="0"/>
            </a:endParaRPr>
          </a:p>
          <a:p>
            <a:endParaRPr lang="en-US" altLang="en-US"/>
          </a:p>
          <a:p>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675005"/>
            <a:ext cx="10515600" cy="5502275"/>
          </a:xfrm>
        </p:spPr>
        <p:txBody>
          <a:bodyPr>
            <a:normAutofit/>
          </a:bodyPr>
          <a:p>
            <a:pPr marL="0" indent="0" algn="l">
              <a:buClrTx/>
              <a:buSzTx/>
              <a:buNone/>
            </a:pPr>
            <a:endParaRPr lang="en-US" altLang="en-US" sz="3600">
              <a:latin typeface="Cordia New" panose="020B0304020202020204" charset="0"/>
              <a:cs typeface="Cordia New" panose="020B0304020202020204" charset="0"/>
            </a:endParaRPr>
          </a:p>
          <a:p>
            <a:pPr algn="l">
              <a:buClrTx/>
              <a:buSzTx/>
              <a:buNone/>
            </a:pPr>
            <a:r>
              <a:rPr lang="en-US" altLang="en-US" sz="3000">
                <a:latin typeface="Cordia New" panose="020B0304020202020204" charset="0"/>
                <a:cs typeface="Cordia New" panose="020B0304020202020204" charset="0"/>
              </a:rPr>
              <a:t>4.   </a:t>
            </a:r>
            <a:r>
              <a:rPr lang="en-US" altLang="en-US" sz="3000">
                <a:latin typeface="Cordia New" panose="020B0304020202020204" charset="0"/>
                <a:cs typeface="Cordia New" panose="020B0304020202020204" charset="0"/>
              </a:rPr>
              <a:t>עֵצָה</a:t>
            </a:r>
            <a:r>
              <a:rPr lang="en-US" altLang="en-US" sz="3000">
                <a:latin typeface="Cordia New" panose="020B0304020202020204" charset="0"/>
                <a:cs typeface="Cordia New" panose="020B0304020202020204" charset="0"/>
              </a:rPr>
              <a:t> </a:t>
            </a:r>
            <a:r>
              <a:rPr lang="en-US" sz="3000">
                <a:latin typeface="Cordia New" panose="020B0304020202020204" charset="0"/>
                <a:cs typeface="Cordia New" panose="020B0304020202020204" charset="0"/>
                <a:sym typeface="+mn-ea"/>
              </a:rPr>
              <a:t> </a:t>
            </a:r>
            <a:r>
              <a:rPr lang="en-US" altLang="en-US" sz="3000">
                <a:latin typeface="Cordia New" panose="020B0304020202020204" charset="0"/>
                <a:cs typeface="Cordia New" panose="020B0304020202020204" charset="0"/>
                <a:sym typeface="+mn-ea"/>
              </a:rPr>
              <a:t>רוח</a:t>
            </a:r>
            <a:r>
              <a:rPr lang="en-US" altLang="en-US" sz="3000">
                <a:latin typeface="Cordia New" panose="020B0304020202020204" charset="0"/>
                <a:cs typeface="Cordia New" panose="020B0304020202020204" charset="0"/>
              </a:rPr>
              <a:t> The Spirit of counsel วิญญาณแห่งการวินิจฉัย (the Spirit counsels through metabolized doctrine)</a:t>
            </a:r>
            <a:endParaRPr lang="en-US" altLang="en-US" sz="3000">
              <a:latin typeface="Cordia New" panose="020B0304020202020204" charset="0"/>
              <a:cs typeface="Cordia New" panose="020B0304020202020204" charset="0"/>
            </a:endParaRPr>
          </a:p>
          <a:p>
            <a:pPr algn="l">
              <a:buClrTx/>
              <a:buSzTx/>
              <a:buNone/>
            </a:pPr>
            <a:r>
              <a:rPr lang="en-US" altLang="en-US" sz="3000">
                <a:latin typeface="Cordia New" panose="020B0304020202020204" charset="0"/>
                <a:cs typeface="Cordia New" panose="020B0304020202020204" charset="0"/>
              </a:rPr>
              <a:t>5. </a:t>
            </a:r>
            <a:r>
              <a:rPr lang="en-US" altLang="en-US" sz="3000">
                <a:latin typeface="Cordia New" panose="020B0304020202020204" charset="0"/>
                <a:cs typeface="Cordia New" panose="020B0304020202020204" charset="0"/>
              </a:rPr>
              <a:t>גְּבוּרָה</a:t>
            </a:r>
            <a:r>
              <a:rPr lang="en-US" sz="3000">
                <a:latin typeface="Cordia New" panose="020B0304020202020204" charset="0"/>
                <a:cs typeface="Cordia New" panose="020B0304020202020204" charset="0"/>
                <a:sym typeface="+mn-ea"/>
              </a:rPr>
              <a:t> </a:t>
            </a:r>
            <a:r>
              <a:rPr lang="en-US" altLang="en-US" sz="3000">
                <a:latin typeface="Cordia New" panose="020B0304020202020204" charset="0"/>
                <a:cs typeface="Cordia New" panose="020B0304020202020204" charset="0"/>
                <a:sym typeface="+mn-ea"/>
              </a:rPr>
              <a:t>רוח</a:t>
            </a:r>
            <a:r>
              <a:rPr lang="en-US" altLang="en-US" sz="3000">
                <a:latin typeface="Cordia New" panose="020B0304020202020204" charset="0"/>
                <a:cs typeface="Cordia New" panose="020B0304020202020204" charset="0"/>
              </a:rPr>
              <a:t> The Spirit of strength </a:t>
            </a:r>
            <a:r>
              <a:rPr lang="en-US" altLang="en-US" sz="3000">
                <a:latin typeface="Cordia New" panose="020B0304020202020204" charset="0"/>
                <a:cs typeface="Cordia New" panose="020B0304020202020204" charset="0"/>
                <a:sym typeface="+mn-ea"/>
              </a:rPr>
              <a:t>วิญญาณแห่ง</a:t>
            </a:r>
            <a:r>
              <a:rPr lang="en-US" altLang="en-US" sz="3000">
                <a:latin typeface="Cordia New" panose="020B0304020202020204" charset="0"/>
                <a:cs typeface="Cordia New" panose="020B0304020202020204" charset="0"/>
              </a:rPr>
              <a:t>อานุภาพ (the Spirit produces strength in the soul) </a:t>
            </a:r>
            <a:endParaRPr lang="en-US" altLang="en-US" sz="3000">
              <a:latin typeface="Cordia New" panose="020B0304020202020204" charset="0"/>
              <a:cs typeface="Cordia New" panose="020B0304020202020204" charset="0"/>
            </a:endParaRPr>
          </a:p>
          <a:p>
            <a:pPr marL="0" indent="0" algn="l">
              <a:buClrTx/>
              <a:buSzTx/>
              <a:buNone/>
            </a:pPr>
            <a:r>
              <a:rPr lang="en-US" altLang="en-US" sz="3000">
                <a:latin typeface="Cordia New" panose="020B0304020202020204" charset="0"/>
                <a:cs typeface="Cordia New" panose="020B0304020202020204" charset="0"/>
              </a:rPr>
              <a:t>6.   </a:t>
            </a:r>
            <a:r>
              <a:rPr lang="en-US" altLang="en-US" sz="3000">
                <a:latin typeface="Cordia New" panose="020B0304020202020204" charset="0"/>
                <a:cs typeface="Cordia New" panose="020B0304020202020204" charset="0"/>
              </a:rPr>
              <a:t>דַּעַת</a:t>
            </a:r>
            <a:r>
              <a:rPr lang="en-US" altLang="en-US" sz="3000">
                <a:latin typeface="Cordia New" panose="020B0304020202020204" charset="0"/>
                <a:cs typeface="Cordia New" panose="020B0304020202020204" charset="0"/>
              </a:rPr>
              <a:t> </a:t>
            </a:r>
            <a:r>
              <a:rPr lang="en-US" sz="3000">
                <a:latin typeface="Cordia New" panose="020B0304020202020204" charset="0"/>
                <a:cs typeface="Cordia New" panose="020B0304020202020204" charset="0"/>
                <a:sym typeface="+mn-ea"/>
              </a:rPr>
              <a:t> </a:t>
            </a:r>
            <a:r>
              <a:rPr lang="en-US" altLang="en-US" sz="3000">
                <a:latin typeface="Cordia New" panose="020B0304020202020204" charset="0"/>
                <a:cs typeface="Cordia New" panose="020B0304020202020204" charset="0"/>
                <a:sym typeface="+mn-ea"/>
              </a:rPr>
              <a:t>רוח   </a:t>
            </a:r>
            <a:r>
              <a:rPr lang="en-US" altLang="en-US" sz="3000">
                <a:latin typeface="Cordia New" panose="020B0304020202020204" charset="0"/>
                <a:cs typeface="Cordia New" panose="020B0304020202020204" charset="0"/>
              </a:rPr>
              <a:t>The Spirit of knowledge “cunning” วิญญาณแห่งความรู้ (the Spirit, the teacher of divine knowledge)</a:t>
            </a:r>
            <a:endParaRPr lang="en-US" altLang="en-US" sz="3000">
              <a:latin typeface="Cordia New" panose="020B0304020202020204" charset="0"/>
              <a:cs typeface="Cordia New" panose="020B0304020202020204" charset="0"/>
            </a:endParaRPr>
          </a:p>
          <a:p>
            <a:pPr marL="0" indent="0" algn="l">
              <a:buClrTx/>
              <a:buSzTx/>
              <a:buNone/>
            </a:pPr>
            <a:r>
              <a:rPr lang="en-US" altLang="en-US" sz="3000">
                <a:latin typeface="Cordia New" panose="020B0304020202020204" charset="0"/>
                <a:cs typeface="Cordia New" panose="020B0304020202020204" charset="0"/>
              </a:rPr>
              <a:t>7.  </a:t>
            </a:r>
            <a:r>
              <a:rPr lang="en-US" altLang="en-US" sz="3000">
                <a:latin typeface="Cordia New" panose="020B0304020202020204" charset="0"/>
                <a:cs typeface="Cordia New" panose="020B0304020202020204" charset="0"/>
              </a:rPr>
              <a:t>יִרְאָה</a:t>
            </a:r>
            <a:r>
              <a:rPr lang="en-US" altLang="en-US" sz="3000">
                <a:latin typeface="Cordia New" panose="020B0304020202020204" charset="0"/>
                <a:cs typeface="Cordia New" panose="020B0304020202020204" charset="0"/>
              </a:rPr>
              <a:t> </a:t>
            </a:r>
            <a:r>
              <a:rPr lang="en-US" altLang="en-US" sz="3000">
                <a:latin typeface="Cordia New" panose="020B0304020202020204" charset="0"/>
                <a:cs typeface="Cordia New" panose="020B0304020202020204" charset="0"/>
                <a:sym typeface="+mn-ea"/>
              </a:rPr>
              <a:t>רוח</a:t>
            </a:r>
            <a:r>
              <a:rPr lang="en-US" altLang="en-US" sz="3000">
                <a:latin typeface="Cordia New" panose="020B0304020202020204" charset="0"/>
                <a:cs typeface="Cordia New" panose="020B0304020202020204" charset="0"/>
              </a:rPr>
              <a:t>   The Spirit who provides respect/fear of the Lord วิญญาณแห่งความยำเกรงพระเยโฮวาห์</a:t>
            </a:r>
            <a:endParaRPr lang="en-US" altLang="en-US" sz="3000">
              <a:latin typeface="Cordia New" panose="020B0304020202020204" charset="0"/>
              <a:cs typeface="Cordia New" panose="020B03040202020202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velation Cover"/>
          <p:cNvPicPr>
            <a:picLocks noChangeAspect="1"/>
          </p:cNvPicPr>
          <p:nvPr/>
        </p:nvPicPr>
        <p:blipFill>
          <a:blip r:embed="rId1"/>
          <a:stretch>
            <a:fillRect/>
          </a:stretch>
        </p:blipFill>
        <p:spPr>
          <a:xfrm>
            <a:off x="1745615" y="1189990"/>
            <a:ext cx="8709025" cy="5668010"/>
          </a:xfrm>
          <a:prstGeom prst="rect">
            <a:avLst/>
          </a:prstGeom>
        </p:spPr>
      </p:pic>
      <p:sp>
        <p:nvSpPr>
          <p:cNvPr id="2" name="Title 1"/>
          <p:cNvSpPr>
            <a:spLocks noGrp="1"/>
          </p:cNvSpPr>
          <p:nvPr>
            <p:ph type="ctrTitle"/>
          </p:nvPr>
        </p:nvSpPr>
        <p:spPr>
          <a:xfrm>
            <a:off x="2536190" y="114935"/>
            <a:ext cx="7355205" cy="1133475"/>
          </a:xfrm>
        </p:spPr>
        <p:txBody>
          <a:bodyPr>
            <a:normAutofit/>
          </a:bodyPr>
          <a:lstStyle/>
          <a:p>
            <a:r>
              <a:rPr lang="th-TH" sz="4000" b="1" dirty="0"/>
              <a:t>การวิเคราะห์พระธรรมวิวรณ์</a:t>
            </a:r>
            <a:br>
              <a:rPr lang="th-TH" sz="3335" b="1" dirty="0"/>
            </a:br>
            <a:r>
              <a:rPr lang="th-TH" sz="2400" dirty="0">
                <a:latin typeface="Cordia New" panose="020B0304020202020204" charset="0"/>
                <a:cs typeface="Cordia New" panose="020B0304020202020204" charset="0"/>
              </a:rPr>
              <a:t>สอนโดย อ.</a:t>
            </a:r>
            <a:r>
              <a:rPr lang="en-US" altLang="th-TH" sz="2400" dirty="0">
                <a:latin typeface="Cordia New" panose="020B0304020202020204" charset="0"/>
                <a:cs typeface="Cordia New" panose="020B0304020202020204" charset="0"/>
              </a:rPr>
              <a:t>Tim</a:t>
            </a:r>
            <a:r>
              <a:rPr lang="th-TH" sz="2400" dirty="0">
                <a:latin typeface="Cordia New" panose="020B0304020202020204" charset="0"/>
                <a:cs typeface="Cordia New" panose="020B0304020202020204" charset="0"/>
              </a:rPr>
              <a:t> จากคำบันทึกของ อ. </a:t>
            </a:r>
            <a:r>
              <a:rPr lang="en-US" sz="2400" dirty="0">
                <a:latin typeface="Cordia New" panose="020B0304020202020204" charset="0"/>
                <a:cs typeface="Cordia New" panose="020B0304020202020204" charset="0"/>
              </a:rPr>
              <a:t>Max Klein</a:t>
            </a:r>
            <a:endParaRPr lang="en-US" sz="2400" dirty="0">
              <a:latin typeface="Cordia New" panose="020B0304020202020204" charset="0"/>
              <a:cs typeface="Cordia New" panose="020B0304020202020204" charset="0"/>
            </a:endParaRPr>
          </a:p>
        </p:txBody>
      </p:sp>
      <p:sp>
        <p:nvSpPr>
          <p:cNvPr id="4" name="Text Box 3"/>
          <p:cNvSpPr txBox="1"/>
          <p:nvPr/>
        </p:nvSpPr>
        <p:spPr>
          <a:xfrm>
            <a:off x="8342630" y="1356360"/>
            <a:ext cx="2112010" cy="829945"/>
          </a:xfrm>
          <a:prstGeom prst="rect">
            <a:avLst/>
          </a:prstGeom>
          <a:noFill/>
        </p:spPr>
        <p:txBody>
          <a:bodyPr wrap="square" rtlCol="0">
            <a:spAutoFit/>
          </a:bodyPr>
          <a:p>
            <a:r>
              <a:rPr lang="en-US" sz="2400" b="1">
                <a:latin typeface="Cordia New" panose="020B0304020202020204" charset="0"/>
                <a:cs typeface="Cordia New" panose="020B0304020202020204" charset="0"/>
              </a:rPr>
              <a:t>REVELATIO</a:t>
            </a:r>
            <a:r>
              <a:rPr lang="en-US" altLang="en-US" sz="2400" b="1">
                <a:latin typeface="Cordia New" panose="020B0304020202020204" charset="0"/>
                <a:cs typeface="Cordia New" panose="020B0304020202020204" charset="0"/>
              </a:rPr>
              <a:t>N 63</a:t>
            </a:r>
            <a:endParaRPr lang="en-US" sz="2400" b="1">
              <a:latin typeface="Cordia New" panose="020B0304020202020204" charset="0"/>
              <a:cs typeface="Cordia New" panose="020B0304020202020204" charset="0"/>
            </a:endParaRPr>
          </a:p>
          <a:p>
            <a:r>
              <a:rPr lang="en-US" sz="2400" b="1">
                <a:latin typeface="Cordia New" panose="020B0304020202020204" charset="0"/>
                <a:cs typeface="Cordia New" panose="020B0304020202020204" charset="0"/>
              </a:rPr>
              <a:t> 2025 09 15</a:t>
            </a:r>
            <a:endParaRPr lang="en-US" altLang="zh-CN" sz="2400" b="1">
              <a:latin typeface="Cordia New" panose="020B0304020202020204" charset="0"/>
              <a:cs typeface="Cordia New" panose="020B030402020202020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724535" y="849630"/>
            <a:ext cx="10540365" cy="5754370"/>
          </a:xfrm>
          <a:prstGeom prst="rect">
            <a:avLst/>
          </a:prstGeom>
        </p:spPr>
        <p:txBody>
          <a:bodyPr wrap="square">
            <a:spAutoFit/>
          </a:bodyPr>
          <a:p>
            <a:pPr algn="just" defTabSz="266700">
              <a:spcAft>
                <a:spcPct val="0"/>
              </a:spcAft>
            </a:pPr>
            <a:r>
              <a:rPr sz="2400">
                <a:solidFill>
                  <a:srgbClr val="000000"/>
                </a:solidFill>
                <a:latin typeface="Times New Roman" panose="02020603050405020304"/>
                <a:ea typeface="Times New Roman" panose="02020603050405020304"/>
              </a:rPr>
              <a:t>The Lord communicates these things (</a:t>
            </a:r>
            <a:r>
              <a:rPr sz="2400">
                <a:latin typeface="Times New Roman" panose="02020603050405020304"/>
                <a:ea typeface="Batang"/>
              </a:rPr>
              <a:t>Τάδε λέγει). These two Greek words were </a:t>
            </a:r>
            <a:r>
              <a:rPr sz="2400">
                <a:solidFill>
                  <a:srgbClr val="000000"/>
                </a:solidFill>
                <a:latin typeface="Times New Roman" panose="02020603050405020304"/>
                <a:ea typeface="Times New Roman" panose="02020603050405020304"/>
              </a:rPr>
              <a:t>used originally as the introductory formula for the Greek translation of the decrees of Persian kings. It is used here as an introductory formula to our Lord’s estimate of the situation in Sardis. </a:t>
            </a:r>
            <a:r>
              <a:rPr sz="2400">
                <a:solidFill>
                  <a:srgbClr val="333333"/>
                </a:solidFill>
                <a:latin typeface="Times New Roman" panose="02020603050405020304"/>
                <a:ea typeface="Times New Roman" panose="02020603050405020304"/>
              </a:rPr>
              <a:t>This church has cosmic involvement related to hypocrisy. </a:t>
            </a:r>
            <a:endParaRPr sz="2400">
              <a:solidFill>
                <a:srgbClr val="333333"/>
              </a:solidFill>
              <a:latin typeface="Times New Roman" panose="02020603050405020304"/>
              <a:ea typeface="Times New Roman" panose="02020603050405020304"/>
            </a:endParaRPr>
          </a:p>
          <a:p>
            <a:pPr algn="just" defTabSz="266700">
              <a:spcAft>
                <a:spcPct val="0"/>
              </a:spcAft>
            </a:pPr>
            <a:r>
              <a:rPr sz="2400">
                <a:solidFill>
                  <a:srgbClr val="333333"/>
                </a:solidFill>
                <a:latin typeface="Times New Roman" panose="02020603050405020304"/>
                <a:ea typeface="Times New Roman" panose="02020603050405020304"/>
              </a:rPr>
              <a:t> </a:t>
            </a:r>
            <a:endParaRPr sz="2400">
              <a:solidFill>
                <a:srgbClr val="333333"/>
              </a:solidFill>
              <a:latin typeface="Times New Roman" panose="02020603050405020304"/>
              <a:ea typeface="Times New Roman" panose="02020603050405020304"/>
            </a:endParaRPr>
          </a:p>
          <a:p>
            <a:pPr algn="just" defTabSz="266700">
              <a:spcAft>
                <a:spcPct val="0"/>
              </a:spcAft>
            </a:pPr>
            <a:r>
              <a:rPr sz="2400">
                <a:solidFill>
                  <a:srgbClr val="000000"/>
                </a:solidFill>
                <a:latin typeface="Times New Roman" panose="02020603050405020304"/>
                <a:ea typeface="Times New Roman" panose="02020603050405020304"/>
              </a:rPr>
              <a:t>The present tense is a descriptive present for what is now going on, a false reputation assigned to the church in Sardis. They have given a false impression to the world, but their false reputation is about to be exposed. </a:t>
            </a:r>
            <a:endParaRPr sz="2400">
              <a:solidFill>
                <a:srgbClr val="000000"/>
              </a:solidFill>
              <a:latin typeface="Times New Roman" panose="02020603050405020304"/>
              <a:ea typeface="Times New Roman" panose="02020603050405020304"/>
            </a:endParaRPr>
          </a:p>
          <a:p>
            <a:pPr marL="0" indent="457200" algn="just" defTabSz="266700">
              <a:spcAft>
                <a:spcPct val="0"/>
              </a:spcAft>
            </a:pPr>
            <a:r>
              <a:rPr sz="2400">
                <a:solidFill>
                  <a:srgbClr val="000000"/>
                </a:solidFill>
                <a:latin typeface="Times New Roman" panose="02020603050405020304"/>
                <a:ea typeface="Times New Roman" panose="02020603050405020304"/>
              </a:rPr>
              <a:t> </a:t>
            </a:r>
            <a:endParaRPr sz="2400">
              <a:solidFill>
                <a:srgbClr val="000000"/>
              </a:solidFill>
              <a:latin typeface="Times New Roman" panose="02020603050405020304"/>
              <a:ea typeface="Times New Roman" panose="02020603050405020304"/>
            </a:endParaRPr>
          </a:p>
          <a:p>
            <a:pPr algn="just" defTabSz="266700">
              <a:spcAft>
                <a:spcPct val="0"/>
              </a:spcAft>
            </a:pPr>
            <a:r>
              <a:rPr sz="2400">
                <a:solidFill>
                  <a:srgbClr val="000000"/>
                </a:solidFill>
                <a:latin typeface="Times New Roman" panose="02020603050405020304"/>
                <a:ea typeface="Times New Roman" panose="02020603050405020304"/>
              </a:rPr>
              <a:t>1. A false reputation for spirituality and maturity is a sign of cosmic involvement related to the function of hypocrisy.</a:t>
            </a:r>
            <a:endParaRPr sz="2400">
              <a:solidFill>
                <a:srgbClr val="000000"/>
              </a:solidFill>
              <a:latin typeface="Times New Roman" panose="02020603050405020304"/>
              <a:ea typeface="Times New Roman" panose="02020603050405020304"/>
            </a:endParaRPr>
          </a:p>
          <a:p>
            <a:pPr algn="just" defTabSz="266700">
              <a:spcAft>
                <a:spcPct val="0"/>
              </a:spcAft>
            </a:pPr>
            <a:r>
              <a:rPr sz="2400">
                <a:solidFill>
                  <a:srgbClr val="000000"/>
                </a:solidFill>
                <a:latin typeface="Times New Roman" panose="02020603050405020304"/>
                <a:ea typeface="Times New Roman" panose="02020603050405020304"/>
              </a:rPr>
              <a:t> </a:t>
            </a:r>
            <a:endParaRPr sz="2400">
              <a:solidFill>
                <a:srgbClr val="000000"/>
              </a:solidFill>
              <a:latin typeface="Times New Roman" panose="02020603050405020304"/>
              <a:ea typeface="Times New Roman" panose="02020603050405020304"/>
            </a:endParaRPr>
          </a:p>
          <a:p>
            <a:pPr algn="just" defTabSz="266700">
              <a:spcAft>
                <a:spcPct val="0"/>
              </a:spcAft>
            </a:pPr>
            <a:r>
              <a:rPr sz="2400">
                <a:solidFill>
                  <a:srgbClr val="000000"/>
                </a:solidFill>
                <a:latin typeface="Times New Roman" panose="02020603050405020304"/>
                <a:ea typeface="Times New Roman" panose="02020603050405020304"/>
              </a:rPr>
              <a:t>2. To live by one’s reputation with people apart from integrity and virtue is to be a cosmic believer, the most miserable person on planet earth.</a:t>
            </a:r>
            <a:endParaRPr sz="2400">
              <a:solidFill>
                <a:srgbClr val="000000"/>
              </a:solidFill>
              <a:latin typeface="Times New Roman" panose="02020603050405020304"/>
              <a:ea typeface="Times New Roman" panose="02020603050405020304"/>
            </a:endParaRPr>
          </a:p>
          <a:p>
            <a:pPr algn="just" defTabSz="266700">
              <a:spcAft>
                <a:spcPct val="0"/>
              </a:spcAft>
            </a:pPr>
            <a:r>
              <a:rPr sz="1600">
                <a:solidFill>
                  <a:srgbClr val="000000"/>
                </a:solidFill>
                <a:latin typeface="Times New Roman" panose="02020603050405020304"/>
                <a:ea typeface="Times New Roman" panose="02020603050405020304"/>
              </a:rPr>
              <a:t> </a:t>
            </a:r>
            <a:endParaRPr sz="1600">
              <a:solidFill>
                <a:srgbClr val="000000"/>
              </a:solidFill>
              <a:latin typeface="Times New Roman" panose="02020603050405020304"/>
              <a:ea typeface="Times New Roman" panose="02020603050405020304"/>
            </a:endParaRPr>
          </a:p>
          <a:p>
            <a:pPr algn="just" defTabSz="266700">
              <a:spcAft>
                <a:spcPct val="0"/>
              </a:spcAft>
            </a:pPr>
            <a:endParaRPr sz="1600">
              <a:solidFill>
                <a:srgbClr val="000000"/>
              </a:solidFill>
              <a:latin typeface="Times New Roman" panose="02020603050405020304"/>
              <a:ea typeface="Times New Roman" panose="02020603050405020304"/>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724535" y="849630"/>
            <a:ext cx="10540365" cy="4154170"/>
          </a:xfrm>
          <a:prstGeom prst="rect">
            <a:avLst/>
          </a:prstGeom>
        </p:spPr>
        <p:txBody>
          <a:bodyPr wrap="square">
            <a:spAutoFit/>
          </a:bodyPr>
          <a:p>
            <a:pPr algn="just" defTabSz="266700">
              <a:spcAft>
                <a:spcPct val="0"/>
              </a:spcAft>
            </a:pPr>
            <a:r>
              <a:rPr sz="2400">
                <a:solidFill>
                  <a:srgbClr val="000000"/>
                </a:solidFill>
                <a:latin typeface="Times New Roman" panose="02020603050405020304"/>
                <a:ea typeface="Times New Roman" panose="02020603050405020304"/>
              </a:rPr>
              <a:t> </a:t>
            </a:r>
            <a:endParaRPr sz="2400">
              <a:solidFill>
                <a:srgbClr val="000000"/>
              </a:solidFill>
              <a:latin typeface="Times New Roman" panose="02020603050405020304"/>
              <a:ea typeface="Times New Roman" panose="02020603050405020304"/>
            </a:endParaRPr>
          </a:p>
          <a:p>
            <a:pPr algn="just" defTabSz="266700">
              <a:spcAft>
                <a:spcPct val="0"/>
              </a:spcAft>
            </a:pPr>
            <a:r>
              <a:rPr sz="2400">
                <a:solidFill>
                  <a:srgbClr val="000000"/>
                </a:solidFill>
                <a:latin typeface="Times New Roman" panose="02020603050405020304"/>
                <a:ea typeface="Times New Roman" panose="02020603050405020304"/>
              </a:rPr>
              <a:t>3. The only reputation that counts is the believer’s reputation with God who cannot be deceived.</a:t>
            </a:r>
            <a:endParaRPr sz="2400">
              <a:solidFill>
                <a:srgbClr val="000000"/>
              </a:solidFill>
              <a:latin typeface="Times New Roman" panose="02020603050405020304"/>
              <a:ea typeface="Times New Roman" panose="02020603050405020304"/>
            </a:endParaRPr>
          </a:p>
          <a:p>
            <a:pPr algn="just" defTabSz="266700">
              <a:spcAft>
                <a:spcPct val="0"/>
              </a:spcAft>
            </a:pPr>
            <a:r>
              <a:rPr sz="2400">
                <a:solidFill>
                  <a:srgbClr val="000000"/>
                </a:solidFill>
                <a:latin typeface="Times New Roman" panose="02020603050405020304"/>
                <a:ea typeface="Times New Roman" panose="02020603050405020304"/>
              </a:rPr>
              <a:t> </a:t>
            </a:r>
            <a:endParaRPr sz="2400">
              <a:solidFill>
                <a:srgbClr val="000000"/>
              </a:solidFill>
              <a:latin typeface="Times New Roman" panose="02020603050405020304"/>
              <a:ea typeface="Times New Roman" panose="02020603050405020304"/>
            </a:endParaRPr>
          </a:p>
          <a:p>
            <a:pPr algn="just" defTabSz="266700">
              <a:spcAft>
                <a:spcPct val="0"/>
              </a:spcAft>
            </a:pPr>
            <a:r>
              <a:rPr sz="2400">
                <a:solidFill>
                  <a:srgbClr val="000000"/>
                </a:solidFill>
                <a:latin typeface="Times New Roman" panose="02020603050405020304"/>
                <a:ea typeface="Times New Roman" panose="02020603050405020304"/>
              </a:rPr>
              <a:t>4. It is impossible to have a good name or reputation with God apart from consistent residence and function inside the divine power system, and that includes consistent perception of Bible doctrine</a:t>
            </a:r>
            <a:r>
              <a:rPr lang="en-US" sz="2400">
                <a:solidFill>
                  <a:srgbClr val="000000"/>
                </a:solidFill>
                <a:latin typeface="Times New Roman" panose="02020603050405020304"/>
                <a:ea typeface="Times New Roman" panose="02020603050405020304"/>
              </a:rPr>
              <a:t>. God has given us the Grace Apparatus for Perception (GAP - Operation Z) in which to learn and apply doctrine. Without this process the believer cannot utilize the power of God.</a:t>
            </a:r>
            <a:endParaRPr sz="2400">
              <a:solidFill>
                <a:srgbClr val="000000"/>
              </a:solidFill>
              <a:latin typeface="Times New Roman" panose="02020603050405020304"/>
              <a:ea typeface="Times New Roman" panose="02020603050405020304"/>
            </a:endParaRPr>
          </a:p>
          <a:p>
            <a:pPr algn="just" defTabSz="266700">
              <a:spcAft>
                <a:spcPct val="0"/>
              </a:spcAft>
            </a:pPr>
            <a:r>
              <a:rPr sz="2400">
                <a:solidFill>
                  <a:srgbClr val="000000"/>
                </a:solidFill>
                <a:latin typeface="Times New Roman" panose="02020603050405020304"/>
                <a:ea typeface="Times New Roman" panose="02020603050405020304"/>
              </a:rPr>
              <a:t> </a:t>
            </a:r>
            <a:endParaRPr sz="2400">
              <a:solidFill>
                <a:srgbClr val="000000"/>
              </a:solidFill>
              <a:latin typeface="Times New Roman" panose="02020603050405020304"/>
              <a:ea typeface="Times New Roman" panose="02020603050405020304"/>
            </a:endParaRPr>
          </a:p>
          <a:p>
            <a:pPr algn="just" defTabSz="266700">
              <a:spcAft>
                <a:spcPct val="0"/>
              </a:spcAft>
            </a:pPr>
            <a:endParaRPr sz="2400">
              <a:solidFill>
                <a:srgbClr val="000000"/>
              </a:solidFill>
              <a:latin typeface="Times New Roman" panose="02020603050405020304"/>
              <a:ea typeface="Times New Roman" panose="020206030504050203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882015"/>
            <a:ext cx="10515600" cy="5473065"/>
          </a:xfrm>
        </p:spPr>
        <p:txBody>
          <a:bodyPr>
            <a:normAutofit fontScale="90000"/>
          </a:bodyPr>
          <a:p>
            <a:r>
              <a:rPr lang="en-US" altLang="en-US"/>
              <a:t>Sardis was the capital of the ancient Kingdom of Lydia which produced kings like Croesus who was the first to coin money from precious metals.</a:t>
            </a:r>
            <a:endParaRPr lang="en-US" altLang="en-US"/>
          </a:p>
          <a:p>
            <a:r>
              <a:rPr lang="en-US" altLang="en-US"/>
              <a:t>Sardis was destroyed by a great earthquake in</a:t>
            </a:r>
            <a:r>
              <a:rPr lang="en-US" altLang="en-US"/>
              <a:t> </a:t>
            </a:r>
            <a:r>
              <a:rPr lang="en-US" altLang="en-US"/>
              <a:t>BC</a:t>
            </a:r>
            <a:r>
              <a:rPr lang="en-US" altLang="en-US"/>
              <a:t> </a:t>
            </a:r>
            <a:r>
              <a:rPr lang="en-US" altLang="en-US"/>
              <a:t>17. The Emperor Tiberias rebuilt it with the finest boulevards and wide streets. </a:t>
            </a:r>
            <a:endParaRPr lang="en-US" altLang="en-US"/>
          </a:p>
          <a:p>
            <a:r>
              <a:rPr lang="en-US" altLang="en-US"/>
              <a:t>The city of Sardis was famous for the gold taken out of the river which flowed through it, and it became a center for making settings for jewelry. </a:t>
            </a:r>
            <a:endParaRPr lang="en-US" altLang="en-US"/>
          </a:p>
          <a:p>
            <a:r>
              <a:rPr lang="en-US" altLang="en-US"/>
              <a:t>Sardis became the world center for textile industries, from its wool it produced famous textiles and carpets.</a:t>
            </a:r>
            <a:endParaRPr lang="en-US" altLang="en-US"/>
          </a:p>
          <a:p>
            <a:r>
              <a:rPr lang="en-US" altLang="en-US"/>
              <a:t>It was also the wine center of the world at that time. When Cicero visited Sardis, he was impressed with its beauty. Three hundred years later Longus compared it to Venice in its beauty. It was the number one city for the manufacturing and the dying of woolen clothes throughout the world.</a:t>
            </a:r>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ext Box 5"/>
          <p:cNvSpPr txBox="1"/>
          <p:nvPr/>
        </p:nvSpPr>
        <p:spPr>
          <a:xfrm>
            <a:off x="824230" y="812165"/>
            <a:ext cx="10889615" cy="2786380"/>
          </a:xfrm>
          <a:prstGeom prst="rect">
            <a:avLst/>
          </a:prstGeom>
        </p:spPr>
        <p:txBody>
          <a:bodyPr wrap="square">
            <a:noAutofit/>
          </a:bodyPr>
          <a:p>
            <a:r>
              <a:rPr lang="th-TH" altLang="en-US" sz="3600" b="1"/>
              <a:t>ลิเดีย</a:t>
            </a:r>
            <a:r>
              <a:rPr lang="en-US" altLang="th-TH" sz="3600" b="1"/>
              <a:t> </a:t>
            </a:r>
            <a:r>
              <a:rPr lang="th-TH" altLang="en-US" sz="3600" b="1"/>
              <a:t>ลิเดีย</a:t>
            </a:r>
            <a:r>
              <a:rPr lang="en-US" altLang="en-US" sz="3600" b="1"/>
              <a:t> (Lydia) </a:t>
            </a:r>
            <a:r>
              <a:rPr lang="th-TH" altLang="en-US" sz="3600" b="1"/>
              <a:t>เป็นอาณาจักรโบราณ</a:t>
            </a:r>
            <a:r>
              <a:rPr lang="en-US" altLang="en-US" sz="3600" b="1"/>
              <a:t> </a:t>
            </a:r>
            <a:r>
              <a:rPr lang="th-TH" altLang="en-US" sz="3600" b="1"/>
              <a:t>ตั้งอยู่ทางทิศตะวันตกของอานาโตเลีย</a:t>
            </a:r>
            <a:r>
              <a:rPr lang="en-US" altLang="en-US" sz="3600" b="1"/>
              <a:t> (</a:t>
            </a:r>
            <a:r>
              <a:rPr lang="th-TH" altLang="en-US" sz="3600" b="1"/>
              <a:t>หรือ</a:t>
            </a:r>
            <a:r>
              <a:rPr lang="en-US" altLang="en-US" sz="3600" b="1"/>
              <a:t> </a:t>
            </a:r>
            <a:r>
              <a:rPr lang="th-TH" altLang="en-US" sz="3600" b="1"/>
              <a:t>เอเชียไมเนอร์</a:t>
            </a:r>
            <a:r>
              <a:rPr lang="en-US" altLang="en-US" sz="3600" b="1"/>
              <a:t>) </a:t>
            </a:r>
            <a:r>
              <a:rPr lang="th-TH" altLang="en-US" sz="3600" b="1"/>
              <a:t>มีเมืองหลวงชื่อซาร์ดิส</a:t>
            </a:r>
            <a:r>
              <a:rPr lang="en-US" altLang="en-US" sz="3600" b="1"/>
              <a:t> </a:t>
            </a:r>
            <a:r>
              <a:rPr lang="th-TH" altLang="en-US" sz="3600" b="1"/>
              <a:t>ตั้งอยู่ระหว่างจังหวัดอิชมีร์และจังหวัดมานิซา</a:t>
            </a:r>
            <a:r>
              <a:rPr lang="en-US" altLang="en-US" sz="3600" b="1"/>
              <a:t> </a:t>
            </a:r>
            <a:r>
              <a:rPr lang="th-TH" altLang="en-US" sz="3600" b="1"/>
              <a:t>ในประเทศตุรกีในปัจจุบัน</a:t>
            </a:r>
            <a:r>
              <a:rPr lang="en-US" altLang="en-US" sz="3600" b="1"/>
              <a:t> </a:t>
            </a:r>
            <a:endParaRPr lang="en-US" altLang="en-US" sz="3600" b="1"/>
          </a:p>
          <a:p>
            <a:endParaRPr lang="en-US" altLang="en-US" sz="3600" b="1"/>
          </a:p>
          <a:p>
            <a:r>
              <a:rPr sz="3600" b="1"/>
              <a:t>ในช่วงศตวรรษที่ 7 ก่อนคริสตกาล ครอบคลุมพื้นที่อนาโตเลียตะวันตกทั้งหมด ใน 546 ปีก่อนคริสตกาล </a:t>
            </a:r>
            <a:r>
              <a:rPr lang="th-TH" sz="3600" b="1"/>
              <a:t>ลิเดีย</a:t>
            </a:r>
            <a:r>
              <a:rPr sz="3600" b="1"/>
              <a:t>กลายเป็น satrapy ของจักรวรรดิ Achaemenid  ใน 133 ปีก่อนคริสตกาล </a:t>
            </a:r>
            <a:r>
              <a:rPr lang="th-TH" sz="3600" b="1"/>
              <a:t>ลิเดีย</a:t>
            </a:r>
            <a:r>
              <a:rPr sz="3600" b="1"/>
              <a:t>กลายเป็นส่วนหนึ่งของจังหวัดเอเชียของโรมัน</a:t>
            </a:r>
            <a:endParaRPr sz="36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p:nvPr>
            <p:ph idx="1"/>
          </p:nvPr>
        </p:nvPicPr>
        <p:blipFill>
          <a:blip r:embed="rId1"/>
          <a:srcRect t="-410" b="31077"/>
          <a:stretch>
            <a:fillRect/>
          </a:stretch>
        </p:blipFill>
        <p:spPr>
          <a:xfrm>
            <a:off x="2390140" y="351790"/>
            <a:ext cx="8305165" cy="615442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Content Placeholder 6"/>
          <p:cNvPicPr>
            <a:picLocks noChangeAspect="1"/>
          </p:cNvPicPr>
          <p:nvPr>
            <p:ph idx="1"/>
          </p:nvPr>
        </p:nvPicPr>
        <p:blipFill>
          <a:blip r:embed="rId1"/>
          <a:stretch>
            <a:fillRect/>
          </a:stretch>
        </p:blipFill>
        <p:spPr>
          <a:xfrm>
            <a:off x="1427480" y="444500"/>
            <a:ext cx="9157970" cy="59753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descr="1"/>
          <p:cNvPicPr>
            <a:picLocks noChangeAspect="1"/>
          </p:cNvPicPr>
          <p:nvPr>
            <p:ph idx="1"/>
          </p:nvPr>
        </p:nvPicPr>
        <p:blipFill>
          <a:blip r:embed="rId1"/>
          <a:srcRect t="-584" b="6553"/>
          <a:stretch>
            <a:fillRect/>
          </a:stretch>
        </p:blipFill>
        <p:spPr>
          <a:xfrm>
            <a:off x="1314450" y="267970"/>
            <a:ext cx="9563100" cy="6002655"/>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Content Placeholder 6"/>
          <p:cNvPicPr/>
          <p:nvPr>
            <p:ph idx="1"/>
          </p:nvPr>
        </p:nvPicPr>
        <p:blipFill>
          <a:blip r:embed="rId1"/>
          <a:srcRect l="-3843" t="12943" r="-3083" b="11173"/>
          <a:stretch>
            <a:fillRect/>
          </a:stretch>
        </p:blipFill>
        <p:spPr>
          <a:xfrm>
            <a:off x="1188085" y="542290"/>
            <a:ext cx="10254615" cy="5315585"/>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descr="Pillar of Artemis Selcuk"/>
          <p:cNvPicPr>
            <a:picLocks noChangeAspect="1"/>
          </p:cNvPicPr>
          <p:nvPr>
            <p:ph idx="1"/>
          </p:nvPr>
        </p:nvPicPr>
        <p:blipFill>
          <a:blip r:embed="rId1"/>
          <a:srcRect t="10236" b="-579"/>
          <a:stretch>
            <a:fillRect/>
          </a:stretch>
        </p:blipFill>
        <p:spPr>
          <a:xfrm>
            <a:off x="4061460" y="198755"/>
            <a:ext cx="4964430" cy="6659245"/>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6433</Words>
  <Application>WPS Presentation</Application>
  <PresentationFormat>Widescreen</PresentationFormat>
  <Paragraphs>68</Paragraphs>
  <Slides>21</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21</vt:i4>
      </vt:variant>
    </vt:vector>
  </HeadingPairs>
  <TitlesOfParts>
    <vt:vector size="36" baseType="lpstr">
      <vt:lpstr>Arial</vt:lpstr>
      <vt:lpstr>宋体</vt:lpstr>
      <vt:lpstr>Wingdings</vt:lpstr>
      <vt:lpstr>Baskerville Old Face</vt:lpstr>
      <vt:lpstr>Cordia New</vt:lpstr>
      <vt:lpstr>微软雅黑</vt:lpstr>
      <vt:lpstr>Arial Unicode MS</vt:lpstr>
      <vt:lpstr>Calibri Light</vt:lpstr>
      <vt:lpstr>Calibri</vt:lpstr>
      <vt:lpstr>Times New Roman</vt:lpstr>
      <vt:lpstr>Batang</vt:lpstr>
      <vt:lpstr>Constantia</vt:lpstr>
      <vt:lpstr>TITUS Cyberbit Basic</vt:lpstr>
      <vt:lpstr>Angsana New</vt:lpstr>
      <vt:lpstr>Office Theme</vt:lpstr>
      <vt:lpstr> Charlie Kirk  (October 14, 1993 – September 10, 2025) </vt:lpstr>
      <vt:lpstr>การวิเคราะห์พระธรรมวิวรณ์ สอนโดย อ.Tim จากคำบันทึกของ อ. Max Klein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“The Pillar of Artemis” (Selcuk, Ephesus). It was built entirely from marble, listed as one of the Seven Wonders of the Ancient World (เป็นหนึ่งในเจ็ดสิ่งมหัศจรรย์ของโลกโบราณ). Today it's often topped by a stork's nest. At its zenith, the temple counted 127 columns. (cf. Acts 19:27)</vt:lpstr>
      <vt:lpstr>PowerPoint 演示文稿</vt:lpstr>
      <vt:lpstr>“Basilica of Saint John” (Selcuk, Ephesus)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sawokproductions</cp:lastModifiedBy>
  <cp:revision>148</cp:revision>
  <dcterms:created xsi:type="dcterms:W3CDTF">2024-07-01T03:51:00Z</dcterms:created>
  <dcterms:modified xsi:type="dcterms:W3CDTF">2025-10-06T09:20:29Z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29E977BAFAED44DFA084D92EBBFAD71B_13</vt:lpwstr>
  </property>
  <property fmtid="{D5CDD505-2E9C-101B-9397-08002B2CF9AE}" pid="3" name="KSOProductBuildVer">
    <vt:lpwstr>1033-12.2.0.22549</vt:lpwstr>
  </property>
</Properties>
</file>