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3" r:id="rId3"/>
    <p:sldId id="317" r:id="rId4"/>
    <p:sldId id="267" r:id="rId5"/>
    <p:sldId id="313" r:id="rId6"/>
    <p:sldId id="264" r:id="rId7"/>
    <p:sldId id="273" r:id="rId8"/>
    <p:sldId id="281" r:id="rId9"/>
    <p:sldId id="274" r:id="rId10"/>
    <p:sldId id="276" r:id="rId11"/>
    <p:sldId id="275" r:id="rId12"/>
    <p:sldId id="293" r:id="rId13"/>
    <p:sldId id="296" r:id="rId14"/>
    <p:sldId id="29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2" d="100"/>
          <a:sy n="62" d="100"/>
        </p:scale>
        <p:origin x="-989" y="-91"/>
      </p:cViewPr>
      <p:guideLst>
        <p:guide orient="horz" pos="2160"/>
        <p:guide pos="2880"/>
      </p:guideLst>
    </p:cSldViewPr>
  </p:slideViewPr>
  <p:notesTextViewPr>
    <p:cViewPr>
      <p:scale>
        <a:sx n="1" d="1"/>
        <a:sy n="1" d="1"/>
      </p:scale>
      <p:origin x="0" y="0"/>
    </p:cViewPr>
  </p:notesTextViewPr>
  <p:sorterViewPr>
    <p:cViewPr>
      <p:scale>
        <a:sx n="100" d="100"/>
        <a:sy n="100" d="100"/>
      </p:scale>
      <p:origin x="0" y="4603"/>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1"/>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199765" indent="0" algn="ctr">
              <a:buNone/>
              <a:defRPr>
                <a:solidFill>
                  <a:schemeClr val="tx1">
                    <a:tint val="75000"/>
                  </a:schemeClr>
                </a:solidFill>
              </a:defRPr>
            </a:lvl8pPr>
            <a:lvl9pPr marL="365696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C7F39D-C736-4FB9-9C7E-DAC3505DE97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CF35F-8966-4D3F-BC73-8A8EDE55A496}"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EC7F39D-C736-4FB9-9C7E-DAC3505DE97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CF35F-8966-4D3F-BC73-8A8EDE55A496}"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EC7F39D-C736-4FB9-9C7E-DAC3505DE97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CF35F-8966-4D3F-BC73-8A8EDE55A496}"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EC7F39D-C736-4FB9-9C7E-DAC3505DE97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CF35F-8966-4D3F-BC73-8A8EDE55A496}"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199765" indent="0">
              <a:buNone/>
              <a:defRPr sz="1400">
                <a:solidFill>
                  <a:schemeClr val="tx1">
                    <a:tint val="75000"/>
                  </a:schemeClr>
                </a:solidFill>
              </a:defRPr>
            </a:lvl8pPr>
            <a:lvl9pPr marL="3656965"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EC7F39D-C736-4FB9-9C7E-DAC3505DE97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2CF35F-8966-4D3F-BC73-8A8EDE55A496}"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FEC7F39D-C736-4FB9-9C7E-DAC3505DE97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2CF35F-8966-4D3F-BC73-8A8EDE55A496}"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199765" indent="0">
              <a:buNone/>
              <a:defRPr sz="1600" b="1"/>
            </a:lvl8pPr>
            <a:lvl9pPr marL="3656965"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199765" indent="0">
              <a:buNone/>
              <a:defRPr sz="1600" b="1"/>
            </a:lvl8pPr>
            <a:lvl9pPr marL="3656965"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FEC7F39D-C736-4FB9-9C7E-DAC3505DE970}"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2CF35F-8966-4D3F-BC73-8A8EDE55A496}"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C7F39D-C736-4FB9-9C7E-DAC3505DE970}"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2CF35F-8966-4D3F-BC73-8A8EDE55A496}"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7F39D-C736-4FB9-9C7E-DAC3505DE970}"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2CF35F-8966-4D3F-BC73-8A8EDE55A496}"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199765" indent="0">
              <a:buNone/>
              <a:defRPr sz="900"/>
            </a:lvl8pPr>
            <a:lvl9pPr marL="3656965"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EC7F39D-C736-4FB9-9C7E-DAC3505DE97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2CF35F-8966-4D3F-BC73-8A8EDE55A496}"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199765" indent="0">
              <a:buNone/>
              <a:defRPr sz="2000"/>
            </a:lvl8pPr>
            <a:lvl9pPr marL="3656965"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199765" indent="0">
              <a:buNone/>
              <a:defRPr sz="900"/>
            </a:lvl8pPr>
            <a:lvl9pPr marL="3656965"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EC7F39D-C736-4FB9-9C7E-DAC3505DE97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2CF35F-8966-4D3F-BC73-8A8EDE55A496}"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30" tIns="45715" rIns="91430" bIns="45715"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30" tIns="45715" rIns="91430" bIns="45715"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30" tIns="45715" rIns="91430" bIns="45715" rtlCol="0" anchor="ctr"/>
          <a:lstStyle>
            <a:lvl1pPr algn="l">
              <a:defRPr sz="1200">
                <a:solidFill>
                  <a:schemeClr val="tx1">
                    <a:tint val="75000"/>
                  </a:schemeClr>
                </a:solidFill>
              </a:defRPr>
            </a:lvl1pPr>
          </a:lstStyle>
          <a:p>
            <a:fld id="{FEC7F39D-C736-4FB9-9C7E-DAC3505DE970}" type="datetimeFigureOut">
              <a:rPr lang="en-US" smtClean="0"/>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30" tIns="45715" rIns="91430" bIns="45715"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30" tIns="45715" rIns="91430" bIns="45715" rtlCol="0" anchor="ctr"/>
          <a:lstStyle>
            <a:lvl1pPr algn="r">
              <a:defRPr sz="1200">
                <a:solidFill>
                  <a:schemeClr val="tx1">
                    <a:tint val="75000"/>
                  </a:schemeClr>
                </a:solidFill>
              </a:defRPr>
            </a:lvl1pPr>
          </a:lstStyle>
          <a:p>
            <a:fld id="{9B2CF35F-8966-4D3F-BC73-8A8EDE55A496}"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3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5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8229600" cy="1143000"/>
          </a:xfrm>
        </p:spPr>
        <p:txBody>
          <a:bodyPr>
            <a:noAutofit/>
          </a:bodyPr>
          <a:lstStyle/>
          <a:p>
            <a:r>
              <a:rPr lang="zh-CN" altLang="en-US" sz="2400" b="1" dirty="0"/>
              <a:t>神的道是活泼的、是有功效的、比一切两刃的剑更快、</a:t>
            </a:r>
            <a:br>
              <a:rPr lang="zh-CN" altLang="en-US" sz="2400" b="1" dirty="0"/>
            </a:br>
            <a:r>
              <a:rPr lang="zh-CN" altLang="en-US" sz="2400" b="1" dirty="0"/>
              <a:t>甚至魂与灵、骨节与骨髓、都能刺入剖开、</a:t>
            </a:r>
            <a:br>
              <a:rPr lang="zh-CN" altLang="en-US" sz="2400" b="1" dirty="0"/>
            </a:br>
            <a:r>
              <a:rPr lang="zh-CN" altLang="en-US" sz="2400" b="1" dirty="0"/>
              <a:t>连心中的思念和主意、都能辨明。</a:t>
            </a:r>
            <a:br>
              <a:rPr lang="zh-CN" altLang="en-US" sz="2400" b="1" dirty="0"/>
            </a:br>
            <a:r>
              <a:rPr lang="zh-CN" altLang="en-US" sz="2400" b="1" dirty="0"/>
              <a:t>（希伯来书 </a:t>
            </a:r>
            <a:r>
              <a:rPr lang="en-US" altLang="zh-CN" sz="2400" b="1" dirty="0"/>
              <a:t>4:12</a:t>
            </a:r>
            <a:r>
              <a:rPr lang="zh-CN" altLang="en-US" sz="2400" b="1" dirty="0"/>
              <a:t>）</a:t>
            </a:r>
            <a:br>
              <a:rPr lang="zh-CN" altLang="en-US" sz="2400" b="1" dirty="0"/>
            </a:br>
            <a:r>
              <a:rPr lang="zh-CN" altLang="en-US" sz="2400" b="1" dirty="0"/>
              <a:t>​</a:t>
            </a:r>
            <a:br>
              <a:rPr lang="zh-CN" altLang="en-US" sz="2400" b="1" dirty="0"/>
            </a:br>
            <a:r>
              <a:rPr lang="zh-CN" altLang="en-US" sz="2400" b="1" dirty="0"/>
              <a:t>圣经都是神所默示的、（或作凡神所默示的圣经）於教训、</a:t>
            </a:r>
            <a:br>
              <a:rPr lang="zh-CN" altLang="en-US" sz="2400" b="1" dirty="0"/>
            </a:br>
            <a:r>
              <a:rPr lang="zh-CN" altLang="en-US" sz="2400" b="1" dirty="0"/>
              <a:t>督责、使人归正、教导人学义、都是有益的。</a:t>
            </a:r>
            <a:br>
              <a:rPr lang="zh-CN" altLang="en-US" sz="2400" b="1" dirty="0"/>
            </a:br>
            <a:r>
              <a:rPr lang="zh-CN" altLang="en-US" sz="2400" b="1" dirty="0"/>
              <a:t>叫属神的人得以完全、豫备行各样的善事。</a:t>
            </a:r>
            <a:br>
              <a:rPr lang="zh-CN" altLang="en-US" sz="2400" b="1" dirty="0"/>
            </a:br>
            <a:r>
              <a:rPr lang="zh-CN" altLang="en-US" sz="2400" b="1" dirty="0"/>
              <a:t>（提摩太后书 </a:t>
            </a:r>
            <a:r>
              <a:rPr lang="en-US" altLang="zh-CN" sz="2400" b="1" dirty="0"/>
              <a:t>3:16-17</a:t>
            </a:r>
            <a:r>
              <a:rPr lang="zh-CN" altLang="en-US" sz="2400" b="1" dirty="0"/>
              <a:t>）</a:t>
            </a:r>
            <a:br>
              <a:rPr lang="zh-CN" altLang="en-US" sz="2400" b="1" dirty="0"/>
            </a:br>
            <a:r>
              <a:rPr lang="zh-CN" altLang="en-US" sz="2400" b="1" dirty="0"/>
              <a:t>​</a:t>
            </a:r>
            <a:br>
              <a:rPr lang="zh-CN" altLang="en-US" sz="2400" b="1" dirty="0"/>
            </a:br>
            <a:r>
              <a:rPr lang="zh-CN" altLang="en-US" sz="2400" b="1" dirty="0"/>
              <a:t>你当竭力、在神面前得蒙喜悦、作无愧的工人、</a:t>
            </a:r>
            <a:br>
              <a:rPr lang="zh-CN" altLang="en-US" sz="2400" b="1" dirty="0"/>
            </a:br>
            <a:r>
              <a:rPr lang="zh-CN" altLang="en-US" sz="2400" b="1" dirty="0"/>
              <a:t>按着正意分解真理的道。</a:t>
            </a:r>
            <a:br>
              <a:rPr lang="zh-CN" altLang="en-US" sz="2400" b="1" dirty="0"/>
            </a:br>
            <a:r>
              <a:rPr lang="zh-CN" altLang="en-US" sz="2400" b="1" dirty="0"/>
              <a:t>（提摩太后书 </a:t>
            </a:r>
            <a:r>
              <a:rPr lang="en-US" altLang="zh-CN" sz="2400" b="1" dirty="0"/>
              <a:t>2:15</a:t>
            </a:r>
            <a:r>
              <a:rPr lang="zh-CN" altLang="en-US" sz="2400" b="1" dirty="0"/>
              <a:t>）</a:t>
            </a:r>
            <a:endParaRPr lang="en-US"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1"/>
          <a:tile tx="0" ty="0" sx="100000" sy="100000" flip="none" algn="tl"/>
        </a:blipFill>
        <a:effectLst/>
      </p:bgPr>
    </p:bg>
    <p:spTree>
      <p:nvGrpSpPr>
        <p:cNvPr id="1" name=""/>
        <p:cNvGrpSpPr/>
        <p:nvPr/>
      </p:nvGrpSpPr>
      <p:grpSpPr>
        <a:xfrm>
          <a:off x="0" y="0"/>
          <a:ext cx="0" cy="0"/>
          <a:chOff x="0" y="0"/>
          <a:chExt cx="0" cy="0"/>
        </a:xfrm>
      </p:grpSpPr>
      <p:pic>
        <p:nvPicPr>
          <p:cNvPr id="2052" name="Picture 4" descr="C:\Users\MacBook\Desktop\Chinese Ministry\RBT Diagrams\Plan of God page 5 Essence of the Soul CHINESE.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5259070" cy="436689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4 Components of the soul"/>
          <p:cNvPicPr>
            <a:picLocks noChangeAspect="1"/>
          </p:cNvPicPr>
          <p:nvPr/>
        </p:nvPicPr>
        <p:blipFill>
          <a:blip r:embed="rId3"/>
          <a:stretch>
            <a:fillRect/>
          </a:stretch>
        </p:blipFill>
        <p:spPr>
          <a:xfrm>
            <a:off x="4343400" y="2209800"/>
            <a:ext cx="4706620" cy="435038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1"/>
          <a:tile tx="0" ty="0" sx="100000" sy="100000" flip="none" algn="tl"/>
        </a:blipFill>
        <a:effectLst/>
      </p:bgPr>
    </p:bg>
    <p:spTree>
      <p:nvGrpSpPr>
        <p:cNvPr id="1" name=""/>
        <p:cNvGrpSpPr/>
        <p:nvPr/>
      </p:nvGrpSpPr>
      <p:grpSpPr>
        <a:xfrm>
          <a:off x="0" y="0"/>
          <a:ext cx="0" cy="0"/>
          <a:chOff x="0" y="0"/>
          <a:chExt cx="0" cy="0"/>
        </a:xfrm>
      </p:grpSpPr>
      <p:sp>
        <p:nvSpPr>
          <p:cNvPr id="4" name="Title 1"/>
          <p:cNvSpPr txBox="1"/>
          <p:nvPr/>
        </p:nvSpPr>
        <p:spPr>
          <a:xfrm>
            <a:off x="533400" y="2590800"/>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4000" b="1" dirty="0" smtClean="0">
                <a:latin typeface="+mn-lt"/>
              </a:rPr>
              <a:t>Everybody has faith. </a:t>
            </a:r>
            <a:endParaRPr lang="en-US" altLang="zh-CN" sz="4000" b="1" dirty="0" smtClean="0">
              <a:latin typeface="+mn-lt"/>
            </a:endParaRPr>
          </a:p>
          <a:p>
            <a:endParaRPr lang="en-US" altLang="zh-CN" sz="3200" b="1" dirty="0" smtClean="0">
              <a:latin typeface="+mn-lt"/>
            </a:endParaRPr>
          </a:p>
          <a:p>
            <a:endParaRPr lang="en-US" sz="32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1"/>
          <a:tile tx="0" ty="0" sx="100000" sy="100000" flip="none" algn="tl"/>
        </a:blipFill>
        <a:effectLst/>
      </p:bgPr>
    </p:bg>
    <p:spTree>
      <p:nvGrpSpPr>
        <p:cNvPr id="1" name=""/>
        <p:cNvGrpSpPr/>
        <p:nvPr/>
      </p:nvGrpSpPr>
      <p:grpSpPr>
        <a:xfrm>
          <a:off x="0" y="0"/>
          <a:ext cx="0" cy="0"/>
          <a:chOff x="0" y="0"/>
          <a:chExt cx="0" cy="0"/>
        </a:xfrm>
      </p:grpSpPr>
      <p:sp>
        <p:nvSpPr>
          <p:cNvPr id="4" name="Title 1"/>
          <p:cNvSpPr txBox="1"/>
          <p:nvPr/>
        </p:nvSpPr>
        <p:spPr>
          <a:xfrm>
            <a:off x="469557" y="1866900"/>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zh-CN" sz="3200" b="1" dirty="0" smtClean="0">
              <a:latin typeface="+mn-lt"/>
            </a:endParaRPr>
          </a:p>
          <a:p>
            <a:r>
              <a:rPr lang="en-US" altLang="zh-CN" sz="3200" b="1" dirty="0" smtClean="0">
                <a:latin typeface="+mn-lt"/>
              </a:rPr>
              <a:t>What is important is what you accept </a:t>
            </a:r>
            <a:endParaRPr lang="en-US" altLang="zh-CN" sz="3200" b="1" dirty="0" smtClean="0">
              <a:latin typeface="+mn-lt"/>
            </a:endParaRPr>
          </a:p>
          <a:p>
            <a:r>
              <a:rPr lang="en-US" altLang="zh-CN" sz="3200" b="1" dirty="0" smtClean="0">
                <a:latin typeface="+mn-lt"/>
              </a:rPr>
              <a:t>[choose/ +V] as the object of your faith.</a:t>
            </a:r>
            <a:endParaRPr lang="en-US" altLang="zh-CN" sz="3200" b="1" dirty="0" smtClean="0">
              <a:latin typeface="+mn-lt"/>
            </a:endParaRPr>
          </a:p>
          <a:p>
            <a:endParaRPr lang="en-US" altLang="zh-CN" sz="3200" b="1" dirty="0" smtClean="0">
              <a:latin typeface="+mn-lt"/>
            </a:endParaRPr>
          </a:p>
          <a:p>
            <a:endParaRPr lang="en-US" sz="32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1">
            <a:alphaModFix amt="80000"/>
            <a:lum/>
          </a:blip>
          <a:srcRect/>
          <a:tile tx="0" ty="0" sx="100000" sy="100000" flip="none" algn="tl"/>
        </a:blipFill>
        <a:effectLst/>
      </p:bgPr>
    </p:bg>
    <p:spTree>
      <p:nvGrpSpPr>
        <p:cNvPr id="1" name=""/>
        <p:cNvGrpSpPr/>
        <p:nvPr/>
      </p:nvGrpSpPr>
      <p:grpSpPr>
        <a:xfrm>
          <a:off x="0" y="0"/>
          <a:ext cx="0" cy="0"/>
          <a:chOff x="0" y="0"/>
          <a:chExt cx="0" cy="0"/>
        </a:xfrm>
      </p:grpSpPr>
      <p:sp>
        <p:nvSpPr>
          <p:cNvPr id="4" name="Title 1"/>
          <p:cNvSpPr txBox="1"/>
          <p:nvPr/>
        </p:nvSpPr>
        <p:spPr>
          <a:xfrm>
            <a:off x="457200" y="1295400"/>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zh-CN" sz="3200" b="1" dirty="0" smtClean="0">
              <a:latin typeface="+mn-lt"/>
            </a:endParaRPr>
          </a:p>
          <a:p>
            <a:r>
              <a:rPr lang="en-US" sz="3200" b="1" dirty="0" smtClean="0">
                <a:latin typeface="+mn-lt"/>
              </a:rPr>
              <a:t>With faith, the merit is in the object, not the subject of faith.</a:t>
            </a:r>
            <a:endParaRPr lang="en-US" sz="3200" b="1" dirty="0" smtClean="0">
              <a:latin typeface="+mn-lt"/>
            </a:endParaRPr>
          </a:p>
          <a:p>
            <a:endParaRPr lang="en-US" sz="3200" b="1" dirty="0">
              <a:latin typeface="+mn-lt"/>
            </a:endParaRPr>
          </a:p>
          <a:p>
            <a:r>
              <a:rPr lang="en-US" sz="3200" b="1" dirty="0" smtClean="0">
                <a:latin typeface="+mn-lt"/>
              </a:rPr>
              <a:t>With works the merit is in the subject.</a:t>
            </a:r>
            <a:endParaRPr lang="en-US" sz="3200" b="1" dirty="0" smtClean="0">
              <a:latin typeface="+mn-lt"/>
            </a:endParaRPr>
          </a:p>
          <a:p>
            <a:endParaRPr lang="en-US" sz="3200" b="1" dirty="0" smtClean="0">
              <a:latin typeface="+mn-lt"/>
            </a:endParaRPr>
          </a:p>
          <a:p>
            <a:endParaRPr lang="en-US" sz="3200" b="1" dirty="0">
              <a:latin typeface="+mn-lt"/>
            </a:endParaRPr>
          </a:p>
          <a:p>
            <a:r>
              <a:rPr lang="en-US" sz="3200" b="1" dirty="0" smtClean="0">
                <a:latin typeface="+mn-lt"/>
              </a:rPr>
              <a:t>[Works = </a:t>
            </a:r>
            <a:r>
              <a:rPr lang="en-US" sz="3200" b="1" dirty="0" smtClean="0"/>
              <a:t>religion</a:t>
            </a:r>
            <a:r>
              <a:rPr lang="en-US" sz="3200" b="1" dirty="0"/>
              <a:t>, good deeds, ‘making merit’], </a:t>
            </a:r>
            <a:endParaRPr lang="en-US" sz="3200" b="1" dirty="0" smtClean="0">
              <a:latin typeface="+mn-lt"/>
            </a:endParaRPr>
          </a:p>
          <a:p>
            <a:endParaRPr lang="en-US" sz="32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403860" y="1226185"/>
            <a:ext cx="8335645" cy="483425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1" y="4876800"/>
            <a:ext cx="8229600" cy="1143000"/>
          </a:xfrm>
        </p:spPr>
        <p:txBody>
          <a:bodyPr>
            <a:normAutofit fontScale="90000"/>
          </a:bodyPr>
          <a:lstStyle/>
          <a:p>
            <a:r>
              <a:rPr lang="zh-CN" altLang="en-US" b="1" i="1" dirty="0"/>
              <a:t>系列：属灵生命概</a:t>
            </a:r>
            <a:r>
              <a:rPr lang="zh-CN" altLang="en-US" b="1" i="1" dirty="0" smtClean="0"/>
              <a:t>论</a:t>
            </a:r>
            <a:br>
              <a:rPr lang="en-US" altLang="zh-CN" b="1" i="1" dirty="0" smtClean="0"/>
            </a:br>
            <a:br>
              <a:rPr lang="en-US" altLang="zh-CN" b="1" i="1" dirty="0"/>
            </a:br>
            <a:r>
              <a:rPr lang="en-US" b="1" dirty="0" smtClean="0"/>
              <a:t>Series</a:t>
            </a:r>
            <a:r>
              <a:rPr lang="en-US" b="1" dirty="0"/>
              <a:t>: </a:t>
            </a:r>
            <a:br>
              <a:rPr lang="en-US" b="1" dirty="0" smtClean="0"/>
            </a:br>
            <a:r>
              <a:rPr lang="en-US" b="1" dirty="0" smtClean="0"/>
              <a:t>Outline of</a:t>
            </a:r>
            <a:r>
              <a:rPr lang="en-US" b="1" dirty="0"/>
              <a:t> the Spiritual </a:t>
            </a:r>
            <a:r>
              <a:rPr lang="en-US" b="1" dirty="0" smtClean="0"/>
              <a:t>Life</a:t>
            </a:r>
            <a:br>
              <a:rPr lang="en-US" b="1" dirty="0" smtClean="0"/>
            </a:br>
            <a:br>
              <a:rPr lang="en-US" b="1" dirty="0" smtClean="0"/>
            </a:br>
            <a:br>
              <a:rPr lang="en-US" b="1" dirty="0" smtClean="0"/>
            </a:br>
            <a:r>
              <a:rPr lang="en-US" b="1" dirty="0" smtClean="0"/>
              <a:t>                                             </a:t>
            </a:r>
            <a:r>
              <a:rPr lang="en-US" sz="3335" b="1" dirty="0" smtClean="0"/>
              <a:t>05 / 2025 05 28</a:t>
            </a:r>
            <a:br>
              <a:rPr lang="en-US" sz="3335" b="1" dirty="0" smtClean="0"/>
            </a:br>
            <a:br>
              <a:rPr lang="en-US" b="1" dirty="0"/>
            </a:br>
            <a:br>
              <a:rPr lang="en-US" b="1" dirty="0"/>
            </a:br>
            <a:br>
              <a:rPr lang="zh-CN" altLang="en-US" b="1" dirty="0"/>
            </a:br>
            <a:r>
              <a:rPr lang="zh-CN" altLang="en-US" i="1" dirty="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Picture 1" descr="11"/>
          <p:cNvPicPr>
            <a:picLocks noChangeAspect="1"/>
          </p:cNvPicPr>
          <p:nvPr/>
        </p:nvPicPr>
        <p:blipFill>
          <a:blip r:embed="rId1"/>
          <a:stretch>
            <a:fillRect/>
          </a:stretch>
        </p:blipFill>
        <p:spPr>
          <a:xfrm>
            <a:off x="0" y="1577975"/>
            <a:ext cx="9144000" cy="37020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1524000"/>
            <a:ext cx="7467600" cy="3539430"/>
          </a:xfrm>
          <a:prstGeom prst="rect">
            <a:avLst/>
          </a:prstGeom>
        </p:spPr>
        <p:txBody>
          <a:bodyPr wrap="square" lIns="91430" tIns="45715" rIns="91430" bIns="45715">
            <a:spAutoFit/>
          </a:bodyPr>
          <a:lstStyle/>
          <a:p>
            <a:pPr algn="ctr"/>
            <a:r>
              <a:rPr lang="zh-CN" altLang="en-US" sz="2800" b="1" dirty="0"/>
              <a:t>约翰一书</a:t>
            </a:r>
            <a:r>
              <a:rPr lang="en-US" sz="2800" b="1" dirty="0"/>
              <a:t>  1</a:t>
            </a:r>
            <a:r>
              <a:rPr lang="zh-CN" altLang="en-US" sz="2800" b="1" dirty="0"/>
              <a:t>：</a:t>
            </a:r>
            <a:r>
              <a:rPr lang="en-US" sz="2800" b="1" dirty="0"/>
              <a:t>9 / 1 John 1:9 </a:t>
            </a:r>
            <a:endParaRPr lang="en-US" sz="2800" b="1" dirty="0"/>
          </a:p>
          <a:p>
            <a:endParaRPr lang="en-US" sz="2800" dirty="0"/>
          </a:p>
          <a:p>
            <a:r>
              <a:rPr lang="zh-CN" altLang="en-US" sz="2800" b="1" dirty="0"/>
              <a:t>我们若认自己的罪，神是信实的，是公义的，因此必要赦免我们的罪，洗净我们一切的不义。</a:t>
            </a:r>
            <a:endParaRPr lang="en-US" altLang="zh-CN" sz="2800" b="1" dirty="0"/>
          </a:p>
          <a:p>
            <a:endParaRPr lang="en-US" sz="2800" b="1" dirty="0"/>
          </a:p>
          <a:p>
            <a:r>
              <a:rPr lang="en-US" sz="2800" b="1" dirty="0"/>
              <a:t>If we name our sins, He is faithful and just to forgive us our sins, and to cleanse us from all unrighteousness. </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alpha val="38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8229600" cy="1143000"/>
          </a:xfrm>
        </p:spPr>
        <p:txBody>
          <a:bodyPr>
            <a:normAutofit fontScale="90000"/>
          </a:bodyPr>
          <a:lstStyle/>
          <a:p>
            <a:r>
              <a:rPr lang="en-US" b="1" dirty="0"/>
              <a:t>The Bible is our text book.</a:t>
            </a:r>
            <a:br>
              <a:rPr lang="en-US" b="1" dirty="0"/>
            </a:br>
            <a:r>
              <a:rPr lang="zh-CN" altLang="en-US" b="1" dirty="0"/>
              <a:t>圣经就是我们的课本</a:t>
            </a:r>
            <a:br>
              <a:rPr lang="zh-CN" altLang="en-US" b="1" dirty="0"/>
            </a:br>
            <a:r>
              <a:rPr lang="zh-CN" altLang="en-US" b="1" dirty="0"/>
              <a:t> </a:t>
            </a:r>
            <a:br>
              <a:rPr lang="zh-CN" altLang="en-US" b="1" dirty="0"/>
            </a:br>
            <a:r>
              <a:rPr lang="en-US" b="1" dirty="0"/>
              <a:t>It is the inerrant Word of God</a:t>
            </a:r>
            <a:br>
              <a:rPr lang="en-US" b="1" dirty="0"/>
            </a:br>
            <a:r>
              <a:rPr lang="en-US" b="1" dirty="0"/>
              <a:t>(Heb. 4:12)</a:t>
            </a:r>
            <a:br>
              <a:rPr lang="en-US" b="1" dirty="0"/>
            </a:br>
            <a:r>
              <a:rPr lang="zh-CN" altLang="en-US" b="1" dirty="0"/>
              <a:t>圣经是神的话语，绝对无误</a:t>
            </a:r>
            <a:br>
              <a:rPr lang="zh-CN" altLang="en-US" b="1" dirty="0"/>
            </a:br>
            <a:r>
              <a:rPr lang="zh-CN" altLang="en-US" b="1" dirty="0"/>
              <a:t>（希伯来书 </a:t>
            </a:r>
            <a:r>
              <a:rPr lang="en-US" altLang="zh-CN" b="1" dirty="0"/>
              <a:t>4:12</a:t>
            </a:r>
            <a:r>
              <a:rPr lang="zh-CN" altLang="en-US" b="1" dirty="0"/>
              <a:t>）</a:t>
            </a:r>
            <a:br>
              <a:rPr lang="zh-CN" altLang="en-US" dirty="0"/>
            </a:br>
            <a:r>
              <a:rPr lang="zh-CN" altLang="en-US" dirty="0"/>
              <a:t> </a:t>
            </a:r>
            <a:br>
              <a:rPr lang="zh-CN" altLang="en-US" dirty="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0"/>
            <a:ext cx="8229600" cy="1143000"/>
          </a:xfrm>
        </p:spPr>
        <p:txBody>
          <a:bodyPr>
            <a:normAutofit fontScale="90000"/>
          </a:bodyPr>
          <a:lstStyle/>
          <a:p>
            <a:br>
              <a:rPr lang="zh-CN" altLang="en-US" dirty="0"/>
            </a:br>
            <a:r>
              <a:rPr lang="zh-CN" altLang="en-US" b="1" dirty="0"/>
              <a:t> </a:t>
            </a:r>
            <a:r>
              <a:rPr lang="en-US" altLang="zh-CN" b="1" dirty="0"/>
              <a:t>1. </a:t>
            </a:r>
            <a:r>
              <a:rPr lang="en-US" b="1" dirty="0"/>
              <a:t>Inerrant only in the original manuscripts.</a:t>
            </a:r>
            <a:br>
              <a:rPr lang="en-US" b="1" dirty="0"/>
            </a:br>
            <a:r>
              <a:rPr lang="zh-CN" altLang="en-US" b="1" dirty="0"/>
              <a:t>唯有圣经原本是绝对无误</a:t>
            </a:r>
            <a:br>
              <a:rPr lang="zh-CN" altLang="en-US" b="1" dirty="0"/>
            </a:br>
            <a:r>
              <a:rPr lang="en-US" altLang="zh-CN" b="1" dirty="0"/>
              <a:t>2. </a:t>
            </a:r>
            <a:r>
              <a:rPr lang="en-US" b="1" dirty="0"/>
              <a:t>Must be correctly </a:t>
            </a:r>
            <a:r>
              <a:rPr lang="en-US" b="1" dirty="0" err="1"/>
              <a:t>exegeted</a:t>
            </a:r>
            <a:r>
              <a:rPr lang="en-US" b="1" dirty="0"/>
              <a:t> and presented to the hearer.</a:t>
            </a:r>
            <a:br>
              <a:rPr lang="en-US" b="1" dirty="0"/>
            </a:br>
            <a:r>
              <a:rPr lang="zh-CN" altLang="en-US" b="1" dirty="0"/>
              <a:t>必须正确地解释并呈现给听者</a:t>
            </a:r>
            <a:br>
              <a:rPr lang="zh-CN" altLang="en-US" b="1" dirty="0"/>
            </a:br>
            <a:r>
              <a:rPr lang="en-US" altLang="zh-CN" b="1" dirty="0"/>
              <a:t>3. </a:t>
            </a:r>
            <a:r>
              <a:rPr lang="en-US" b="1" dirty="0"/>
              <a:t>Must be believed to be effective.</a:t>
            </a:r>
            <a:br>
              <a:rPr lang="en-US" b="1" dirty="0"/>
            </a:br>
            <a:r>
              <a:rPr lang="zh-CN" altLang="en-US" b="1" dirty="0"/>
              <a:t>必须加以相信才能产生果效</a:t>
            </a:r>
            <a:br>
              <a:rPr lang="zh-CN" altLang="en-US" dirty="0"/>
            </a:br>
            <a:br>
              <a:rPr lang="zh-CN" altLang="en-US" dirty="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00">
            <a:alpha val="39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276600"/>
            <a:ext cx="8229600" cy="1143000"/>
          </a:xfrm>
        </p:spPr>
        <p:txBody>
          <a:bodyPr>
            <a:normAutofit fontScale="90000"/>
          </a:bodyPr>
          <a:lstStyle/>
          <a:p>
            <a:r>
              <a:rPr lang="en-US" altLang="zh-CN" sz="3600" b="1" dirty="0">
                <a:latin typeface="+mn-lt"/>
              </a:rPr>
              <a:t>66 Books of the Bible: </a:t>
            </a:r>
            <a:br>
              <a:rPr lang="en-US" altLang="zh-CN" sz="3600" b="1" dirty="0">
                <a:latin typeface="+mn-lt"/>
              </a:rPr>
            </a:br>
            <a:r>
              <a:rPr lang="en-US" altLang="zh-CN" sz="3600" b="1" dirty="0">
                <a:latin typeface="+mn-lt"/>
              </a:rPr>
              <a:t>W</a:t>
            </a:r>
            <a:r>
              <a:rPr lang="en-US" sz="3600" b="1" dirty="0">
                <a:latin typeface="+mn-lt"/>
              </a:rPr>
              <a:t>ritten by men inspired by the Holy Spirit.</a:t>
            </a:r>
            <a:br>
              <a:rPr lang="en-US" sz="3600" b="1" dirty="0">
                <a:latin typeface="+mn-lt"/>
              </a:rPr>
            </a:br>
            <a:br>
              <a:rPr lang="en-US" sz="3600" b="1" dirty="0">
                <a:latin typeface="+mn-lt"/>
              </a:rPr>
            </a:br>
            <a:r>
              <a:rPr lang="en-US" sz="3600" b="1" dirty="0">
                <a:latin typeface="+mn-lt"/>
              </a:rPr>
              <a:t>“For no prophecy was ever made by an act of human will, but men moved by the Holy Spirit spoke from God” (2 Pet. 1:21)</a:t>
            </a:r>
            <a:br>
              <a:rPr lang="en-US" sz="3600" b="1" dirty="0">
                <a:latin typeface="+mn-lt"/>
              </a:rPr>
            </a:br>
            <a:br>
              <a:rPr lang="en-US" sz="3600" b="1" dirty="0">
                <a:latin typeface="+mn-lt"/>
              </a:rPr>
            </a:br>
            <a:r>
              <a:rPr lang="zh-CN" altLang="en-US" sz="3600" b="1" dirty="0">
                <a:latin typeface="+mn-lt"/>
              </a:rPr>
              <a:t> 因为预言从来没有出於人意的，乃是人被圣灵感动，说出神的话来。（彼得后书 </a:t>
            </a:r>
            <a:r>
              <a:rPr lang="en-US" sz="3600" b="1" dirty="0">
                <a:latin typeface="+mn-lt"/>
              </a:rPr>
              <a:t>1:21</a:t>
            </a:r>
            <a:r>
              <a:rPr lang="zh-CN" altLang="en-US" sz="3600" b="1" dirty="0">
                <a:latin typeface="+mn-lt"/>
              </a:rPr>
              <a:t>）</a:t>
            </a:r>
            <a:br>
              <a:rPr lang="en-US" b="1" dirty="0"/>
            </a:br>
            <a:br>
              <a:rPr lang="en-US" b="1" dirty="0"/>
            </a:b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1" y="3581400"/>
            <a:ext cx="8229600" cy="1143000"/>
          </a:xfrm>
        </p:spPr>
        <p:txBody>
          <a:bodyPr>
            <a:noAutofit/>
          </a:bodyPr>
          <a:lstStyle/>
          <a:p>
            <a:br>
              <a:rPr lang="en-US" sz="3200" b="1" dirty="0"/>
            </a:br>
            <a:r>
              <a:rPr lang="en-US" sz="3200" b="1" dirty="0"/>
              <a:t>For the word of God to become effective it must be accepted as true.</a:t>
            </a:r>
            <a:br>
              <a:rPr lang="en-US" sz="3200" b="1" dirty="0"/>
            </a:br>
            <a:r>
              <a:rPr lang="zh-CN" altLang="en-US" sz="3200" b="1" dirty="0"/>
              <a:t>要使神的话生效，必须承认神的话就是真理</a:t>
            </a:r>
            <a:br>
              <a:rPr lang="zh-CN" altLang="en-US" sz="3200" b="1" dirty="0"/>
            </a:br>
            <a:r>
              <a:rPr lang="zh-CN" altLang="en-US" sz="3200" b="1" dirty="0"/>
              <a:t> </a:t>
            </a:r>
            <a:br>
              <a:rPr lang="zh-CN" altLang="en-US" sz="3200" b="1" dirty="0"/>
            </a:br>
            <a:r>
              <a:rPr lang="en-US" sz="3200" b="1" dirty="0"/>
              <a:t>Faith   </a:t>
            </a:r>
            <a:r>
              <a:rPr lang="zh-CN" altLang="en-US" sz="3200" b="1" dirty="0"/>
              <a:t>信心  </a:t>
            </a:r>
            <a:r>
              <a:rPr lang="en-US" altLang="zh-CN" sz="3200" b="1" dirty="0"/>
              <a:t> </a:t>
            </a:r>
            <a:br>
              <a:rPr lang="en-US" altLang="zh-CN" sz="3200" b="1" dirty="0"/>
            </a:br>
            <a:r>
              <a:rPr lang="en-US" sz="3200" b="1" dirty="0"/>
              <a:t>Belief   </a:t>
            </a:r>
            <a:r>
              <a:rPr lang="zh-CN" altLang="en-US" sz="3200" b="1" dirty="0"/>
              <a:t>信仰  </a:t>
            </a:r>
            <a:r>
              <a:rPr lang="en-US" altLang="zh-CN" sz="3200" b="1" dirty="0"/>
              <a:t> </a:t>
            </a:r>
            <a:br>
              <a:rPr lang="en-US" altLang="zh-CN" sz="3200" b="1" dirty="0"/>
            </a:br>
            <a:br>
              <a:rPr lang="zh-CN" altLang="en-US" sz="3200" b="1" dirty="0"/>
            </a:br>
            <a:r>
              <a:rPr lang="en-US" sz="3200" b="1" dirty="0"/>
              <a:t>Making a decision to accept the information. </a:t>
            </a:r>
            <a:br>
              <a:rPr lang="en-US" sz="3200" b="1" dirty="0"/>
            </a:br>
            <a:r>
              <a:rPr lang="zh-CN" altLang="en-US" sz="3200" b="1" dirty="0"/>
              <a:t>决定接受信息  </a:t>
            </a:r>
            <a:br>
              <a:rPr lang="en-US" altLang="zh-CN" sz="3200" b="1" dirty="0"/>
            </a:br>
            <a:br>
              <a:rPr lang="zh-CN" altLang="en-US" sz="3200" b="1" dirty="0"/>
            </a:br>
            <a:r>
              <a:rPr lang="zh-CN" altLang="en-US" sz="3200" b="1" dirty="0"/>
              <a:t>“</a:t>
            </a:r>
            <a:r>
              <a:rPr lang="en-US" sz="3200" b="1" dirty="0"/>
              <a:t>Positive Volition” “</a:t>
            </a:r>
            <a:r>
              <a:rPr lang="zh-CN" altLang="en-US" sz="3200" b="1" dirty="0"/>
              <a:t>积极意志”</a:t>
            </a:r>
            <a:r>
              <a:rPr lang="en-US" altLang="zh-CN" sz="3200" b="1" dirty="0"/>
              <a:t> </a:t>
            </a:r>
            <a:r>
              <a:rPr lang="zh-CN" altLang="en-US" sz="3200" b="1" dirty="0"/>
              <a:t>（</a:t>
            </a:r>
            <a:r>
              <a:rPr lang="en-US" altLang="zh-CN" sz="3200" b="1" dirty="0"/>
              <a:t>+</a:t>
            </a:r>
            <a:r>
              <a:rPr lang="en-US" sz="3200" b="1" dirty="0"/>
              <a:t>V）</a:t>
            </a:r>
            <a:br>
              <a:rPr lang="en-US" sz="3200" dirty="0"/>
            </a:br>
            <a:br>
              <a:rPr lang="en-US" sz="3200" b="1" dirty="0"/>
            </a:br>
            <a:br>
              <a:rPr lang="en-US" sz="3200" b="1" dirty="0"/>
            </a:br>
            <a:br>
              <a:rPr lang="zh-CN" altLang="en-US" sz="3200" b="1" dirty="0"/>
            </a:br>
            <a:r>
              <a:rPr lang="zh-CN" altLang="en-US" sz="3200" i="1" dirty="0"/>
              <a:t> </a:t>
            </a:r>
            <a:endParaRPr lang="en-US"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1495</Words>
  <Application>WPS Presentation</Application>
  <PresentationFormat>On-screen Show (4:3)</PresentationFormat>
  <Paragraphs>35</Paragraphs>
  <Slides>13</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13</vt:i4>
      </vt:variant>
    </vt:vector>
  </HeadingPairs>
  <TitlesOfParts>
    <vt:vector size="28" baseType="lpstr">
      <vt:lpstr>Arial</vt:lpstr>
      <vt:lpstr>宋体</vt:lpstr>
      <vt:lpstr>Wingdings</vt:lpstr>
      <vt:lpstr>Wingdings 3</vt:lpstr>
      <vt:lpstr>Arial</vt:lpstr>
      <vt:lpstr>Calibri</vt:lpstr>
      <vt:lpstr>微软雅黑</vt:lpstr>
      <vt:lpstr>Arial Unicode MS</vt:lpstr>
      <vt:lpstr>Calibri</vt:lpstr>
      <vt:lpstr>Cordia New</vt:lpstr>
      <vt:lpstr>Cordia New</vt:lpstr>
      <vt:lpstr>等线</vt:lpstr>
      <vt:lpstr>Angsana New</vt:lpstr>
      <vt:lpstr>Century Gothic</vt:lpstr>
      <vt:lpstr>Office Theme</vt:lpstr>
      <vt:lpstr>神的道是活泼的、是有功效的、比一切两刃的剑更快、 甚至魂与灵、骨节与骨髓、都能刺入剖开、 连心中的思念和主意、都能辨明。 （希伯来书 4:12） ​ 圣经都是神所默示的、（或作凡神所默示的圣经）於教训、 督责、使人归正、教导人学义、都是有益的。 叫属神的人得以完全、豫备行各样的善事。 （提摩太后书 3:16-17） ​ 你当竭力、在神面前得蒙喜悦、作无愧的工人、 按着正意分解真理的道。 （提摩太后书 2:15）</vt:lpstr>
      <vt:lpstr>PowerPoint 演示文稿</vt:lpstr>
      <vt:lpstr>系列：属灵生命概论  Series:  Outline of the Spiritual Life                                                05 / 2025 05 28     </vt:lpstr>
      <vt:lpstr>PowerPoint 演示文稿</vt:lpstr>
      <vt:lpstr>PowerPoint 演示文稿</vt:lpstr>
      <vt:lpstr>The Bible is our text book. 圣经就是我们的课本   It is the inerrant Word of God (Heb. 4:12) 圣经是神的话语，绝对无误 （希伯来书 4:12）   </vt:lpstr>
      <vt:lpstr>  1. Inerrant only in the original manuscripts. 唯有圣经原本是绝对无误 2. Must be correctly exegeted and presented to the hearer. 必须正确地解释并呈现给听者 3. Must be believed to be effective. 必须加以相信才能产生果效  </vt:lpstr>
      <vt:lpstr>66 Books of the Bible:  Written by men inspired by the Holy Spirit.  “For no prophecy was ever made by an act of human will, but men moved by the Holy Spirit spoke from God” (2 Pet. 1:21)   因为预言从来没有出於人意的，乃是人被圣灵感动，说出神的话来。（彼得后书 1:21）  </vt:lpstr>
      <vt:lpstr> For the word of God to become effective it must be accepted as true. 要使神的话生效，必须承认神的话就是真理   Faith   信心    Belief   信仰     Making a decision to accept the information.  决定接受信息    “Positive Volition” “积极意志” （+V）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MacBook</dc:creator>
  <cp:lastModifiedBy>sawokproductions</cp:lastModifiedBy>
  <cp:revision>44</cp:revision>
  <dcterms:created xsi:type="dcterms:W3CDTF">2017-10-22T05:01:00Z</dcterms:created>
  <dcterms:modified xsi:type="dcterms:W3CDTF">2025-05-29T08:36:17Z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03102B2393B74463AF102AE0767A905D_13</vt:lpwstr>
  </property>
  <property fmtid="{D5CDD505-2E9C-101B-9397-08002B2CF9AE}" pid="3" name="KSOProductBuildVer">
    <vt:lpwstr>1033-12.2.0.21179</vt:lpwstr>
  </property>
</Properties>
</file>