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3"/>
    <p:sldId id="258" r:id="rId4"/>
    <p:sldId id="261" r:id="rId5"/>
    <p:sldId id="275" r:id="rId6"/>
    <p:sldId id="276" r:id="rId7"/>
    <p:sldId id="277" r:id="rId8"/>
    <p:sldId id="278" r:id="rId9"/>
    <p:sldId id="282" r:id="rId10"/>
    <p:sldId id="279" r:id="rId11"/>
    <p:sldId id="280" r:id="rId12"/>
    <p:sldId id="262" r:id="rId13"/>
    <p:sldId id="290" r:id="rId14"/>
    <p:sldId id="285" r:id="rId15"/>
    <p:sldId id="289" r:id="rId16"/>
    <p:sldId id="284" r:id="rId17"/>
    <p:sldId id="283" r:id="rId18"/>
    <p:sldId id="287" r:id="rId19"/>
    <p:sldId id="288" r:id="rId20"/>
    <p:sldId id="291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1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51" y="121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17F6F-CE56-4E46-9A3D-708A4D332D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C99D8-7BC7-4357-915E-67349FBE617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2A69445-EA63-4310-A314-6AA04E4C29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13F4DF9-078D-4AEE-BB3E-93750BA45B0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318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63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81226" y="2055953"/>
            <a:ext cx="10029548" cy="2746093"/>
          </a:xfrm>
        </p:spPr>
        <p:txBody>
          <a:bodyPr>
            <a:noAutofit/>
          </a:bodyPr>
          <a:lstStyle/>
          <a:p>
            <a:r>
              <a:rPr lang="zh-CN" altLang="en-US" sz="88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四十种绝对恩赐</a:t>
            </a:r>
            <a:b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6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The </a:t>
            </a:r>
            <a:r>
              <a:rPr lang="en-US" altLang="zh-CN" sz="72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40 absolutes</a:t>
            </a:r>
            <a:endParaRPr lang="zh-CN" altLang="en-US" sz="66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9133840" y="5199380"/>
            <a:ext cx="2579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Lesson Five</a:t>
            </a:r>
            <a:endParaRPr lang="en-US" sz="2400"/>
          </a:p>
          <a:p>
            <a:r>
              <a:rPr lang="en-US" sz="2400"/>
              <a:t>2025 09 05</a:t>
            </a:r>
            <a:endParaRPr lang="th-TH" altLang="en-US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 bwMode="black">
          <a:xfrm>
            <a:off x="1605319" y="2180201"/>
            <a:ext cx="8981361" cy="2497598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三十九种不可撤销的绝对恩赐</a:t>
            </a:r>
            <a:br>
              <a:rPr lang="en-US" altLang="zh-CN" sz="40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</a:br>
            <a:r>
              <a:rPr lang="en-US" altLang="zh-CN" sz="3600" dirty="0">
                <a:latin typeface="方正小标宋_GBK" panose="03000509000000000000" pitchFamily="65" charset="-122"/>
                <a:ea typeface="方正小标宋_GBK" panose="03000509000000000000" pitchFamily="65" charset="-122"/>
              </a:rPr>
              <a:t>39 IRREVOCABLE Absolutes</a:t>
            </a:r>
            <a:endParaRPr lang="zh-CN" altLang="en-US" sz="4000" dirty="0">
              <a:latin typeface="方正小标宋_GBK" panose="03000509000000000000" pitchFamily="65" charset="-122"/>
              <a:ea typeface="方正小标宋_GBK" panose="03000509000000000000" pitchFamily="65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346267"/>
            <a:ext cx="11134463" cy="1881875"/>
          </a:xfrm>
        </p:spPr>
        <p:txBody>
          <a:bodyPr anchor="ctr">
            <a:normAutofit fontScale="77500" lnSpcReduction="20000"/>
          </a:bodyPr>
          <a:lstStyle/>
          <a:p>
            <a:pPr marL="571500" indent="-571500">
              <a:lnSpc>
                <a:spcPct val="170000"/>
              </a:lnSpc>
              <a:buFont typeface="+mj-lt"/>
              <a:buAutoNum type="romanUcPeriod" startAt="7"/>
            </a:pPr>
            <a:r>
              <a:rPr lang="en-US" altLang="zh-CN" sz="2800" b="1" dirty="0"/>
              <a:t>The believer is dead to old life, the sin nature, but alive to God, retroactive positional truth. He is:</a:t>
            </a:r>
            <a:br>
              <a:rPr lang="en-US" altLang="zh-CN" sz="2800" b="1" dirty="0"/>
            </a:br>
            <a:r>
              <a:rPr lang="zh-CN" altLang="en-US" sz="2800" b="1" dirty="0"/>
              <a:t>信徒对旧生命、对罪性是死的，对上帝、对追溯性的位份真理则是活的。信徒是：</a:t>
            </a:r>
            <a:endParaRPr lang="en-US" altLang="zh-CN" sz="28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8" y="2228142"/>
            <a:ext cx="11134463" cy="4230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Crucified with Christ (Rom. 6:6; Gal. 2:20).</a:t>
            </a:r>
            <a:br>
              <a:rPr lang="en-US" altLang="zh-CN" sz="2800" dirty="0"/>
            </a:br>
            <a:r>
              <a:rPr lang="zh-CN" altLang="en-US" sz="2800" dirty="0"/>
              <a:t>与基督同钉十字架（罗马书 </a:t>
            </a:r>
            <a:r>
              <a:rPr lang="en-US" altLang="zh-CN" sz="2800" dirty="0"/>
              <a:t>6:6</a:t>
            </a:r>
            <a:r>
              <a:rPr lang="zh-CN" altLang="en-US" sz="2800" dirty="0"/>
              <a:t>；加拉太书 </a:t>
            </a:r>
            <a:r>
              <a:rPr lang="en-US" altLang="zh-CN" sz="2800" dirty="0"/>
              <a:t>2:20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Dead with Christ (Rom. 6:8; Col. 3:3; 1 Pet. 2:24).</a:t>
            </a:r>
            <a:br>
              <a:rPr lang="en-US" altLang="zh-CN" sz="2800" dirty="0"/>
            </a:br>
            <a:r>
              <a:rPr lang="zh-CN" altLang="en-US" sz="2800" dirty="0"/>
              <a:t>与基督同死（罗马书 </a:t>
            </a:r>
            <a:r>
              <a:rPr lang="en-US" altLang="zh-CN" sz="2800" dirty="0"/>
              <a:t>6:8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3:3</a:t>
            </a:r>
            <a:r>
              <a:rPr lang="zh-CN" altLang="en-US" sz="2800" dirty="0"/>
              <a:t>；彼得前书 </a:t>
            </a:r>
            <a:r>
              <a:rPr lang="en-US" altLang="zh-CN" sz="2800" dirty="0"/>
              <a:t>2:24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Buried with Christ (Rom. 6:4; Col. 2:12).</a:t>
            </a:r>
            <a:br>
              <a:rPr lang="en-US" altLang="zh-CN" sz="2800" dirty="0"/>
            </a:br>
            <a:r>
              <a:rPr lang="zh-CN" altLang="en-US" sz="2800" dirty="0"/>
              <a:t>与基督一同埋葬（罗马书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）。</a:t>
            </a:r>
            <a:endParaRPr lang="en-US" altLang="zh-CN" sz="2800" dirty="0"/>
          </a:p>
          <a:p>
            <a:pPr marL="514350" indent="-514350">
              <a:lnSpc>
                <a:spcPct val="170000"/>
              </a:lnSpc>
              <a:buFont typeface="+mj-lt"/>
              <a:buAutoNum type="alphaUcPeriod"/>
            </a:pPr>
            <a:r>
              <a:rPr lang="en-US" altLang="zh-CN" sz="2800" dirty="0"/>
              <a:t>Raised with Christ, current positional truth (Rom. 6:4; 7:4; Col. 2:12; 3:1).</a:t>
            </a:r>
            <a:br>
              <a:rPr lang="en-US" altLang="zh-CN" sz="2800" dirty="0"/>
            </a:br>
            <a:r>
              <a:rPr lang="zh-CN" altLang="en-US" sz="2800" dirty="0"/>
              <a:t>与基督一同复活，这是当前的位份真理（罗马书 </a:t>
            </a:r>
            <a:r>
              <a:rPr lang="en-US" altLang="zh-CN" sz="2800" dirty="0"/>
              <a:t>6:4</a:t>
            </a:r>
            <a:r>
              <a:rPr lang="zh-CN" altLang="en-US" sz="2800" dirty="0"/>
              <a:t>，</a:t>
            </a:r>
            <a:r>
              <a:rPr lang="en-US" altLang="zh-CN" sz="2800" dirty="0"/>
              <a:t>7:4</a:t>
            </a:r>
            <a:r>
              <a:rPr lang="zh-CN" altLang="en-US" sz="2800" dirty="0"/>
              <a:t>；歌罗西书 </a:t>
            </a:r>
            <a:r>
              <a:rPr lang="en-US" altLang="zh-CN" sz="2800" dirty="0"/>
              <a:t>2:12</a:t>
            </a:r>
            <a:r>
              <a:rPr lang="zh-CN" altLang="en-US" sz="2800" dirty="0"/>
              <a:t>，</a:t>
            </a:r>
            <a:r>
              <a:rPr lang="en-US" altLang="zh-CN" sz="2800" dirty="0"/>
              <a:t>3:1</a:t>
            </a:r>
            <a:r>
              <a:rPr lang="zh-CN" altLang="en-US" sz="2800" dirty="0"/>
              <a:t>）。</a:t>
            </a:r>
            <a:endParaRPr lang="en-US" altLang="zh-CN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352" y="739140"/>
            <a:ext cx="9853295" cy="1188720"/>
          </a:xfrm>
        </p:spPr>
        <p:txBody>
          <a:bodyPr/>
          <a:lstStyle/>
          <a:p>
            <a:r>
              <a:rPr lang="en-US" dirty="0"/>
              <a:t>Retroactive positional truth (Romans 6:1-6)</a:t>
            </a:r>
            <a:br>
              <a:rPr lang="en-US" dirty="0"/>
            </a:br>
            <a:r>
              <a:rPr lang="zh-CN" altLang="en-US" dirty="0"/>
              <a:t>回溯性位分真理（罗马书 </a:t>
            </a:r>
            <a:r>
              <a:rPr lang="en-US" altLang="zh-CN" dirty="0"/>
              <a:t>6:1-6</a:t>
            </a:r>
            <a:r>
              <a:rPr lang="zh-CN" altLang="en-US" dirty="0"/>
              <a:t>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9351" y="2306782"/>
            <a:ext cx="9853295" cy="3812078"/>
          </a:xfrm>
        </p:spPr>
        <p:txBody>
          <a:bodyPr anchor="ctr"/>
          <a:lstStyle/>
          <a:p>
            <a:r>
              <a:rPr lang="en-US" altLang="en-US" sz="2400" dirty="0"/>
              <a:t>Rom 6:1</a:t>
            </a:r>
            <a:r>
              <a:rPr lang="en-US" altLang="en-US" sz="2400" dirty="0"/>
              <a:t> </a:t>
            </a:r>
            <a:r>
              <a:rPr lang="en-US" altLang="en-US" sz="2400" dirty="0"/>
              <a:t> What shall we say then? Are we to continue according to the sin nature so that grace may increase?</a:t>
            </a:r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/>
              <a:t>Rom 6:1</a:t>
            </a:r>
            <a:r>
              <a:rPr lang="en-US" altLang="en-US" sz="2400" dirty="0"/>
              <a:t>  </a:t>
            </a:r>
            <a:r>
              <a:rPr lang="zh-CN" altLang="en-US" sz="2400" dirty="0"/>
              <a:t>这样，我们要怎么说呢？我们可以仍在罪中使恩典增多吗？</a:t>
            </a:r>
            <a:endParaRPr lang="en-US" altLang="en-US" sz="2400" dirty="0"/>
          </a:p>
          <a:p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/>
              <a:t>Rom 6:2</a:t>
            </a:r>
            <a:r>
              <a:rPr lang="en-US" altLang="en-US" sz="2400" dirty="0"/>
              <a:t> </a:t>
            </a:r>
            <a:r>
              <a:rPr lang="en-US" altLang="en-US" sz="2400" dirty="0"/>
              <a:t> May it never be! How shall we who died to sin [the sin nature] still live in it?</a:t>
            </a:r>
            <a:r>
              <a:rPr lang="en-US" altLang="en-US" sz="2400" dirty="0"/>
              <a:t> </a:t>
            </a:r>
            <a:endParaRPr lang="en-US" altLang="en-US" sz="2400" dirty="0"/>
          </a:p>
          <a:p>
            <a:r>
              <a:rPr lang="en-US" altLang="en-US" sz="2400" dirty="0">
                <a:sym typeface="+mn-ea"/>
              </a:rPr>
              <a:t>Rom 6:2  </a:t>
            </a:r>
            <a:r>
              <a:rPr lang="zh-CN" altLang="en-US" sz="2400" dirty="0">
                <a:sym typeface="+mn-ea"/>
              </a:rPr>
              <a:t>绝对不可！我们向罪死了的人，岂可仍在罪中活着呢？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924" t="34742" r="1578" b="35275"/>
          <a:stretch>
            <a:fillRect/>
          </a:stretch>
        </p:blipFill>
        <p:spPr>
          <a:xfrm>
            <a:off x="661035" y="2122805"/>
            <a:ext cx="11120755" cy="31159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06145" y="575945"/>
            <a:ext cx="10807700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罗马书 </a:t>
            </a:r>
            <a:r>
              <a:rPr lang="en-US" altLang="zh-CN" sz="2400" dirty="0"/>
              <a:t>6:3  </a:t>
            </a:r>
            <a:r>
              <a:rPr lang="zh-CN" altLang="en-US" sz="2400" dirty="0"/>
              <a:t>难道你们不知道，我们这受洗归入基督耶稣的人，就是受洗归入他的死吗？（和合本修订版）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5120" t="38479" r="979" b="11407"/>
          <a:stretch>
            <a:fillRect/>
          </a:stretch>
        </p:blipFill>
        <p:spPr>
          <a:xfrm>
            <a:off x="585470" y="2315210"/>
            <a:ext cx="11440795" cy="36518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95350" y="871855"/>
            <a:ext cx="10965815" cy="1198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400" dirty="0"/>
              <a:t>罗马书 </a:t>
            </a:r>
            <a:r>
              <a:rPr lang="en-US" altLang="zh-CN" sz="2400" dirty="0"/>
              <a:t>6:4  </a:t>
            </a:r>
            <a:r>
              <a:rPr lang="zh-CN" altLang="en-US" sz="2400" dirty="0"/>
              <a:t>所以，我们藉着洗礼归入死，和他一同埋葬，是要我们行事为人都有新生的样子，像基督藉着父的荣耀从死人中复活一样。（和合本修订版）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5056" t="21037" r="1175" b="29193"/>
          <a:stretch>
            <a:fillRect/>
          </a:stretch>
        </p:blipFill>
        <p:spPr>
          <a:xfrm>
            <a:off x="542290" y="1901825"/>
            <a:ext cx="10986770" cy="45618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2607" y="394856"/>
            <a:ext cx="11106785" cy="130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/>
              <a:t>罗马书 </a:t>
            </a:r>
            <a:r>
              <a:rPr lang="en-US" altLang="zh-CN" sz="2800" dirty="0"/>
              <a:t>6:5  </a:t>
            </a:r>
            <a:r>
              <a:rPr lang="zh-CN" altLang="en-US" sz="2800" dirty="0"/>
              <a:t>我们若在他死的样式上与他联合，也要在他复活的样式上与他联合。（新译本）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678180" y="433070"/>
            <a:ext cx="10579100" cy="563118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συμφυτος / sumphutos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​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The word σύμφυτος / sumphutos is a compound word from “sum” = together (later appearing in English as: “sum” as in the result of two addends in an equation, ‘sum total’ etc.) and the verb φύω (also: φυτεύω) meaning ‘to plant’. The meaning is “plant together”.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 indent="0">
              <a:buNone/>
            </a:pP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2. </a:t>
            </a: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The word ‘sumphutos’ is a hapaxlegomenon, i.e., it appears only one time in the entire New Testament. This is a very specific and technical event – Christ and the believer are both bought into ‘newness of life’ through His burial and resurrection. In this case, it is because of our union [baptism] into Christ that we are buried and resurrected with Him</a:t>
            </a: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. </a:t>
            </a:r>
            <a:endParaRPr lang="en-US"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T</a:t>
            </a: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he Holy Spirit choses to use this word as a synonym for ‘baptizo.’ ​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 indent="0">
              <a:buNone/>
            </a:pP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3. </a:t>
            </a: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Therefore, we see the analogy of the seed: first it must be planted [‘buried’] before it can spring to newness of life - the resurrection (Rom. 6:4).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>
              <a:buAutoNum type="arabicPeriod"/>
            </a:pP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  <a:p>
            <a:pPr indent="0">
              <a:buNone/>
            </a:pPr>
            <a:r>
              <a:rPr lang="en-US" sz="2000">
                <a:solidFill>
                  <a:srgbClr val="000000"/>
                </a:solidFill>
                <a:latin typeface="helvetica-w01-roman"/>
                <a:ea typeface="helvetica-w01-roman"/>
              </a:rPr>
              <a:t>4. </a:t>
            </a:r>
            <a:r>
              <a:rPr sz="2000">
                <a:solidFill>
                  <a:srgbClr val="000000"/>
                </a:solidFill>
                <a:latin typeface="helvetica-w01-roman"/>
                <a:ea typeface="helvetica-w01-roman"/>
              </a:rPr>
              <a:t>Other planting analogies related to being in union with Christ found in the New Testament:  Matt. 15:13; John  12:24, 32, John 15:1-8</a:t>
            </a:r>
            <a:endParaRPr sz="2000">
              <a:solidFill>
                <a:srgbClr val="000000"/>
              </a:solidFill>
              <a:latin typeface="helvetica-w01-roman"/>
              <a:ea typeface="helvetica-w01-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l="14728" t="34512" r="1773" b="24140"/>
          <a:stretch>
            <a:fillRect/>
          </a:stretch>
        </p:blipFill>
        <p:spPr>
          <a:xfrm>
            <a:off x="511810" y="2118360"/>
            <a:ext cx="10919460" cy="3632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83272" y="529590"/>
            <a:ext cx="10648315" cy="13090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 dirty="0"/>
              <a:t>罗马书 </a:t>
            </a:r>
            <a:r>
              <a:rPr lang="en-US" altLang="zh-CN" sz="2800" dirty="0"/>
              <a:t>6:5  </a:t>
            </a:r>
            <a:r>
              <a:rPr lang="zh-CN" altLang="en-US" sz="2800" dirty="0"/>
              <a:t>我们知道，我们的旧人和他同钉十字架，使罪身灭绝，叫我们不再作罪的奴隶。（和合本修订版）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rcRect l="15707" t="20082" r="7070" b="33818"/>
          <a:stretch>
            <a:fillRect/>
          </a:stretch>
        </p:blipFill>
        <p:spPr>
          <a:xfrm>
            <a:off x="815657" y="845820"/>
            <a:ext cx="10560685" cy="51663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8768" y="1045863"/>
            <a:ext cx="11134463" cy="1393604"/>
          </a:xfrm>
        </p:spPr>
        <p:txBody>
          <a:bodyPr anchor="ctr">
            <a:normAutofit/>
          </a:bodyPr>
          <a:lstStyle/>
          <a:p>
            <a:pPr marL="571500" indent="-571500">
              <a:lnSpc>
                <a:spcPct val="150000"/>
              </a:lnSpc>
              <a:buFont typeface="+mj-lt"/>
              <a:buAutoNum type="romanUcPeriod" startAt="8"/>
            </a:pPr>
            <a:r>
              <a:rPr lang="en-US" altLang="zh-CN" sz="2400" b="1" dirty="0"/>
              <a:t>The believer is free from the Mosaic Law. He is:</a:t>
            </a:r>
            <a:br>
              <a:rPr lang="en-US" altLang="zh-CN" sz="2400" b="1" dirty="0"/>
            </a:br>
            <a:r>
              <a:rPr lang="zh-CN" altLang="en-US" sz="2400" b="1" dirty="0"/>
              <a:t>信徒不再受摩西律法的约束。信徒是：</a:t>
            </a:r>
            <a:endParaRPr lang="en-US" altLang="zh-CN" sz="2400" b="1" dirty="0"/>
          </a:p>
        </p:txBody>
      </p:sp>
      <p:sp>
        <p:nvSpPr>
          <p:cNvPr id="2" name="内容占位符 2"/>
          <p:cNvSpPr txBox="1"/>
          <p:nvPr/>
        </p:nvSpPr>
        <p:spPr>
          <a:xfrm>
            <a:off x="528767" y="2733757"/>
            <a:ext cx="11134463" cy="2556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318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63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Dead to the Law (Rom. 7:4).</a:t>
            </a:r>
            <a:br>
              <a:rPr lang="en-US" altLang="zh-CN" sz="2400" dirty="0"/>
            </a:br>
            <a:r>
              <a:rPr lang="zh-CN" altLang="en-US" sz="2400" dirty="0"/>
              <a:t>对律法是死的（罗马书 </a:t>
            </a:r>
            <a:r>
              <a:rPr lang="en-US" altLang="zh-CN" sz="2400" dirty="0"/>
              <a:t>7:4</a:t>
            </a:r>
            <a:r>
              <a:rPr lang="zh-CN" altLang="en-US" sz="2400" dirty="0"/>
              <a:t>）。</a:t>
            </a:r>
            <a:endParaRPr lang="en-US" altLang="zh-CN" sz="2400" dirty="0"/>
          </a:p>
          <a:p>
            <a:pPr marL="514350" indent="-514350">
              <a:lnSpc>
                <a:spcPct val="150000"/>
              </a:lnSpc>
              <a:buFont typeface="+mj-lt"/>
              <a:buAutoNum type="alphaUcPeriod"/>
            </a:pPr>
            <a:r>
              <a:rPr lang="en-US" altLang="zh-CN" sz="2400" dirty="0"/>
              <a:t>Delivered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</a:rPr>
              <a:t>from the Law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/>
              <a:t>(Rom. 6:14; 7:6; 2 Cor. 3:6–11; Gal. 3:25).</a:t>
            </a:r>
            <a:br>
              <a:rPr lang="en-US" altLang="zh-CN" sz="2400" dirty="0"/>
            </a:br>
            <a:r>
              <a:rPr lang="zh-CN" altLang="en-US" sz="2400" dirty="0"/>
              <a:t>得蒙拯救（罗马书 </a:t>
            </a:r>
            <a:r>
              <a:rPr lang="en-US" altLang="zh-CN" sz="2400" dirty="0"/>
              <a:t>6:14</a:t>
            </a:r>
            <a:r>
              <a:rPr lang="zh-CN" altLang="en-US" sz="2400" dirty="0"/>
              <a:t>，</a:t>
            </a:r>
            <a:r>
              <a:rPr lang="en-US" altLang="zh-CN" sz="2400" dirty="0"/>
              <a:t>7:6</a:t>
            </a:r>
            <a:r>
              <a:rPr lang="zh-CN" altLang="en-US" sz="2400" dirty="0"/>
              <a:t>；哥林多后书 </a:t>
            </a:r>
            <a:r>
              <a:rPr lang="en-US" altLang="zh-CN" sz="2400" dirty="0"/>
              <a:t>3:6-11</a:t>
            </a:r>
            <a:r>
              <a:rPr lang="zh-CN" altLang="en-US" sz="2400" dirty="0"/>
              <a:t>；加拉太书 </a:t>
            </a:r>
            <a:r>
              <a:rPr lang="en-US" altLang="zh-CN" sz="2400" dirty="0"/>
              <a:t>3:25</a:t>
            </a:r>
            <a:r>
              <a:rPr lang="zh-CN" altLang="en-US" sz="2400" dirty="0"/>
              <a:t>）。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"/>
          <p:cNvPicPr>
            <a:picLocks noChangeAspect="1"/>
          </p:cNvPicPr>
          <p:nvPr>
            <p:ph idx="1"/>
          </p:nvPr>
        </p:nvPicPr>
        <p:blipFill>
          <a:blip r:embed="rId1"/>
          <a:srcRect l="1874" r="1874"/>
          <a:stretch>
            <a:fillRect/>
          </a:stretch>
        </p:blipFill>
        <p:spPr>
          <a:xfrm>
            <a:off x="444500" y="1150620"/>
            <a:ext cx="10877550" cy="436562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rcRect l="16214" t="20307" r="1935" b="28577"/>
          <a:stretch>
            <a:fillRect/>
          </a:stretch>
        </p:blipFill>
        <p:spPr>
          <a:xfrm>
            <a:off x="915035" y="1076325"/>
            <a:ext cx="10155555" cy="43649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060" y="975360"/>
            <a:ext cx="9227185" cy="4764405"/>
          </a:xfrm>
        </p:spPr>
        <p:txBody>
          <a:bodyPr>
            <a:noAutofit/>
          </a:bodyPr>
          <a:p>
            <a:r>
              <a:rPr lang="en-US" sz="2600" b="1">
                <a:latin typeface="Cordia New" panose="020B0304020202020204" charset="0"/>
                <a:cs typeface="Cordia New" panose="020B0304020202020204" charset="0"/>
              </a:rPr>
              <a:t>Romans 7 </a:t>
            </a:r>
            <a:endParaRPr lang="en-US" altLang="en-US" sz="2600" b="1">
              <a:latin typeface="Cordia New" panose="020B0304020202020204" charset="0"/>
              <a:cs typeface="Cordia New" panose="020B0304020202020204" charset="0"/>
            </a:endParaRPr>
          </a:p>
          <a:p>
            <a:r>
              <a:rPr lang="en-US" altLang="en-US" sz="2600" b="1">
                <a:latin typeface="Cordia New" panose="020B0304020202020204" charset="0"/>
                <a:cs typeface="Cordia New" panose="020B0304020202020204" charset="0"/>
              </a:rPr>
              <a:t>Outline: four paragraphs.</a:t>
            </a:r>
            <a:endParaRPr lang="en-US" altLang="en-US" sz="2600" b="1">
              <a:latin typeface="Cordia New" panose="020B0304020202020204" charset="0"/>
              <a:cs typeface="Cordia New" panose="020B0304020202020204" charset="0"/>
            </a:endParaRPr>
          </a:p>
          <a:p>
            <a:r>
              <a:rPr lang="en-US" altLang="en-US" sz="2600" b="1">
                <a:latin typeface="Cordia New" panose="020B0304020202020204" charset="0"/>
                <a:cs typeface="Cordia New" panose="020B0304020202020204" charset="0"/>
              </a:rPr>
              <a:t>a) The key to interpretation: the two marriages, verses 1-6.</a:t>
            </a:r>
            <a:endParaRPr lang="en-US" altLang="en-US" sz="2600" b="1">
              <a:latin typeface="Cordia New" panose="020B0304020202020204" charset="0"/>
              <a:cs typeface="Cordia New" panose="020B0304020202020204" charset="0"/>
            </a:endParaRPr>
          </a:p>
          <a:p>
            <a:r>
              <a:rPr lang="en-US" altLang="en-US" sz="2600" b="1">
                <a:latin typeface="Cordia New" panose="020B0304020202020204" charset="0"/>
                <a:cs typeface="Cordia New" panose="020B0304020202020204" charset="0"/>
              </a:rPr>
              <a:t>b) The function of the law as a marriage counsellor, verses 7-14.</a:t>
            </a:r>
            <a:endParaRPr lang="en-US" altLang="en-US" sz="2600" b="1">
              <a:latin typeface="Cordia New" panose="020B0304020202020204" charset="0"/>
              <a:cs typeface="Cordia New" panose="020B0304020202020204" charset="0"/>
            </a:endParaRPr>
          </a:p>
          <a:p>
            <a:r>
              <a:rPr lang="en-US" altLang="en-US" sz="2600" b="1">
                <a:latin typeface="Cordia New" panose="020B0304020202020204" charset="0"/>
                <a:cs typeface="Cordia New" panose="020B0304020202020204" charset="0"/>
              </a:rPr>
              <a:t>c) The attacks of the first husband, verses 15-21.</a:t>
            </a:r>
            <a:endParaRPr lang="en-US" altLang="en-US" sz="2600" b="1">
              <a:latin typeface="Cordia New" panose="020B0304020202020204" charset="0"/>
              <a:cs typeface="Cordia New" panose="020B0304020202020204" charset="0"/>
            </a:endParaRPr>
          </a:p>
          <a:p>
            <a:r>
              <a:rPr lang="en-US" altLang="en-US" sz="2600" b="1">
                <a:latin typeface="Cordia New" panose="020B0304020202020204" charset="0"/>
                <a:cs typeface="Cordia New" panose="020B0304020202020204" charset="0"/>
              </a:rPr>
              <a:t>d) The great inner conflict, verse 22-25.</a:t>
            </a:r>
            <a:endParaRPr lang="en-US" altLang="en-US" sz="2600" b="1">
              <a:latin typeface="Cordia New" panose="020B0304020202020204" charset="0"/>
              <a:cs typeface="Cordia New" panose="020B0304020202020204" charset="0"/>
            </a:endParaRPr>
          </a:p>
          <a:p>
            <a:endParaRPr lang="en-US" altLang="en-US" sz="2600" b="1">
              <a:latin typeface="Cordia New" panose="020B0304020202020204" charset="0"/>
              <a:cs typeface="Cordia New" panose="020B0304020202020204" charset="0"/>
            </a:endParaRPr>
          </a:p>
          <a:p>
            <a:pPr marL="0" indent="0">
              <a:buNone/>
            </a:pPr>
            <a:r>
              <a:rPr lang="en-US" altLang="en-US" sz="2600" b="1">
                <a:latin typeface="Cordia New" panose="020B0304020202020204" charset="0"/>
                <a:cs typeface="Cordia New" panose="020B0304020202020204" charset="0"/>
              </a:rPr>
              <a:t> Verse 1 – the lordship of the law. The Mosaic law not only is a marriage counsellor, but a tough one. It walks in and says you have a bad marriage. The law is the authority from God that says so. “Know ye not” – really, “How stupid are you?”</a:t>
            </a:r>
            <a:endParaRPr lang="en-US" altLang="en-US" sz="2600" b="1">
              <a:latin typeface="Cordia New" panose="020B0304020202020204" charset="0"/>
              <a:cs typeface="Cordia New" panose="020B030402020202020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"/>
          <p:cNvPicPr>
            <a:picLocks noChangeAspect="1"/>
          </p:cNvPicPr>
          <p:nvPr>
            <p:ph idx="1"/>
          </p:nvPr>
        </p:nvPicPr>
        <p:blipFill>
          <a:blip r:embed="rId1"/>
          <a:srcRect t="1132" b="6241"/>
          <a:stretch>
            <a:fillRect/>
          </a:stretch>
        </p:blipFill>
        <p:spPr>
          <a:xfrm>
            <a:off x="483870" y="855345"/>
            <a:ext cx="11130280" cy="472821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p>
            <a:pPr marL="0" indent="0">
              <a:buNone/>
            </a:pPr>
            <a:r>
              <a:rPr lang="en-US"/>
              <a:t> </a:t>
            </a:r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2"/>
          </p:nvPr>
        </p:nvPicPr>
        <p:blipFill>
          <a:blip r:embed="rId1"/>
          <a:srcRect l="16040" t="20117" r="1292" b="33748"/>
          <a:stretch>
            <a:fillRect/>
          </a:stretch>
        </p:blipFill>
        <p:spPr>
          <a:xfrm>
            <a:off x="539750" y="1204595"/>
            <a:ext cx="11113135" cy="411035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rcRect l="16326" t="19785" b="28718"/>
          <a:stretch>
            <a:fillRect/>
          </a:stretch>
        </p:blipFill>
        <p:spPr>
          <a:xfrm>
            <a:off x="774700" y="768350"/>
            <a:ext cx="11011535" cy="45421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rcRect l="15827" t="19465" b="36428"/>
          <a:stretch>
            <a:fillRect/>
          </a:stretch>
        </p:blipFill>
        <p:spPr>
          <a:xfrm>
            <a:off x="575945" y="563245"/>
            <a:ext cx="10721340" cy="38601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Content Placeholder 3" descr="1"/>
          <p:cNvPicPr>
            <a:picLocks noChangeAspect="1"/>
          </p:cNvPicPr>
          <p:nvPr>
            <p:ph idx="1"/>
          </p:nvPr>
        </p:nvPicPr>
        <p:blipFill>
          <a:blip r:embed="rId1"/>
          <a:srcRect l="-2300" t="-3577" r="-3672" b="-5190"/>
          <a:stretch>
            <a:fillRect/>
          </a:stretch>
        </p:blipFill>
        <p:spPr>
          <a:xfrm>
            <a:off x="876935" y="1156335"/>
            <a:ext cx="10734040" cy="488315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包裹">
  <a:themeElements>
    <a:clrScheme name="包裹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包裹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包裹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TM10001115[[fn=包裹]]</Template>
  <TotalTime>0</TotalTime>
  <Words>2832</Words>
  <Application>WPS Presentation</Application>
  <PresentationFormat>宽屏</PresentationFormat>
  <Paragraphs>57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方正小标宋_GBK</vt:lpstr>
      <vt:lpstr>微软雅黑</vt:lpstr>
      <vt:lpstr>helvetica-w01-roman</vt:lpstr>
      <vt:lpstr>Ezra SIL</vt:lpstr>
      <vt:lpstr>Gill Sans MT</vt:lpstr>
      <vt:lpstr>Arial Unicode MS</vt:lpstr>
      <vt:lpstr>华文中宋</vt:lpstr>
      <vt:lpstr>等线</vt:lpstr>
      <vt:lpstr>Cordia New</vt:lpstr>
      <vt:lpstr>Calibri</vt:lpstr>
      <vt:lpstr>包裹</vt:lpstr>
      <vt:lpstr>四十种绝对恩赐 The 40 absolutes</vt:lpstr>
      <vt:lpstr>PowerPoint 演示文稿</vt:lpstr>
      <vt:lpstr>PowerPoint 演示文稿</vt:lpstr>
      <vt:lpstr>Retroactive positional truth (Romans 6:1-6) 回溯性位分真理（罗马书 6:1-6）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 M</dc:creator>
  <cp:lastModifiedBy>sawokproductions</cp:lastModifiedBy>
  <cp:revision>21</cp:revision>
  <dcterms:created xsi:type="dcterms:W3CDTF">2025-08-13T09:58:00Z</dcterms:created>
  <dcterms:modified xsi:type="dcterms:W3CDTF">2025-09-03T13:50:06Z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A681BC5D1D5A427EA284180CB5048F7F_13</vt:lpwstr>
  </property>
  <property fmtid="{D5CDD505-2E9C-101B-9397-08002B2CF9AE}" pid="3" name="KSOProductBuildVer">
    <vt:lpwstr>1033-12.2.0.21931</vt:lpwstr>
  </property>
</Properties>
</file>