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899" r:id="rId4"/>
    <p:sldId id="900" r:id="rId5"/>
    <p:sldId id="928" r:id="rId6"/>
    <p:sldId id="901" r:id="rId7"/>
    <p:sldId id="903" r:id="rId8"/>
    <p:sldId id="904" r:id="rId9"/>
    <p:sldId id="924" r:id="rId10"/>
    <p:sldId id="906" r:id="rId11"/>
    <p:sldId id="905" r:id="rId12"/>
    <p:sldId id="883" r:id="rId13"/>
    <p:sldId id="925" r:id="rId14"/>
    <p:sldId id="926" r:id="rId15"/>
    <p:sldId id="888" r:id="rId16"/>
    <p:sldId id="912" r:id="rId17"/>
    <p:sldId id="913" r:id="rId18"/>
    <p:sldId id="919" r:id="rId19"/>
    <p:sldId id="914" r:id="rId20"/>
    <p:sldId id="915" r:id="rId21"/>
    <p:sldId id="918" r:id="rId22"/>
    <p:sldId id="917" r:id="rId23"/>
    <p:sldId id="927" r:id="rId24"/>
    <p:sldId id="922" r:id="rId25"/>
    <p:sldId id="92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2212340" y="1549400"/>
            <a:ext cx="8157210" cy="5308600"/>
          </a:xfrm>
          <a:prstGeom prst="rect">
            <a:avLst/>
          </a:prstGeom>
        </p:spPr>
      </p:pic>
      <p:sp>
        <p:nvSpPr>
          <p:cNvPr id="2" name="Title 1"/>
          <p:cNvSpPr>
            <a:spLocks noGrp="1"/>
          </p:cNvSpPr>
          <p:nvPr>
            <p:ph type="ctrTitle"/>
          </p:nvPr>
        </p:nvSpPr>
        <p:spPr>
          <a:xfrm>
            <a:off x="2536190" y="4832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342630" y="1616710"/>
            <a:ext cx="2112010" cy="645160"/>
          </a:xfrm>
          <a:prstGeom prst="rect">
            <a:avLst/>
          </a:prstGeom>
          <a:noFill/>
        </p:spPr>
        <p:txBody>
          <a:bodyPr wrap="square" rtlCol="0">
            <a:spAutoFit/>
          </a:bodyPr>
          <a:p>
            <a:r>
              <a:rPr lang="en-US">
                <a:latin typeface="Times New Roman" panose="02020603050405020304" charset="0"/>
                <a:cs typeface="Times New Roman" panose="02020603050405020304" charset="0"/>
              </a:rPr>
              <a:t>REVELATION 047 2025 06 03</a:t>
            </a:r>
            <a:endParaRPr lang="en-US">
              <a:latin typeface="Times New Roman" panose="02020603050405020304" charset="0"/>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1049655" y="1133475"/>
            <a:ext cx="10306050" cy="4873625"/>
          </a:xfrm>
        </p:spPr>
        <p:txBody>
          <a:bodyPr>
            <a:normAutofit/>
          </a:bodyPr>
          <a:p>
            <a:pPr marL="0" indent="0">
              <a:buNone/>
            </a:pPr>
            <a:r>
              <a:rPr lang="en-US" altLang="en-US" sz="2400"/>
              <a:t>...and the wreath of life as per James 1:12,  </a:t>
            </a:r>
            <a:endParaRPr lang="en-US" altLang="en-US" sz="2400"/>
          </a:p>
          <a:p>
            <a:pPr marL="0" indent="0">
              <a:buNone/>
            </a:pPr>
            <a:r>
              <a:rPr lang="en-US" altLang="en-US" sz="2400"/>
              <a:t>“Happy is the believer who endures testing [passes the three categories of undeserved suffering] for having become approved [at his evaluation after the Rapture], he shall receive the wreath of life, which He [the Lord] has promised to those who love Him [enduring devotion and respect for the Lord Jesus Christ].” </a:t>
            </a:r>
            <a:endParaRPr lang="en-US" altLang="en-US" sz="2400"/>
          </a:p>
          <a:p>
            <a:pPr marL="0" indent="0">
              <a:buNone/>
            </a:pPr>
            <a:endParaRPr lang="en-US" altLang="en-US" sz="2400"/>
          </a:p>
          <a:p>
            <a:pPr marL="0" indent="0">
              <a:buNone/>
            </a:pPr>
            <a:r>
              <a:rPr lang="th-TH" altLang="en-US" sz="4000"/>
              <a:t>ความสุขย่อมมีแก่คนนั้นที่สู้ทนการทดลอง</a:t>
            </a:r>
            <a:r>
              <a:rPr lang="en-US" altLang="en-US" sz="4000"/>
              <a:t> </a:t>
            </a:r>
            <a:r>
              <a:rPr lang="th-TH" altLang="en-US" sz="4000"/>
              <a:t>เพราะเมื่อปรากฏว่าผู้นั้นทนได้แล้ว</a:t>
            </a:r>
            <a:r>
              <a:rPr lang="en-US" altLang="en-US" sz="4000"/>
              <a:t> </a:t>
            </a:r>
            <a:r>
              <a:rPr lang="th-TH" altLang="en-US" sz="4000"/>
              <a:t>เขาจะได้รับมงกุฎแห่งชีวิต</a:t>
            </a:r>
            <a:r>
              <a:rPr lang="en-US" altLang="en-US" sz="4000"/>
              <a:t> </a:t>
            </a:r>
            <a:r>
              <a:rPr lang="th-TH" altLang="en-US" sz="4000"/>
              <a:t>ซึ่งองค์พระผู้เป็นเจ้าได้ทรงสัญญาไว้แก่คนทั้งหลายที่รักพระองค์</a:t>
            </a:r>
            <a:r>
              <a:rPr lang="en-US" altLang="en-US" sz="4000"/>
              <a:t> </a:t>
            </a:r>
            <a:endParaRPr lang="en-US" altLang="en-US" sz="4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777240" y="540385"/>
            <a:ext cx="10637520" cy="5903595"/>
          </a:xfrm>
        </p:spPr>
        <p:txBody>
          <a:bodyPr>
            <a:normAutofit/>
          </a:bodyPr>
          <a:p>
            <a:pPr marL="0" indent="0">
              <a:buNone/>
            </a:pPr>
            <a:r>
              <a:rPr lang="th-TH" altLang="en-US" sz="4445">
                <a:latin typeface="Cordia New" panose="020B0304020202020204" charset="0"/>
                <a:cs typeface="Cordia New" panose="020B0304020202020204" charset="0"/>
              </a:rPr>
              <a:t>วิวรณ์ </a:t>
            </a:r>
            <a:r>
              <a:rPr lang="en-US" altLang="en-US" sz="4445">
                <a:latin typeface="Cordia New" panose="020B0304020202020204" charset="0"/>
                <a:cs typeface="Cordia New" panose="020B0304020202020204" charset="0"/>
              </a:rPr>
              <a:t>2:11</a:t>
            </a:r>
            <a:endParaRPr lang="en-US" altLang="en-US" sz="4445">
              <a:latin typeface="Cordia New" panose="020B0304020202020204" charset="0"/>
              <a:cs typeface="Cordia New" panose="020B0304020202020204" charset="0"/>
            </a:endParaRPr>
          </a:p>
          <a:p>
            <a:pPr marL="0" indent="0">
              <a:buNone/>
            </a:pPr>
            <a:r>
              <a:rPr lang="en-US" altLang="en-US" sz="3335">
                <a:latin typeface="Cordia New" panose="020B0304020202020204" charset="0"/>
                <a:cs typeface="Cordia New" panose="020B0304020202020204" charset="0"/>
              </a:rPr>
              <a:t> </a:t>
            </a:r>
            <a:r>
              <a:rPr lang="en-US" altLang="en-US" sz="3335">
                <a:latin typeface="Cordia New" panose="020B0304020202020204" charset="0"/>
                <a:cs typeface="Cordia New" panose="020B0304020202020204" charset="0"/>
              </a:rPr>
              <a:t>‘He who has an ear, let him hear what the Spirit says to the churches. He who overcomes [through suffering] will not be hurt by the second death [Revelation 20:14; namely the Lake of Fire: knowing this should motivate the believers under great suffering to remain faithful to the Lord].’ </a:t>
            </a:r>
            <a:endParaRPr lang="en-US" altLang="en-US" sz="3335">
              <a:latin typeface="Cordia New" panose="020B0304020202020204" charset="0"/>
              <a:cs typeface="Cordia New" panose="020B0304020202020204" charset="0"/>
            </a:endParaRPr>
          </a:p>
          <a:p>
            <a:pPr marL="0" indent="0">
              <a:buNone/>
            </a:pPr>
            <a:r>
              <a:rPr lang="en-US" altLang="en-US" sz="2000">
                <a:latin typeface="Cordia New" panose="020B0304020202020204" charset="0"/>
                <a:cs typeface="Cordia New" panose="020B0304020202020204" charset="0"/>
              </a:rPr>
              <a:t>ὁ</a:t>
            </a:r>
            <a:r>
              <a:rPr lang="en-US" altLang="en-US" sz="2000">
                <a:latin typeface="Cordia New" panose="020B0304020202020204" charset="0"/>
                <a:cs typeface="Cordia New" panose="020B0304020202020204" charset="0"/>
              </a:rPr>
              <a:t> </a:t>
            </a:r>
            <a:r>
              <a:rPr lang="en-US" altLang="en-US" sz="2000">
                <a:latin typeface="Cordia New" panose="020B0304020202020204" charset="0"/>
                <a:cs typeface="Cordia New" panose="020B0304020202020204" charset="0"/>
              </a:rPr>
              <a:t>ἔ</a:t>
            </a:r>
            <a:r>
              <a:rPr lang="en-US" altLang="en-US" sz="2000">
                <a:latin typeface="Cordia New" panose="020B0304020202020204" charset="0"/>
                <a:cs typeface="Cordia New" panose="020B0304020202020204" charset="0"/>
              </a:rPr>
              <a:t>χων ο</a:t>
            </a:r>
            <a:r>
              <a:rPr lang="en-US" altLang="en-US" sz="2000">
                <a:latin typeface="Cordia New" panose="020B0304020202020204" charset="0"/>
                <a:cs typeface="Cordia New" panose="020B0304020202020204" charset="0"/>
              </a:rPr>
              <a:t>ὖ</a:t>
            </a:r>
            <a:r>
              <a:rPr lang="en-US" altLang="en-US" sz="2000">
                <a:latin typeface="Cordia New" panose="020B0304020202020204" charset="0"/>
                <a:cs typeface="Cordia New" panose="020B0304020202020204" charset="0"/>
              </a:rPr>
              <a:t>ς </a:t>
            </a:r>
            <a:r>
              <a:rPr lang="en-US" altLang="en-US" sz="2000">
                <a:latin typeface="Cordia New" panose="020B0304020202020204" charset="0"/>
                <a:cs typeface="Cordia New" panose="020B0304020202020204" charset="0"/>
              </a:rPr>
              <a:t>ἀ</a:t>
            </a:r>
            <a:r>
              <a:rPr lang="en-US" altLang="en-US" sz="2000">
                <a:latin typeface="Cordia New" panose="020B0304020202020204" charset="0"/>
                <a:cs typeface="Cordia New" panose="020B0304020202020204" charset="0"/>
              </a:rPr>
              <a:t>κουσ</a:t>
            </a:r>
            <a:r>
              <a:rPr lang="en-US" altLang="en-US" sz="2000">
                <a:latin typeface="Cordia New" panose="020B0304020202020204" charset="0"/>
                <a:cs typeface="Cordia New" panose="020B0304020202020204" charset="0"/>
              </a:rPr>
              <a:t>ά</a:t>
            </a:r>
            <a:r>
              <a:rPr lang="en-US" altLang="en-US" sz="2000">
                <a:latin typeface="Cordia New" panose="020B0304020202020204" charset="0"/>
                <a:cs typeface="Cordia New" panose="020B0304020202020204" charset="0"/>
              </a:rPr>
              <a:t>τω τ</a:t>
            </a:r>
            <a:r>
              <a:rPr lang="en-US" altLang="en-US" sz="2000">
                <a:latin typeface="Cordia New" panose="020B0304020202020204" charset="0"/>
                <a:cs typeface="Cordia New" panose="020B0304020202020204" charset="0"/>
              </a:rPr>
              <a:t>ί</a:t>
            </a:r>
            <a:r>
              <a:rPr lang="en-US" altLang="en-US" sz="2000">
                <a:latin typeface="Cordia New" panose="020B0304020202020204" charset="0"/>
                <a:cs typeface="Cordia New" panose="020B0304020202020204" charset="0"/>
              </a:rPr>
              <a:t> τ</a:t>
            </a:r>
            <a:r>
              <a:rPr lang="en-US" altLang="en-US" sz="2000">
                <a:latin typeface="Cordia New" panose="020B0304020202020204" charset="0"/>
                <a:cs typeface="Cordia New" panose="020B0304020202020204" charset="0"/>
              </a:rPr>
              <a:t>ὸ</a:t>
            </a:r>
            <a:r>
              <a:rPr lang="en-US" altLang="en-US" sz="2000">
                <a:latin typeface="Cordia New" panose="020B0304020202020204" charset="0"/>
                <a:cs typeface="Cordia New" panose="020B0304020202020204" charset="0"/>
              </a:rPr>
              <a:t> πνε</a:t>
            </a:r>
            <a:r>
              <a:rPr lang="en-US" altLang="en-US" sz="2000">
                <a:latin typeface="Cordia New" panose="020B0304020202020204" charset="0"/>
                <a:cs typeface="Cordia New" panose="020B0304020202020204" charset="0"/>
              </a:rPr>
              <a:t>ῦ</a:t>
            </a:r>
            <a:r>
              <a:rPr lang="en-US" altLang="en-US" sz="2000">
                <a:latin typeface="Cordia New" panose="020B0304020202020204" charset="0"/>
                <a:cs typeface="Cordia New" panose="020B0304020202020204" charset="0"/>
              </a:rPr>
              <a:t>µα λ</a:t>
            </a:r>
            <a:r>
              <a:rPr lang="en-US" altLang="en-US" sz="2000">
                <a:latin typeface="Cordia New" panose="020B0304020202020204" charset="0"/>
                <a:cs typeface="Cordia New" panose="020B0304020202020204" charset="0"/>
              </a:rPr>
              <a:t>έ</a:t>
            </a:r>
            <a:r>
              <a:rPr lang="en-US" altLang="en-US" sz="2000">
                <a:latin typeface="Cordia New" panose="020B0304020202020204" charset="0"/>
                <a:cs typeface="Cordia New" panose="020B0304020202020204" charset="0"/>
              </a:rPr>
              <a:t>γει τα</a:t>
            </a:r>
            <a:r>
              <a:rPr lang="en-US" altLang="en-US" sz="2000">
                <a:latin typeface="Cordia New" panose="020B0304020202020204" charset="0"/>
                <a:cs typeface="Cordia New" panose="020B0304020202020204" charset="0"/>
              </a:rPr>
              <a:t>ῖ</a:t>
            </a:r>
            <a:r>
              <a:rPr lang="en-US" altLang="en-US" sz="2000">
                <a:latin typeface="Cordia New" panose="020B0304020202020204" charset="0"/>
                <a:cs typeface="Cordia New" panose="020B0304020202020204" charset="0"/>
              </a:rPr>
              <a:t>ς </a:t>
            </a:r>
            <a:r>
              <a:rPr lang="en-US" altLang="en-US" sz="2000">
                <a:latin typeface="Cordia New" panose="020B0304020202020204" charset="0"/>
                <a:cs typeface="Cordia New" panose="020B0304020202020204" charset="0"/>
              </a:rPr>
              <a:t>ἐ</a:t>
            </a:r>
            <a:r>
              <a:rPr lang="en-US" altLang="en-US" sz="2000">
                <a:latin typeface="Cordia New" panose="020B0304020202020204" charset="0"/>
                <a:cs typeface="Cordia New" panose="020B0304020202020204" charset="0"/>
              </a:rPr>
              <a:t>κκλησ</a:t>
            </a:r>
            <a:r>
              <a:rPr lang="en-US" altLang="en-US" sz="2000">
                <a:latin typeface="Cordia New" panose="020B0304020202020204" charset="0"/>
                <a:cs typeface="Cordia New" panose="020B0304020202020204" charset="0"/>
              </a:rPr>
              <a:t>ί</a:t>
            </a:r>
            <a:r>
              <a:rPr lang="en-US" altLang="en-US" sz="2000">
                <a:latin typeface="Cordia New" panose="020B0304020202020204" charset="0"/>
                <a:cs typeface="Cordia New" panose="020B0304020202020204" charset="0"/>
              </a:rPr>
              <a:t>αις. </a:t>
            </a:r>
            <a:r>
              <a:rPr lang="en-US" altLang="en-US" sz="2000">
                <a:latin typeface="Cordia New" panose="020B0304020202020204" charset="0"/>
                <a:cs typeface="Cordia New" panose="020B0304020202020204" charset="0"/>
              </a:rPr>
              <a:t>ὁ</a:t>
            </a:r>
            <a:r>
              <a:rPr lang="en-US" altLang="en-US" sz="2000">
                <a:latin typeface="Cordia New" panose="020B0304020202020204" charset="0"/>
                <a:cs typeface="Cordia New" panose="020B0304020202020204" charset="0"/>
              </a:rPr>
              <a:t> νικ</a:t>
            </a:r>
            <a:r>
              <a:rPr lang="en-US" altLang="en-US" sz="2000">
                <a:latin typeface="Cordia New" panose="020B0304020202020204" charset="0"/>
                <a:cs typeface="Cordia New" panose="020B0304020202020204" charset="0"/>
              </a:rPr>
              <a:t>ῶ</a:t>
            </a:r>
            <a:r>
              <a:rPr lang="en-US" altLang="en-US" sz="2000">
                <a:latin typeface="Cordia New" panose="020B0304020202020204" charset="0"/>
                <a:cs typeface="Cordia New" panose="020B0304020202020204" charset="0"/>
              </a:rPr>
              <a:t>ν ο</a:t>
            </a:r>
            <a:r>
              <a:rPr lang="en-US" altLang="en-US" sz="2000">
                <a:latin typeface="Cordia New" panose="020B0304020202020204" charset="0"/>
                <a:cs typeface="Cordia New" panose="020B0304020202020204" charset="0"/>
              </a:rPr>
              <a:t>ὐ</a:t>
            </a:r>
            <a:r>
              <a:rPr lang="en-US" altLang="en-US" sz="2000">
                <a:latin typeface="Cordia New" panose="020B0304020202020204" charset="0"/>
                <a:cs typeface="Cordia New" panose="020B0304020202020204" charset="0"/>
              </a:rPr>
              <a:t> µ</a:t>
            </a:r>
            <a:r>
              <a:rPr lang="en-US" altLang="en-US" sz="2000">
                <a:latin typeface="Cordia New" panose="020B0304020202020204" charset="0"/>
                <a:cs typeface="Cordia New" panose="020B0304020202020204" charset="0"/>
              </a:rPr>
              <a:t>ὴ</a:t>
            </a:r>
            <a:r>
              <a:rPr lang="en-US" altLang="en-US" sz="2000">
                <a:latin typeface="Cordia New" panose="020B0304020202020204" charset="0"/>
                <a:cs typeface="Cordia New" panose="020B0304020202020204" charset="0"/>
              </a:rPr>
              <a:t> </a:t>
            </a:r>
            <a:r>
              <a:rPr lang="en-US" altLang="en-US" sz="2000">
                <a:latin typeface="Cordia New" panose="020B0304020202020204" charset="0"/>
                <a:cs typeface="Cordia New" panose="020B0304020202020204" charset="0"/>
              </a:rPr>
              <a:t>ἀ</a:t>
            </a:r>
            <a:r>
              <a:rPr lang="en-US" altLang="en-US" sz="2000">
                <a:latin typeface="Cordia New" panose="020B0304020202020204" charset="0"/>
                <a:cs typeface="Cordia New" panose="020B0304020202020204" charset="0"/>
              </a:rPr>
              <a:t>δικηθ</a:t>
            </a:r>
            <a:r>
              <a:rPr lang="en-US" altLang="en-US" sz="2000">
                <a:latin typeface="Cordia New" panose="020B0304020202020204" charset="0"/>
                <a:cs typeface="Cordia New" panose="020B0304020202020204" charset="0"/>
              </a:rPr>
              <a:t>ῇ</a:t>
            </a:r>
            <a:r>
              <a:rPr lang="en-US" altLang="en-US" sz="2000">
                <a:latin typeface="Cordia New" panose="020B0304020202020204" charset="0"/>
                <a:cs typeface="Cordia New" panose="020B0304020202020204" charset="0"/>
              </a:rPr>
              <a:t> </a:t>
            </a:r>
            <a:r>
              <a:rPr lang="en-US" altLang="en-US" sz="2000">
                <a:latin typeface="Cordia New" panose="020B0304020202020204" charset="0"/>
                <a:cs typeface="Cordia New" panose="020B0304020202020204" charset="0"/>
              </a:rPr>
              <a:t>ἐ</a:t>
            </a:r>
            <a:r>
              <a:rPr lang="en-US" altLang="en-US" sz="2000">
                <a:latin typeface="Cordia New" panose="020B0304020202020204" charset="0"/>
                <a:cs typeface="Cordia New" panose="020B0304020202020204" charset="0"/>
              </a:rPr>
              <a:t>κ το</a:t>
            </a:r>
            <a:r>
              <a:rPr lang="en-US" altLang="en-US" sz="2000">
                <a:latin typeface="Cordia New" panose="020B0304020202020204" charset="0"/>
                <a:cs typeface="Cordia New" panose="020B0304020202020204" charset="0"/>
              </a:rPr>
              <a:t>ῦ</a:t>
            </a:r>
            <a:r>
              <a:rPr lang="en-US" altLang="en-US" sz="2000">
                <a:latin typeface="Cordia New" panose="020B0304020202020204" charset="0"/>
                <a:cs typeface="Cordia New" panose="020B0304020202020204" charset="0"/>
              </a:rPr>
              <a:t> θαν</a:t>
            </a:r>
            <a:r>
              <a:rPr lang="en-US" altLang="en-US" sz="2000">
                <a:latin typeface="Cordia New" panose="020B0304020202020204" charset="0"/>
                <a:cs typeface="Cordia New" panose="020B0304020202020204" charset="0"/>
              </a:rPr>
              <a:t>ά</a:t>
            </a:r>
            <a:r>
              <a:rPr lang="en-US" altLang="en-US" sz="2000">
                <a:latin typeface="Cordia New" panose="020B0304020202020204" charset="0"/>
                <a:cs typeface="Cordia New" panose="020B0304020202020204" charset="0"/>
              </a:rPr>
              <a:t>του το</a:t>
            </a:r>
            <a:r>
              <a:rPr lang="en-US" altLang="en-US" sz="2000">
                <a:latin typeface="Cordia New" panose="020B0304020202020204" charset="0"/>
                <a:cs typeface="Cordia New" panose="020B0304020202020204" charset="0"/>
              </a:rPr>
              <a:t>ῦ</a:t>
            </a:r>
            <a:r>
              <a:rPr lang="en-US" altLang="en-US" sz="2000">
                <a:latin typeface="Cordia New" panose="020B0304020202020204" charset="0"/>
                <a:cs typeface="Cordia New" panose="020B0304020202020204" charset="0"/>
              </a:rPr>
              <a:t> δευτ</a:t>
            </a:r>
            <a:r>
              <a:rPr lang="en-US" altLang="en-US" sz="2000">
                <a:latin typeface="Cordia New" panose="020B0304020202020204" charset="0"/>
                <a:cs typeface="Cordia New" panose="020B0304020202020204" charset="0"/>
              </a:rPr>
              <a:t>έ</a:t>
            </a:r>
            <a:r>
              <a:rPr lang="en-US" altLang="en-US" sz="2000">
                <a:latin typeface="Cordia New" panose="020B0304020202020204" charset="0"/>
                <a:cs typeface="Cordia New" panose="020B0304020202020204" charset="0"/>
              </a:rPr>
              <a:t>ρου.</a:t>
            </a:r>
            <a:endParaRPr lang="en-US" altLang="en-US" sz="2000">
              <a:latin typeface="Cordia New" panose="020B0304020202020204" charset="0"/>
              <a:cs typeface="Cordia New" panose="020B0304020202020204" charset="0"/>
            </a:endParaRPr>
          </a:p>
          <a:p>
            <a:pPr marL="0" indent="0">
              <a:buNone/>
            </a:pPr>
            <a:r>
              <a:rPr lang="th-TH" altLang="en-US" sz="5000">
                <a:latin typeface="Cordia New" panose="020B0304020202020204" charset="0"/>
                <a:cs typeface="Cordia New" panose="020B0304020202020204" charset="0"/>
              </a:rPr>
              <a:t>ใครมีหูก็ให้ฟังข้อความซึ่งพระวิญญาณตรัสไว้แก่คริสตจักรทั้งหลาย</a:t>
            </a:r>
            <a:r>
              <a:rPr lang="en-US" altLang="en-US" sz="5000">
                <a:latin typeface="Cordia New" panose="020B0304020202020204" charset="0"/>
                <a:cs typeface="Cordia New" panose="020B0304020202020204" charset="0"/>
              </a:rPr>
              <a:t> </a:t>
            </a:r>
            <a:r>
              <a:rPr lang="th-TH" altLang="en-US" sz="5000">
                <a:latin typeface="Cordia New" panose="020B0304020202020204" charset="0"/>
                <a:cs typeface="Cordia New" panose="020B0304020202020204" charset="0"/>
              </a:rPr>
              <a:t>ผู้ที่มีชัยชนะจะไม่ได้รับอันตรายจากความตายครั้งที่สองเลย</a:t>
            </a:r>
            <a:endParaRPr lang="en-US" altLang="en-US" sz="5000">
              <a:latin typeface="Cordia New" panose="020B0304020202020204" charset="0"/>
              <a:cs typeface="Cordia New" panose="020B03040202020202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7" name="Text Placeholder 6"/>
          <p:cNvSpPr>
            <a:spLocks noGrp="1"/>
          </p:cNvSpPr>
          <p:nvPr>
            <p:ph type="body" sz="half" idx="2"/>
          </p:nvPr>
        </p:nvSpPr>
        <p:spPr/>
        <p:txBody>
          <a:bodyPr/>
          <a:p>
            <a:endParaRPr lang="en-US"/>
          </a:p>
        </p:txBody>
      </p:sp>
      <p:pic>
        <p:nvPicPr>
          <p:cNvPr id="5" name="Content Placeholder 4" descr="1"/>
          <p:cNvPicPr>
            <a:picLocks noChangeAspect="1"/>
          </p:cNvPicPr>
          <p:nvPr>
            <p:ph idx="1"/>
          </p:nvPr>
        </p:nvPicPr>
        <p:blipFill>
          <a:blip r:embed="rId1"/>
          <a:stretch>
            <a:fillRect/>
          </a:stretch>
        </p:blipFill>
        <p:spPr>
          <a:xfrm>
            <a:off x="636905" y="313690"/>
            <a:ext cx="10918190" cy="63969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sz="half" idx="2"/>
          </p:nvPr>
        </p:nvSpPr>
        <p:spPr>
          <a:xfrm>
            <a:off x="558165" y="695325"/>
            <a:ext cx="6169025" cy="5338445"/>
          </a:xfrm>
        </p:spPr>
        <p:txBody>
          <a:bodyPr>
            <a:normAutofit fontScale="50000"/>
          </a:bodyPr>
          <a:p>
            <a:r>
              <a:rPr lang="en-US" sz="4665"/>
              <a:t>God is always Victorious</a:t>
            </a:r>
            <a:endParaRPr lang="en-US" sz="4665"/>
          </a:p>
          <a:p>
            <a:r>
              <a:rPr lang="en-US" sz="4665"/>
              <a:t>We are on the Winning Side!</a:t>
            </a:r>
            <a:endParaRPr lang="en-US" sz="4665"/>
          </a:p>
          <a:p>
            <a:endParaRPr lang="en-US" sz="4665"/>
          </a:p>
          <a:p>
            <a:r>
              <a:rPr lang="en-US" sz="4665"/>
              <a:t>1. God  is Love. God wins.</a:t>
            </a:r>
            <a:endParaRPr lang="en-US" sz="4665"/>
          </a:p>
          <a:p>
            <a:r>
              <a:rPr lang="en-US" sz="4665"/>
              <a:t>2. The rainbow can also be interpreted as a symbol of God’s victory over the enemies of God.</a:t>
            </a:r>
            <a:endParaRPr lang="en-US" sz="4665"/>
          </a:p>
          <a:p>
            <a:r>
              <a:rPr lang="en-US" sz="4665"/>
              <a:t>3. 2 Peter 2:4-6; Jude 1:6, 7 help us understand that both the angels, and the homosexuals</a:t>
            </a:r>
            <a:r>
              <a:rPr lang="en-US" sz="4665">
                <a:solidFill>
                  <a:srgbClr val="FF0000"/>
                </a:solidFill>
              </a:rPr>
              <a:t> </a:t>
            </a:r>
            <a:r>
              <a:rPr lang="en-US" sz="4665" b="1">
                <a:solidFill>
                  <a:schemeClr val="accent4">
                    <a:lumMod val="75000"/>
                  </a:schemeClr>
                </a:solidFill>
              </a:rPr>
              <a:t>‘left their proper abode’</a:t>
            </a:r>
            <a:r>
              <a:rPr lang="en-US" sz="4665">
                <a:solidFill>
                  <a:srgbClr val="FF0000"/>
                </a:solidFill>
              </a:rPr>
              <a:t> </a:t>
            </a:r>
            <a:r>
              <a:rPr lang="en-US" sz="4665"/>
              <a:t>(sexual perversion, i.e. having sex outside of the bounds of God’s commands) and were wiped off the face of the earth.</a:t>
            </a:r>
            <a:endParaRPr lang="en-US" sz="4665"/>
          </a:p>
          <a:p>
            <a:r>
              <a:rPr lang="en-US" sz="4000"/>
              <a:t> </a:t>
            </a:r>
            <a:endParaRPr lang="en-US" sz="4000"/>
          </a:p>
          <a:p>
            <a:endParaRPr lang="en-US"/>
          </a:p>
          <a:p>
            <a:endParaRPr lang="en-US"/>
          </a:p>
        </p:txBody>
      </p:sp>
      <p:pic>
        <p:nvPicPr>
          <p:cNvPr id="5" name="Content Placeholder 4" descr="53016"/>
          <p:cNvPicPr>
            <a:picLocks noChangeAspect="1"/>
          </p:cNvPicPr>
          <p:nvPr>
            <p:ph idx="1"/>
          </p:nvPr>
        </p:nvPicPr>
        <p:blipFill>
          <a:blip r:embed="rId1"/>
          <a:srcRect b="67687"/>
          <a:stretch>
            <a:fillRect/>
          </a:stretch>
        </p:blipFill>
        <p:spPr>
          <a:xfrm>
            <a:off x="7456170" y="826770"/>
            <a:ext cx="3829050" cy="35655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987425"/>
            <a:ext cx="10909935" cy="4873625"/>
          </a:xfrm>
        </p:spPr>
        <p:txBody>
          <a:bodyPr>
            <a:normAutofit/>
          </a:bodyPr>
          <a:p>
            <a:r>
              <a:rPr lang="en-US" altLang="en-US" sz="2800"/>
              <a:t>Whatever suffering the believer may experience in life, it cannot be compared to the suffering of the unbeliever in the Lake of Fire for all eternity. </a:t>
            </a:r>
            <a:endParaRPr lang="en-US" altLang="en-US" sz="2800"/>
          </a:p>
          <a:p>
            <a:endParaRPr lang="en-US" altLang="en-US" sz="2800"/>
          </a:p>
          <a:p>
            <a:r>
              <a:rPr lang="en-US" altLang="en-US" sz="2800"/>
              <a:t>Even if a person should suffer martyrdom, he must bring into remembrance that the Lord has delivered him from the eternal lake of fire. </a:t>
            </a:r>
            <a:endParaRPr lang="en-US" altLang="en-US" sz="2800"/>
          </a:p>
          <a:p>
            <a:endParaRPr lang="en-US" altLang="en-US" sz="2800"/>
          </a:p>
          <a:p>
            <a:r>
              <a:rPr lang="en-US" altLang="en-US" sz="2800"/>
              <a:t>This should motivate the believer to remain loyal to the Lord Jesus Christ and to endure whatever suffering God’s plan has for him. It amounts to a drop in the ocean compared with spending all eternity in the Lake of Fire. </a:t>
            </a:r>
            <a:endParaRPr lang="en-US" altLang="en-US"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987425"/>
            <a:ext cx="10909935" cy="4873625"/>
          </a:xfrm>
        </p:spPr>
        <p:txBody>
          <a:bodyPr>
            <a:normAutofit fontScale="90000" lnSpcReduction="20000"/>
          </a:bodyPr>
          <a:p>
            <a:r>
              <a:rPr lang="en-US" altLang="en-US" sz="2800"/>
              <a:t>Removing Fear from Death:</a:t>
            </a:r>
            <a:endParaRPr lang="en-US" altLang="en-US" sz="2800"/>
          </a:p>
          <a:p>
            <a:endParaRPr lang="en-US" altLang="en-US" sz="2800"/>
          </a:p>
          <a:p>
            <a:r>
              <a:rPr lang="en-US" altLang="en-US" sz="2800"/>
              <a:t>1. Bible doctrine resident in the soul removes fear of death as well as fear of life.</a:t>
            </a:r>
            <a:endParaRPr lang="en-US" altLang="en-US" sz="2800"/>
          </a:p>
          <a:p>
            <a:endParaRPr lang="en-US" altLang="en-US" sz="2800"/>
          </a:p>
          <a:p>
            <a:r>
              <a:rPr lang="en-US" altLang="en-US" sz="2800"/>
              <a:t>2. The believer having executed the spiritual life is not afraid of torture and death. That means that martyrdom is never in vain. Martyrdom without renouncing Christ, is one of the greatest rewardable functions in eternity. At the very least, he will receive the Wreath of Life.</a:t>
            </a:r>
            <a:endParaRPr lang="en-US" altLang="en-US" sz="2800"/>
          </a:p>
          <a:p>
            <a:endParaRPr lang="en-US" altLang="en-US" sz="2800"/>
          </a:p>
          <a:p>
            <a:r>
              <a:rPr lang="en-US" altLang="en-US" sz="2800"/>
              <a:t>3. Before Constantine the Roman empire was many times evangelized through dying testimony; after Constantine it was generally evangelized through living testimony. In history it takes both. Dying testimony requires, like living testimony, that Bible doctrine is more real than anything in life. Otherwise, when called upon to live or die for the Lord Jesus Christ, he can’t do it. . </a:t>
            </a:r>
            <a:endParaRPr lang="en-US" altLang="en-US"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987425"/>
            <a:ext cx="10909935" cy="4873625"/>
          </a:xfrm>
        </p:spPr>
        <p:txBody>
          <a:bodyPr>
            <a:normAutofit lnSpcReduction="10000"/>
          </a:bodyPr>
          <a:p>
            <a:r>
              <a:rPr lang="en-US" altLang="en-US" sz="2800"/>
              <a:t>4. The success standards of life must be replaced by the success standards of God’s plan. And the judgment seat of Christ will reveal that many people who have a comparatively humble station in life in the Lord’s eyes were the great heroes and heroines of history. </a:t>
            </a:r>
            <a:endParaRPr lang="en-US" altLang="en-US" sz="2800"/>
          </a:p>
          <a:p>
            <a:endParaRPr lang="en-US" altLang="en-US" sz="2800"/>
          </a:p>
          <a:p>
            <a:r>
              <a:rPr lang="en-US" altLang="en-US" sz="2800"/>
              <a:t>5. Only through Bible doctrine can God and His plan be more real than people, ambitions, situations, and pleasures. Beware that you do not function in life according to human viewpoint, on the basis of rationalizing doctrine to fit your ambitions and functions in life. The divine viewpoint must override peer pressure, and arrogant ambition must be replaced by doctrinal perception. When that happens and you fulfil the principle of being faithful, even unto death, there will be a special, super reward for you in heaven.</a:t>
            </a:r>
            <a:endParaRPr lang="en-US" altLang="en-US"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987425"/>
            <a:ext cx="10909935" cy="4873625"/>
          </a:xfrm>
        </p:spPr>
        <p:txBody>
          <a:bodyPr>
            <a:normAutofit lnSpcReduction="10000"/>
          </a:bodyPr>
          <a:p>
            <a:r>
              <a:rPr lang="en-US" altLang="en-US" sz="2800"/>
              <a:t>4. The success standards of life must be replaced by the success standards of God’s plan. And the judgment seat of Christ will reveal that many people who have a comparatively humble station in life in the Lord’s eyes were the great heroes and heroines of history. </a:t>
            </a:r>
            <a:endParaRPr lang="en-US" altLang="en-US" sz="2800"/>
          </a:p>
          <a:p>
            <a:endParaRPr lang="en-US" altLang="en-US" sz="2800"/>
          </a:p>
          <a:p>
            <a:r>
              <a:rPr lang="en-US" altLang="en-US" sz="2800"/>
              <a:t>5. Only through Bible doctrine can God and His plan be more real than people, ambitions, situations, and pleasures. Beware that you do not function in life according to human viewpoint, on the basis of rationalizing doctrine to fit your ambitions and functions in life. The divine viewpoint must override peer pressure, and arrogant ambition must be replaced by doctrinal perception. When that happens and you fulfil the principle of being faithful, even unto death, there will be a special, super reward for you in heaven.</a:t>
            </a:r>
            <a:endParaRPr lang="en-US" altLang="en-US"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511175"/>
            <a:ext cx="10909935" cy="5806440"/>
          </a:xfrm>
        </p:spPr>
        <p:txBody>
          <a:bodyPr>
            <a:normAutofit fontScale="80000"/>
          </a:bodyPr>
          <a:p>
            <a:pPr marL="0" indent="0" algn="ctr">
              <a:buNone/>
            </a:pPr>
            <a:r>
              <a:rPr lang="en-US" altLang="en-US" sz="2800" b="1"/>
              <a:t>The doctrine of the Judgment Seat of Christ:</a:t>
            </a:r>
            <a:endParaRPr lang="en-US" altLang="en-US" sz="2800" b="1"/>
          </a:p>
          <a:p>
            <a:r>
              <a:rPr lang="en-US" altLang="en-US" sz="2800"/>
              <a:t>1. The judgment seat of Christ or the evaluation of believers occurs at the termination of the Church Age. It follows the receiving of a resurrection body. (Whether a believer succeeds or fails he will have a resurrection body)</a:t>
            </a:r>
            <a:endParaRPr lang="en-US" altLang="en-US" sz="2800"/>
          </a:p>
          <a:p>
            <a:r>
              <a:rPr lang="en-US" altLang="en-US" sz="2800"/>
              <a:t>2. The purpose of the Judgment Seat of Christ, 2 Corinthians 5:10, “For we must all appear before the judgment seat of Christ; that each one of us [believers in the royal family of God] may receive what is due him for the things accomplished while in the physical body, whether good or worthless.” </a:t>
            </a:r>
            <a:endParaRPr lang="en-US" altLang="en-US" sz="2800"/>
          </a:p>
          <a:p>
            <a:pPr marL="0" indent="0">
              <a:buNone/>
            </a:pPr>
            <a:r>
              <a:rPr lang="th-TH" altLang="en-US" sz="4285"/>
              <a:t>“เพราะว่าจำเป็นที่เราทุกคนจะต้องปรากฏตัวที่หน้า</a:t>
            </a:r>
            <a:r>
              <a:rPr lang="th-TH" altLang="en-US" sz="4285" strike="sngStrike"/>
              <a:t>บัลลังก์พิพากษา</a:t>
            </a:r>
            <a:r>
              <a:rPr lang="th-TH" altLang="en-US" sz="4285"/>
              <a:t> </a:t>
            </a:r>
            <a:r>
              <a:rPr lang="en-US" altLang="th-TH" sz="4285"/>
              <a:t> </a:t>
            </a:r>
            <a:r>
              <a:rPr lang="en-US" altLang="en-US" sz="4285"/>
              <a:t>βῆμα /</a:t>
            </a:r>
            <a:r>
              <a:rPr lang="th-TH" altLang="en-US" sz="4285"/>
              <a:t> </a:t>
            </a:r>
            <a:r>
              <a:rPr lang="en-US" altLang="en-US" sz="4285"/>
              <a:t>bema</a:t>
            </a:r>
            <a:r>
              <a:rPr lang="th-TH" altLang="en-US" sz="4285"/>
              <a:t>     บัลลังก์แห่งการฟังผลการประเมิน]  ของพระคริสต์ เพื่อทุกคนจะได้รับสมกับการที่ได้ประพฤติในร่างกายนี้</a:t>
            </a:r>
            <a:r>
              <a:rPr lang="th-TH" altLang="en-US" sz="4285"/>
              <a:t> แล้วแต่จะดีหรือชั่ว</a:t>
            </a:r>
            <a:endParaRPr lang="th-TH" altLang="en-US" sz="4285"/>
          </a:p>
          <a:p>
            <a:r>
              <a:rPr lang="en-US" altLang="en-US" sz="2800"/>
              <a:t>If the believer lives his life inside the cosmic system what he accomplishes is worthless or evil or both. On the other hand, if the believer lives his Christian life under the omnipotence of God namely the two power options what he does is categorized as intrinsic good and is rewardable.</a:t>
            </a:r>
            <a:endParaRPr lang="en-US" altLang="en-US"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550545"/>
            <a:ext cx="10909935" cy="5767705"/>
          </a:xfrm>
        </p:spPr>
        <p:txBody>
          <a:bodyPr>
            <a:normAutofit fontScale="90000"/>
          </a:bodyPr>
          <a:p>
            <a:r>
              <a:rPr lang="en-US" altLang="en-US" sz="2800"/>
              <a:t>3. The loss of reward at the judgment seat of Christ is a major issue. The gain or loss of reward and blessing above and beyond the resurrection body is determined by your personal volition in time (1 Corinthians 3:11-15)</a:t>
            </a:r>
            <a:endParaRPr lang="en-US" altLang="en-US" sz="2800"/>
          </a:p>
          <a:p>
            <a:r>
              <a:rPr lang="en-US" altLang="en-US" sz="2800">
                <a:sym typeface="+mn-ea"/>
              </a:rPr>
              <a:t>4. Loss of reward at the Judgment Seat of Christ does not imply loss of salvation, 2 Timothy 2:11-13:</a:t>
            </a:r>
            <a:endParaRPr lang="en-US" altLang="en-US" sz="2800"/>
          </a:p>
          <a:p>
            <a:pPr marL="0" indent="0">
              <a:buNone/>
            </a:pPr>
            <a:r>
              <a:rPr lang="en-US" altLang="en-US" sz="2250">
                <a:sym typeface="+mn-ea"/>
              </a:rPr>
              <a:t>“Faithful is the Word. If we died with him and we have [retroactive and current positional sanctification], we will live with him. (12). If we endure [keep advancing spiritually through the pressures of life], we will rule with him [in the millennium].  If we deny him [reject the thinking of Christ as found in the Word], he will deny us [rewards in eternity]. (13) If we are unfaithful [no integrity], he remains faithful for he cannot deny himself [our being in union with him; he cannot deny His integrity].”</a:t>
            </a:r>
            <a:endParaRPr lang="en-US" altLang="en-US" sz="2250">
              <a:sym typeface="+mn-ea"/>
            </a:endParaRPr>
          </a:p>
          <a:p>
            <a:r>
              <a:rPr lang="en-US" altLang="en-US" sz="2800"/>
              <a:t>2Timothy  2:11-13</a:t>
            </a:r>
            <a:r>
              <a:rPr lang="" altLang="en-US" sz="2800"/>
              <a:t> </a:t>
            </a:r>
            <a:r>
              <a:rPr lang="en-US" altLang="en-US" sz="2800"/>
              <a:t> </a:t>
            </a:r>
            <a:r>
              <a:rPr lang="th-TH" altLang="en-US" sz="2800"/>
              <a:t>คำนี้เป็นคำสัตย์จริง</a:t>
            </a:r>
            <a:r>
              <a:rPr lang="en-US" altLang="en-US" sz="2800"/>
              <a:t> </a:t>
            </a:r>
            <a:r>
              <a:rPr lang="th-TH" altLang="en-US" sz="2800"/>
              <a:t>คือถ้าเราตายกับพระองค์</a:t>
            </a:r>
            <a:r>
              <a:rPr lang="en-US" altLang="en-US" sz="2800"/>
              <a:t> </a:t>
            </a:r>
            <a:r>
              <a:rPr lang="th-TH" altLang="en-US" sz="2800"/>
              <a:t>เราก็จะมีชีวิตอยู่กับพระองค์เช่นกัน</a:t>
            </a:r>
            <a:r>
              <a:rPr lang="en-US" altLang="th-TH" sz="2800"/>
              <a:t> </a:t>
            </a:r>
            <a:r>
              <a:rPr lang="en-US" altLang="en-US" sz="2800"/>
              <a:t>2:12</a:t>
            </a:r>
            <a:r>
              <a:rPr lang="" altLang="en-US" sz="2800"/>
              <a:t> </a:t>
            </a:r>
            <a:r>
              <a:rPr lang="en-US" altLang="en-US" sz="2800"/>
              <a:t> </a:t>
            </a:r>
            <a:r>
              <a:rPr lang="th-TH" altLang="en-US" sz="2800"/>
              <a:t>ถ้าเราทน</a:t>
            </a:r>
            <a:r>
              <a:rPr lang="th-TH" altLang="en-US" sz="3335"/>
              <a:t>ความทุกข์ทรมาน</a:t>
            </a:r>
            <a:r>
              <a:rPr lang="en-US" altLang="en-US" sz="3335"/>
              <a:t> </a:t>
            </a:r>
            <a:r>
              <a:rPr lang="th-TH" altLang="en-US" sz="3335"/>
              <a:t>เราก็จะได้ครองร่วมกับพระองค์ด้วย</a:t>
            </a:r>
            <a:r>
              <a:rPr lang="en-US" altLang="en-US" sz="3335"/>
              <a:t> </a:t>
            </a:r>
            <a:r>
              <a:rPr lang="th-TH" altLang="en-US" sz="3335"/>
              <a:t>ถ้าเราปฏิเสธพระองค์</a:t>
            </a:r>
            <a:r>
              <a:rPr lang="en-US" altLang="en-US" sz="3335"/>
              <a:t> </a:t>
            </a:r>
            <a:r>
              <a:rPr lang="th-TH" altLang="en-US" sz="3335"/>
              <a:t>พระองค์ก็จะปฏิเสธเราเช่นเดียวกัน</a:t>
            </a:r>
            <a:r>
              <a:rPr lang="" altLang="en-US" sz="3335"/>
              <a:t> </a:t>
            </a:r>
            <a:r>
              <a:rPr lang="en-US" altLang="en-US" sz="3335"/>
              <a:t>13</a:t>
            </a:r>
            <a:r>
              <a:rPr lang="" altLang="en-US" sz="3335"/>
              <a:t> </a:t>
            </a:r>
            <a:r>
              <a:rPr lang="en-US" altLang="en-US" sz="3335"/>
              <a:t> </a:t>
            </a:r>
            <a:r>
              <a:rPr lang="th-TH" altLang="en-US" sz="3335"/>
              <a:t>ถ้าเราไม่เชื่อ</a:t>
            </a:r>
            <a:r>
              <a:rPr lang="en-US" altLang="en-US" sz="3335"/>
              <a:t> </a:t>
            </a:r>
            <a:r>
              <a:rPr lang="th-TH" altLang="en-US" sz="3335"/>
              <a:t>พระองค์ก็ยังทรงไว้ซึ่งความสัตย์ซื่อ</a:t>
            </a:r>
            <a:r>
              <a:rPr lang="en-US" altLang="en-US" sz="3335"/>
              <a:t> </a:t>
            </a:r>
            <a:r>
              <a:rPr lang="th-TH" altLang="en-US" sz="3335"/>
              <a:t>เพราะพระองค์จะปฏิเสธพระองค์เองไม่ได้</a:t>
            </a:r>
            <a:r>
              <a:rPr lang="" altLang="en-US" sz="3335"/>
              <a:t> </a:t>
            </a:r>
            <a:endParaRPr lang="" altLang="en-US" sz="2800"/>
          </a:p>
          <a:p>
            <a:endParaRPr lang="en-US" altLang="en-US" sz="2800"/>
          </a:p>
          <a:p>
            <a:endParaRPr lang="en-US" altLang="en-US" sz="2800"/>
          </a:p>
          <a:p>
            <a:endParaRPr lang="en-US" altLang="en-US"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1049655" y="1133475"/>
            <a:ext cx="10306050" cy="4873625"/>
          </a:xfrm>
        </p:spPr>
        <p:txBody>
          <a:bodyPr>
            <a:normAutofit/>
          </a:bodyPr>
          <a:p>
            <a:pPr marL="0" indent="0">
              <a:buNone/>
            </a:pPr>
            <a:r>
              <a:rPr lang="en-US" altLang="en-US"/>
              <a:t>Now for the clause found in this verse regarding the Wreath of Life “. . . and I will give you the Wreath of Life.” The Latin ‘Corona’ was the highest decoration in the army and is the exact equivalent of the Greek ‘Stephanos’ (wreath). The Romans had many different crowns as decorations in the military namely, the ‘corona obsidionalis or grammania’, a wreath of golden strands was the highest and rarest decoration. This was given for breaking a blockade or raising a siege. </a:t>
            </a:r>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987425"/>
            <a:ext cx="10909935" cy="4873625"/>
          </a:xfrm>
        </p:spPr>
        <p:txBody>
          <a:bodyPr>
            <a:normAutofit/>
          </a:bodyPr>
          <a:p>
            <a:r>
              <a:rPr lang="en-US" altLang="en-US" sz="2800"/>
              <a:t>5. James 1:12, “Happy is the believer who endures testing [passes the three categories of undeserved suffering] for having become approved [at his evaluation after the Rapture], he shall receive the wreath of life, which He [the Lord] has promised to those who love Him [enduring devotion and respect for the Lord Jesus Christ].”</a:t>
            </a:r>
            <a:endParaRPr lang="en-US" altLang="en-US" sz="2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987425"/>
            <a:ext cx="10909935" cy="4873625"/>
          </a:xfrm>
        </p:spPr>
        <p:txBody>
          <a:bodyPr>
            <a:normAutofit lnSpcReduction="10000"/>
          </a:bodyPr>
          <a:p>
            <a:r>
              <a:rPr lang="en-US" altLang="en-US" sz="2800"/>
              <a:t>6. Therefore the application of virtue to the judgment seat of Christ. Romans 14:10-13, “You there [the weak believer who lives in the cosmic system], why do you judge your brother? [Principle of the weak controlling the strong] or you also [the strong believer] why do you regard your brother with contempt [lack of toleration and impersonal love]? for all will stand before the Evaluation Seat of God. (11)  For it stands written [Isaiah 45:23], For surely as I live, says the Lord, every knee will bow to me [the big genuflect after the Rapture of the Church], and every tongue will give praise to God. (12) So, then each one of us [Church Age believers] shall give an account to God concerning himself [at the Judgment (Evaluation) Seat of Christ]. (13) Therefore, let us no longer judge one another: but rather make up your mind, [determine this] not to place an obstacle or distraction in front of his brother.” </a:t>
            </a:r>
            <a:endParaRPr lang="en-US" altLang="en-US" sz="2800"/>
          </a:p>
          <a:p>
            <a:endParaRPr lang="en-US" altLang="en-US"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32180" y="987425"/>
            <a:ext cx="10423525" cy="4873625"/>
          </a:xfrm>
        </p:spPr>
        <p:txBody>
          <a:bodyPr>
            <a:normAutofit/>
          </a:bodyPr>
          <a:p>
            <a:r>
              <a:rPr lang="th-TH" altLang="en-US" sz="4000">
                <a:latin typeface="Cordia New" panose="020B0304020202020204" charset="0"/>
                <a:cs typeface="Cordia New" panose="020B0304020202020204" charset="0"/>
              </a:rPr>
              <a:t>โรม</a:t>
            </a:r>
            <a:r>
              <a:rPr lang="en-US" altLang="en-US" sz="4000">
                <a:latin typeface="Cordia New" panose="020B0304020202020204" charset="0"/>
                <a:cs typeface="Cordia New" panose="020B0304020202020204" charset="0"/>
              </a:rPr>
              <a:t> 14:10</a:t>
            </a:r>
            <a:r>
              <a:rPr lang="th-TH" altLang="en-US" sz="4000">
                <a:latin typeface="Cordia New" panose="020B0304020202020204" charset="0"/>
                <a:cs typeface="Cordia New" panose="020B0304020202020204" charset="0"/>
              </a:rPr>
              <a:t>-13</a:t>
            </a:r>
            <a:r>
              <a:rPr lang="" altLang="en-US" sz="4000">
                <a:latin typeface="Cordia New" panose="020B0304020202020204" charset="0"/>
                <a:cs typeface="Cordia New" panose="020B0304020202020204" charset="0"/>
              </a:rPr>
              <a:t> </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แต่ตัวท่านเล่า</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เหตุไฉนท่านจึงกล่าวโทษพี่น้องของท่าน</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หรือเหตุไฉนท่านจึงดูหมิ่นพี่น้องของท่าน</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เพราะว่าเราทุกคนต้องยืนอยู่หน้าบัลลังก์พิพากษาของพระคริสต์</a:t>
            </a:r>
            <a:r>
              <a:rPr lang="" altLang="en-US" sz="4000">
                <a:latin typeface="Cordia New" panose="020B0304020202020204" charset="0"/>
                <a:cs typeface="Cordia New" panose="020B0304020202020204" charset="0"/>
              </a:rPr>
              <a:t> </a:t>
            </a:r>
            <a:r>
              <a:rPr lang="en-US" altLang="en-US" sz="4000">
                <a:latin typeface="Cordia New" panose="020B0304020202020204" charset="0"/>
                <a:cs typeface="Cordia New" panose="020B0304020202020204" charset="0"/>
              </a:rPr>
              <a:t>11</a:t>
            </a:r>
            <a:r>
              <a:rPr lang="" altLang="en-US" sz="4000">
                <a:latin typeface="Cordia New" panose="020B0304020202020204" charset="0"/>
                <a:cs typeface="Cordia New" panose="020B0304020202020204" charset="0"/>
              </a:rPr>
              <a:t> </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เพราะมีคำเขียนไว้ว่า</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องค์พระผู้เป็นเจ้าได้ตรัสว่า</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เรามีชีวิตอยู่ฉันใด</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หัวเข่าทุกหัวเข่าจะต้องคุกกราบลงต่อเรา</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และลิ้นทุกลิ้นจะต้องร้องสรรเสริญพระเจ้า</a:t>
            </a:r>
            <a:r>
              <a:rPr lang="en-US" altLang="en-US" sz="4000">
                <a:latin typeface="Cordia New" panose="020B0304020202020204" charset="0"/>
                <a:cs typeface="Cordia New" panose="020B0304020202020204" charset="0"/>
              </a:rPr>
              <a:t>"'</a:t>
            </a:r>
            <a:r>
              <a:rPr lang="" altLang="en-US" sz="4000">
                <a:latin typeface="Cordia New" panose="020B0304020202020204" charset="0"/>
                <a:cs typeface="Cordia New" panose="020B0304020202020204" charset="0"/>
              </a:rPr>
              <a:t> </a:t>
            </a:r>
            <a:r>
              <a:rPr lang="en-US" altLang="en-US" sz="4000">
                <a:latin typeface="Cordia New" panose="020B0304020202020204" charset="0"/>
                <a:cs typeface="Cordia New" panose="020B0304020202020204" charset="0"/>
              </a:rPr>
              <a:t>12</a:t>
            </a:r>
            <a:r>
              <a:rPr lang="" altLang="en-US" sz="4000">
                <a:latin typeface="Cordia New" panose="020B0304020202020204" charset="0"/>
                <a:cs typeface="Cordia New" panose="020B0304020202020204" charset="0"/>
              </a:rPr>
              <a:t> </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ฉะนั้นเราทุกคนจะต้องทูลเรื่องราวของตัวเองต่อพระเจ้า</a:t>
            </a:r>
            <a:r>
              <a:rPr lang="en-US" altLang="en-US" sz="4000">
                <a:latin typeface="Cordia New" panose="020B0304020202020204" charset="0"/>
                <a:cs typeface="Cordia New" panose="020B0304020202020204" charset="0"/>
              </a:rPr>
              <a:t> 13</a:t>
            </a:r>
            <a:r>
              <a:rPr lang="" altLang="en-US" sz="4000">
                <a:latin typeface="Cordia New" panose="020B0304020202020204" charset="0"/>
                <a:cs typeface="Cordia New" panose="020B0304020202020204" charset="0"/>
              </a:rPr>
              <a:t> </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ดังนั้นเราอย่ากล่าวโทษกันและกันอีกเลย</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แต่จงตัดสินใจเสียดีกว่า</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คืออย่าให้ผู้หนึ่งผู้ใดวางสิ่งซึ่งให้สะดุด</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หรือสิ่งซึ่งเป็นเหตุให้ล้มลงไว้ต่อหน้าพี่น้อง</a:t>
            </a:r>
            <a:r>
              <a:rPr lang="" altLang="en-US" sz="4000">
                <a:latin typeface="Cordia New" panose="020B0304020202020204" charset="0"/>
                <a:cs typeface="Cordia New" panose="020B0304020202020204" charset="0"/>
              </a:rPr>
              <a:t> </a:t>
            </a:r>
            <a:endParaRPr lang="" altLang="en-US" sz="4000">
              <a:latin typeface="Cordia New" panose="020B0304020202020204" charset="0"/>
              <a:cs typeface="Cordia New" panose="020B03040202020202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987425"/>
            <a:ext cx="10909935" cy="5447030"/>
          </a:xfrm>
        </p:spPr>
        <p:txBody>
          <a:bodyPr>
            <a:normAutofit fontScale="90000"/>
          </a:bodyPr>
          <a:p>
            <a:pPr marL="0" indent="0">
              <a:buNone/>
            </a:pPr>
            <a:r>
              <a:rPr lang="en-US" altLang="en-US" sz="2800"/>
              <a:t> 7. An athletic analogy to the judgment seat of Christ. 2 Corinthians 2:5</a:t>
            </a:r>
            <a:endParaRPr lang="en-US" altLang="en-US" sz="2800"/>
          </a:p>
          <a:p>
            <a:pPr marL="0" indent="0">
              <a:buNone/>
            </a:pPr>
            <a:endParaRPr lang="en-US" altLang="en-US" sz="2800"/>
          </a:p>
          <a:p>
            <a:pPr marL="0" indent="0">
              <a:buNone/>
            </a:pPr>
            <a:r>
              <a:rPr lang="en-US" altLang="en-US" sz="2800"/>
              <a:t>“Now if anyone really competes in the athletic games, he does not receive a winner’s wreath unless he trains according to the rules.” The Christian is not going to receive the winner’s wreath at the Evaluation Seat of Christ unless he plays according to the rules set-up by the Father for the spiritual life. We have the cosmic believer who doesn’t train according to the rules, and we have the advancing believer who does. Not only did the Roman athlete live inside the gymnasium for ten months but also followed a set of very strict rules which constantly tested his motivation, his decisions, and his momentum. The concept of perception of doctrine in the divine power system is analogous. Once the athletes went back to their hometowns, they received rewards which are analogous to the rewards received by the Christian at the Judgment Seat of Christ.</a:t>
            </a:r>
            <a:endParaRPr lang="en-US" altLang="en-US"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987425"/>
            <a:ext cx="10909935" cy="5447030"/>
          </a:xfrm>
        </p:spPr>
        <p:txBody>
          <a:bodyPr>
            <a:normAutofit/>
          </a:bodyPr>
          <a:p>
            <a:pPr marL="0" indent="0">
              <a:buNone/>
            </a:pPr>
            <a:r>
              <a:rPr lang="en-US" altLang="en-US" sz="2800"/>
              <a:t>Then Paul goes on to say in 1 Corinthians 9:24-27,</a:t>
            </a:r>
            <a:r>
              <a:rPr lang="en-US" altLang="en-US" sz="2800"/>
              <a:t> </a:t>
            </a:r>
            <a:r>
              <a:rPr lang="en-US" altLang="en-US" sz="2800"/>
              <a:t>“Do you not know that those who run in a race all run [analogous to the games in the Roman empire], but one receives the prize [in each event]? Run in such a way that you may win. (25) And everyone who competes in the games exercises self-discipline in all things. They [the athletes] do it to receive a perishable wreath [or crown]; but we [mature believers] an imperishable crown. (26) Therefore [Paul’s application] I do not run like a person without an objective; I do not fight like a person beating the air [cosmic believers are shadow boxers] (27) Instead, I discipline my body, and keep it in training [residence and function in God’s power system] lest having preached [communicated doctrine] to others, I myself should be disqualified” [disqualification from both temporal blessing and eternal reward at the judgment seat of Christ].</a:t>
            </a:r>
            <a:endParaRPr lang="en-US" altLang="en-U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1049655" y="1133475"/>
            <a:ext cx="10306050" cy="4873625"/>
          </a:xfrm>
        </p:spPr>
        <p:txBody>
          <a:bodyPr>
            <a:normAutofit fontScale="70000"/>
          </a:bodyPr>
          <a:p>
            <a:pPr marL="0" indent="0">
              <a:buNone/>
            </a:pPr>
            <a:r>
              <a:rPr lang="en-US" altLang="en-US"/>
              <a:t> The ‘corona civica’ was a crown made of golden oak leaves which  was awarded to a soldier who saved the life of another citizen in battle and held the ground where this deed occurred for the rest of the day. </a:t>
            </a:r>
            <a:endParaRPr lang="en-US" altLang="en-US"/>
          </a:p>
          <a:p>
            <a:pPr marL="0" indent="0">
              <a:buNone/>
            </a:pPr>
            <a:r>
              <a:rPr lang="en-US" altLang="en-US"/>
              <a:t>The ‘corona navalis’ was the highest decoration in the navy for destroying an enemy fleet or the first marine to board an enemy ship. </a:t>
            </a:r>
            <a:endParaRPr lang="en-US" altLang="en-US"/>
          </a:p>
          <a:p>
            <a:pPr marL="0" indent="0">
              <a:buNone/>
            </a:pPr>
            <a:r>
              <a:rPr lang="en-US" altLang="en-US"/>
              <a:t>The ‘corona muralis’ was awarded to the first soldier who scaled the wall of a besieged city. </a:t>
            </a:r>
            <a:endParaRPr lang="en-US" altLang="en-US"/>
          </a:p>
          <a:p>
            <a:pPr marL="0" indent="0">
              <a:buNone/>
            </a:pPr>
            <a:r>
              <a:rPr lang="en-US" altLang="en-US"/>
              <a:t>The ‘corona vallaris’ was awarded to the first soldier to scale an enemy rampart. </a:t>
            </a:r>
            <a:endParaRPr lang="en-US" altLang="en-US"/>
          </a:p>
          <a:p>
            <a:pPr marL="0" indent="0">
              <a:buNone/>
            </a:pPr>
            <a:r>
              <a:rPr lang="en-US" altLang="en-US"/>
              <a:t>The ‘corona aurea’ was a golden crown for gallantry in battle or any heroic act in battle. </a:t>
            </a:r>
            <a:endParaRPr lang="en-US" altLang="en-US"/>
          </a:p>
          <a:p>
            <a:pPr marL="0" indent="0">
              <a:buNone/>
            </a:pPr>
            <a:r>
              <a:rPr lang="en-US" altLang="en-US"/>
              <a:t>The ‘corona triumphalis’ was awarded to a victorious commander. </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7" name="Text Placeholder 6"/>
          <p:cNvSpPr>
            <a:spLocks noGrp="1"/>
          </p:cNvSpPr>
          <p:nvPr>
            <p:ph type="body" sz="half" idx="2"/>
          </p:nvPr>
        </p:nvSpPr>
        <p:spPr/>
        <p:txBody>
          <a:bodyPr/>
          <a:p>
            <a:endParaRPr lang="en-US"/>
          </a:p>
        </p:txBody>
      </p:sp>
      <p:pic>
        <p:nvPicPr>
          <p:cNvPr id="5" name="Content Placeholder 4" descr="1"/>
          <p:cNvPicPr>
            <a:picLocks noChangeAspect="1"/>
          </p:cNvPicPr>
          <p:nvPr>
            <p:ph idx="1"/>
          </p:nvPr>
        </p:nvPicPr>
        <p:blipFill>
          <a:blip r:embed="rId1"/>
          <a:stretch>
            <a:fillRect/>
          </a:stretch>
        </p:blipFill>
        <p:spPr>
          <a:xfrm>
            <a:off x="695325" y="122555"/>
            <a:ext cx="10957560" cy="65411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1049655" y="1133475"/>
            <a:ext cx="10306050" cy="4873625"/>
          </a:xfrm>
        </p:spPr>
        <p:txBody>
          <a:bodyPr>
            <a:normAutofit lnSpcReduction="20000"/>
          </a:bodyPr>
          <a:p>
            <a:pPr marL="0" indent="0">
              <a:buNone/>
            </a:pPr>
            <a:r>
              <a:rPr lang="en-US" altLang="en-US"/>
              <a:t>Each crown included </a:t>
            </a:r>
            <a:endParaRPr lang="en-US" altLang="en-US"/>
          </a:p>
          <a:p>
            <a:pPr marL="0" indent="0">
              <a:buNone/>
            </a:pPr>
            <a:r>
              <a:rPr lang="en-US" altLang="en-US"/>
              <a:t>1. monetary reward</a:t>
            </a:r>
            <a:endParaRPr lang="en-US" altLang="en-US"/>
          </a:p>
          <a:p>
            <a:pPr marL="0" indent="0">
              <a:buNone/>
            </a:pPr>
            <a:r>
              <a:rPr lang="en-US" altLang="en-US"/>
              <a:t>2. freedom from taxes</a:t>
            </a:r>
            <a:endParaRPr lang="en-US" altLang="en-US"/>
          </a:p>
          <a:p>
            <a:pPr marL="0" indent="0">
              <a:buNone/>
            </a:pPr>
            <a:r>
              <a:rPr lang="en-US" altLang="en-US"/>
              <a:t>3. children educated at public expense</a:t>
            </a:r>
            <a:endParaRPr lang="en-US" altLang="en-US"/>
          </a:p>
          <a:p>
            <a:pPr marL="0" indent="0">
              <a:buNone/>
            </a:pPr>
            <a:r>
              <a:rPr lang="en-US" altLang="en-US"/>
              <a:t>4. a statue of the person erected in the public square</a:t>
            </a:r>
            <a:endParaRPr lang="en-US" altLang="en-US"/>
          </a:p>
          <a:p>
            <a:pPr marL="0" indent="0">
              <a:buNone/>
            </a:pPr>
            <a:r>
              <a:rPr lang="en-US" altLang="en-US"/>
              <a:t>5. a home wherever you wanted it built. </a:t>
            </a:r>
            <a:endParaRPr lang="en-US" altLang="en-US"/>
          </a:p>
          <a:p>
            <a:pPr marL="0" indent="0">
              <a:buNone/>
            </a:pPr>
            <a:endParaRPr lang="en-US" altLang="en-US"/>
          </a:p>
          <a:p>
            <a:pPr marL="0" indent="0">
              <a:buNone/>
            </a:pPr>
            <a:r>
              <a:rPr lang="en-US" altLang="en-US"/>
              <a:t>There were also decorations worn around the neck, decorations on a baldric worn over the chest, and various spears as rewards.</a:t>
            </a: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1049655" y="1133475"/>
            <a:ext cx="10306050" cy="4873625"/>
          </a:xfrm>
        </p:spPr>
        <p:txBody>
          <a:bodyPr>
            <a:normAutofit/>
          </a:bodyPr>
          <a:p>
            <a:pPr marL="0" indent="0">
              <a:buNone/>
            </a:pPr>
            <a:r>
              <a:rPr lang="en-US" altLang="en-US"/>
              <a:t>When the Christian completes the spiritual life and subsequently receive the fullness of blessing from God, he will wear the both the crown (wreath) of righteousness and the crown (wreath) of life. The crown of righteousness and the crown of life go together. If you have one, you will have the other. </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1049655" y="1133475"/>
            <a:ext cx="10306050" cy="4873625"/>
          </a:xfrm>
        </p:spPr>
        <p:txBody>
          <a:bodyPr>
            <a:normAutofit/>
          </a:bodyPr>
          <a:p>
            <a:pPr marL="0" indent="0">
              <a:buNone/>
            </a:pPr>
            <a:r>
              <a:rPr lang="en-US" altLang="en-US"/>
              <a:t>As a result of having obtained maximum capacity righteousness, the Christian will receive the wreath of righteousness as per 2 Timothy 4:7, 8:</a:t>
            </a:r>
            <a:endParaRPr lang="en-US" altLang="en-US"/>
          </a:p>
          <a:p>
            <a:pPr marL="0" indent="0">
              <a:buNone/>
            </a:pPr>
            <a:r>
              <a:rPr lang="en-US" altLang="en-US"/>
              <a:t>(7) “I have fought that honorable fight , I have finished the course, I have guarded the doctrine .</a:t>
            </a:r>
            <a:endParaRPr lang="en-US" altLang="en-US"/>
          </a:p>
          <a:p>
            <a:pPr marL="0" indent="0">
              <a:buNone/>
            </a:pPr>
            <a:r>
              <a:rPr lang="en-US" altLang="en-US" sz="4285"/>
              <a:t> </a:t>
            </a:r>
            <a:r>
              <a:rPr lang="th-TH" altLang="en-US" sz="4285"/>
              <a:t>ข้าพเจ้าได้ต่อสู้อย่างเต็มกำลัง</a:t>
            </a:r>
            <a:r>
              <a:rPr lang="en-US" altLang="en-US" sz="4285"/>
              <a:t> </a:t>
            </a:r>
            <a:r>
              <a:rPr lang="th-TH" altLang="en-US" sz="4285"/>
              <a:t>ข้าพเจ้าได้แข่งขันจนถึงที่สุด</a:t>
            </a:r>
            <a:r>
              <a:rPr lang="en-US" altLang="en-US" sz="4285"/>
              <a:t> </a:t>
            </a:r>
            <a:r>
              <a:rPr lang="th-TH" altLang="en-US" sz="4285"/>
              <a:t>ข้าพเจ้าได้รักษาความเชื่อไว้แล้ว</a:t>
            </a:r>
            <a:r>
              <a:rPr lang="en-US" altLang="en-US" sz="4285"/>
              <a:t> </a:t>
            </a:r>
            <a:endParaRPr lang="en-US" altLang="en-US" sz="4285"/>
          </a:p>
          <a:p>
            <a:pPr marL="0" indent="0">
              <a:buNone/>
            </a:pP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1049655" y="1133475"/>
            <a:ext cx="10306050" cy="4873625"/>
          </a:xfrm>
        </p:spPr>
        <p:txBody>
          <a:bodyPr>
            <a:normAutofit fontScale="80000"/>
          </a:bodyPr>
          <a:p>
            <a:pPr marL="0" indent="0">
              <a:buNone/>
            </a:pPr>
            <a:r>
              <a:rPr lang="en-US" altLang="en-US"/>
              <a:t>2 Timothy 4:7 (expanded)</a:t>
            </a:r>
            <a:endParaRPr lang="en-US" altLang="en-US"/>
          </a:p>
          <a:p>
            <a:pPr marL="0" indent="0">
              <a:buNone/>
            </a:pPr>
            <a:r>
              <a:rPr lang="en-US" altLang="en-US"/>
              <a:t>1. I have fought that honorable fight / </a:t>
            </a:r>
            <a:r>
              <a:rPr lang="en-US" altLang="en-US">
                <a:sym typeface="+mn-ea"/>
              </a:rPr>
              <a:t> </a:t>
            </a:r>
            <a:r>
              <a:rPr lang="th-TH" altLang="en-US">
                <a:sym typeface="+mn-ea"/>
              </a:rPr>
              <a:t>ข้าพเจ้าได้ต่อสู้อย่างเต็มกำลัง</a:t>
            </a:r>
            <a:r>
              <a:rPr lang="en-US" altLang="en-US">
                <a:sym typeface="+mn-ea"/>
              </a:rPr>
              <a:t> / τον  καλον αγωνα  ηγωνισμαι  </a:t>
            </a:r>
            <a:r>
              <a:rPr lang="en-US" altLang="en-US"/>
              <a:t>= advanced through the stages of spiritual growth</a:t>
            </a:r>
            <a:endParaRPr lang="en-US" altLang="en-US"/>
          </a:p>
          <a:p>
            <a:pPr marL="0" indent="0">
              <a:buNone/>
            </a:pPr>
            <a:endParaRPr lang="en-US" altLang="en-US"/>
          </a:p>
          <a:p>
            <a:pPr marL="0" indent="0">
              <a:buNone/>
            </a:pPr>
            <a:r>
              <a:rPr lang="en-US" altLang="en-US"/>
              <a:t>2. I have finished the course  / </a:t>
            </a:r>
            <a:r>
              <a:rPr lang="th-TH" altLang="en-US">
                <a:sym typeface="+mn-ea"/>
              </a:rPr>
              <a:t>ข้าพเจ้าได้แข่งขันจนถึงที่สุด</a:t>
            </a:r>
            <a:r>
              <a:rPr lang="en-US" altLang="th-TH">
                <a:sym typeface="+mn-ea"/>
              </a:rPr>
              <a:t> </a:t>
            </a:r>
            <a:r>
              <a:rPr lang="en-US" altLang="en-US">
                <a:sym typeface="+mn-ea"/>
              </a:rPr>
              <a:t> / τον δρομον τετελεκα</a:t>
            </a:r>
            <a:r>
              <a:rPr lang="en-US" altLang="th-TH">
                <a:sym typeface="+mn-ea"/>
              </a:rPr>
              <a:t> </a:t>
            </a:r>
            <a:r>
              <a:rPr lang="en-US" altLang="en-US"/>
              <a:t>= Paul reached spiritual maturity and had passed Evidence Testing, </a:t>
            </a:r>
            <a:endParaRPr lang="en-US" altLang="en-US"/>
          </a:p>
          <a:p>
            <a:pPr marL="0" indent="0">
              <a:buNone/>
            </a:pPr>
            <a:endParaRPr lang="en-US" altLang="en-US"/>
          </a:p>
          <a:p>
            <a:pPr marL="0" indent="0">
              <a:buNone/>
            </a:pPr>
            <a:r>
              <a:rPr lang="en-US" altLang="en-US"/>
              <a:t>3. I have guarded the doctrine /</a:t>
            </a:r>
            <a:r>
              <a:rPr lang="en-US" altLang="en-US">
                <a:sym typeface="+mn-ea"/>
              </a:rPr>
              <a:t> </a:t>
            </a:r>
            <a:r>
              <a:rPr lang="th-TH" altLang="en-US">
                <a:sym typeface="+mn-ea"/>
              </a:rPr>
              <a:t>ข้าพเจ้าได้รักษาความเชื่อไว้แล้ว</a:t>
            </a:r>
            <a:r>
              <a:rPr lang="en-US" altLang="th-TH">
                <a:sym typeface="+mn-ea"/>
              </a:rPr>
              <a:t> / </a:t>
            </a:r>
            <a:r>
              <a:rPr lang="en-US" altLang="en-US">
                <a:sym typeface="+mn-ea"/>
              </a:rPr>
              <a:t>  την  πιστιν τετηρηκα </a:t>
            </a:r>
            <a:r>
              <a:rPr lang="en-US" altLang="en-US"/>
              <a:t>= remained faithful to the principles and commands of Scripture.</a:t>
            </a:r>
            <a:endParaRPr lang="en-US" altLang="en-US"/>
          </a:p>
          <a:p>
            <a:pPr marL="0" indent="0">
              <a:buNone/>
            </a:pPr>
            <a:endParaRPr lang="en-US" altLang="en-US"/>
          </a:p>
          <a:p>
            <a:pPr marL="0" indent="0">
              <a:buNone/>
            </a:pP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1049655" y="1133475"/>
            <a:ext cx="10306050" cy="4873625"/>
          </a:xfrm>
        </p:spPr>
        <p:txBody>
          <a:bodyPr>
            <a:normAutofit lnSpcReduction="10000"/>
          </a:bodyPr>
          <a:p>
            <a:pPr marL="0" indent="0">
              <a:buNone/>
            </a:pPr>
            <a:r>
              <a:rPr lang="en-US" altLang="en-US" sz="2400"/>
              <a:t> (2 Tim 4:8) In the future a wreath of righteousness [escrow blessings for eternity] is reserved for me [on deposit since eternity past], which the Lord, the righteous judge, will award me on that day [at the Evaluation Throne of Christ] and not only to me but to all those who love His appearing [mature believers, whose thorough understanding of doctrine enables them to be occupied with Christ],” </a:t>
            </a:r>
            <a:endParaRPr lang="en-US" altLang="en-US" sz="2400"/>
          </a:p>
          <a:p>
            <a:pPr marL="0" indent="0">
              <a:buNone/>
            </a:pPr>
            <a:r>
              <a:rPr lang="en-US" altLang="en-US"/>
              <a:t> </a:t>
            </a:r>
            <a:endParaRPr lang="en-US" altLang="en-US"/>
          </a:p>
          <a:p>
            <a:pPr marL="0" indent="0">
              <a:buNone/>
            </a:pPr>
            <a:r>
              <a:rPr lang="th-TH" altLang="en-US" sz="4000"/>
              <a:t>ตั้งแต่นี้ไป</a:t>
            </a:r>
            <a:r>
              <a:rPr lang="en-US" altLang="en-US" sz="4000"/>
              <a:t> </a:t>
            </a:r>
            <a:r>
              <a:rPr lang="th-TH" altLang="en-US" sz="4000"/>
              <a:t>มงกุฎแห่งความชอบธรรมก็เตรียมไว้สำหรับข้าพเจ้าแล้ว</a:t>
            </a:r>
            <a:r>
              <a:rPr lang="en-US" altLang="en-US" sz="4000"/>
              <a:t> </a:t>
            </a:r>
            <a:r>
              <a:rPr lang="th-TH" altLang="en-US" sz="4000"/>
              <a:t>ซึ่งองค์พระผู้เป็นเจ้า</a:t>
            </a:r>
            <a:r>
              <a:rPr lang="en-US" altLang="en-US" sz="4000"/>
              <a:t> </a:t>
            </a:r>
            <a:r>
              <a:rPr lang="th-TH" altLang="en-US" sz="4000"/>
              <a:t>ผู้พิพากษาอันชอบธรรม</a:t>
            </a:r>
            <a:r>
              <a:rPr lang="en-US" altLang="en-US" sz="4000"/>
              <a:t> </a:t>
            </a:r>
            <a:r>
              <a:rPr lang="th-TH" altLang="en-US" sz="4000"/>
              <a:t>จะทรงประทานแก่ข้าพเจ้าในวันนั้น</a:t>
            </a:r>
            <a:r>
              <a:rPr lang="en-US" altLang="en-US" sz="4000"/>
              <a:t> </a:t>
            </a:r>
            <a:r>
              <a:rPr lang="th-TH" altLang="en-US" sz="4000"/>
              <a:t>และมิใช่แก่ข้าพเจ้าผู้เดียวเท่านั้น</a:t>
            </a:r>
            <a:r>
              <a:rPr lang="en-US" altLang="en-US" sz="4000"/>
              <a:t> </a:t>
            </a:r>
            <a:r>
              <a:rPr lang="th-TH" altLang="en-US" sz="4000"/>
              <a:t>แต่จะทรงประทานแก่คนทั้งปวงที่รักการเสด็จมาของพระองค์</a:t>
            </a:r>
            <a:r>
              <a:rPr lang="en-US" altLang="en-US" sz="4000"/>
              <a:t> </a:t>
            </a:r>
            <a:endParaRPr lang="en-US" altLang="en-US" sz="40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13423</Words>
  <Application>WPS Presentation</Application>
  <PresentationFormat>Widescreen</PresentationFormat>
  <Paragraphs>111</Paragraphs>
  <Slides>24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Arial</vt:lpstr>
      <vt:lpstr>宋体</vt:lpstr>
      <vt:lpstr>Wingdings</vt:lpstr>
      <vt:lpstr>Cordia New</vt:lpstr>
      <vt:lpstr>Angsana New</vt:lpstr>
      <vt:lpstr>Calibri</vt:lpstr>
      <vt:lpstr>微软雅黑</vt:lpstr>
      <vt:lpstr>Arial Unicode MS</vt:lpstr>
      <vt:lpstr>Calibri Light</vt:lpstr>
      <vt:lpstr>Times New Roman</vt:lpstr>
      <vt:lpstr>Office Theme</vt:lpstr>
      <vt:lpstr>การวิเคราะห์พระธรรมวิวรณ์ สอนโดย อ.Tim จากคำบันทึกของ อ. Max Klein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96</cp:revision>
  <dcterms:created xsi:type="dcterms:W3CDTF">2024-07-01T03:51:00Z</dcterms:created>
  <dcterms:modified xsi:type="dcterms:W3CDTF">2025-06-03T10:51:41Z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4D7F8555D5194EB0AD28178911FCE947_13</vt:lpwstr>
  </property>
  <property fmtid="{D5CDD505-2E9C-101B-9397-08002B2CF9AE}" pid="3" name="KSOProductBuildVer">
    <vt:lpwstr>1033-12.2.0.21179</vt:lpwstr>
  </property>
</Properties>
</file>