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1008" r:id="rId4"/>
    <p:sldId id="1009" r:id="rId5"/>
    <p:sldId id="1010" r:id="rId6"/>
    <p:sldId id="1011" r:id="rId7"/>
    <p:sldId id="1015" r:id="rId8"/>
    <p:sldId id="1018" r:id="rId9"/>
    <p:sldId id="1019" r:id="rId10"/>
    <p:sldId id="1020" r:id="rId11"/>
    <p:sldId id="1021" r:id="rId12"/>
    <p:sldId id="1022" r:id="rId13"/>
    <p:sldId id="1032" r:id="rId14"/>
    <p:sldId id="1033" r:id="rId15"/>
    <p:sldId id="1023" r:id="rId16"/>
    <p:sldId id="1024" r:id="rId17"/>
    <p:sldId id="1025" r:id="rId18"/>
    <p:sldId id="1026" r:id="rId19"/>
    <p:sldId id="1027" r:id="rId20"/>
    <p:sldId id="1028" r:id="rId21"/>
    <p:sldId id="1029" r:id="rId22"/>
    <p:sldId id="1030" r:id="rId23"/>
    <p:sldId id="10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33724477" name="sawokproductions"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velation Cover"/>
          <p:cNvPicPr>
            <a:picLocks noChangeAspect="1"/>
          </p:cNvPicPr>
          <p:nvPr/>
        </p:nvPicPr>
        <p:blipFill>
          <a:blip r:embed="rId1"/>
          <a:stretch>
            <a:fillRect/>
          </a:stretch>
        </p:blipFill>
        <p:spPr>
          <a:xfrm>
            <a:off x="1745615" y="1189990"/>
            <a:ext cx="8709025" cy="5668010"/>
          </a:xfrm>
          <a:prstGeom prst="rect">
            <a:avLst/>
          </a:prstGeom>
        </p:spPr>
      </p:pic>
      <p:sp>
        <p:nvSpPr>
          <p:cNvPr id="2" name="Title 1"/>
          <p:cNvSpPr>
            <a:spLocks noGrp="1"/>
          </p:cNvSpPr>
          <p:nvPr>
            <p:ph type="ctrTitle"/>
          </p:nvPr>
        </p:nvSpPr>
        <p:spPr>
          <a:xfrm>
            <a:off x="2536190" y="114935"/>
            <a:ext cx="7355205" cy="1133475"/>
          </a:xfrm>
        </p:spPr>
        <p:txBody>
          <a:bodyPr>
            <a:normAutofit/>
          </a:bodyPr>
          <a:lstStyle/>
          <a:p>
            <a:r>
              <a:rPr lang="th-TH" sz="4000" b="1" dirty="0"/>
              <a:t>การวิเคราะห์พระธรรมวิวรณ์</a:t>
            </a:r>
            <a:br>
              <a:rPr lang="th-TH" sz="3335" b="1" dirty="0"/>
            </a:br>
            <a:r>
              <a:rPr lang="th-TH" sz="2400" dirty="0">
                <a:latin typeface="Cordia New" panose="020B0304020202020204" charset="0"/>
                <a:cs typeface="Cordia New" panose="020B0304020202020204" charset="0"/>
              </a:rPr>
              <a:t>สอนโดย อ.</a:t>
            </a:r>
            <a:r>
              <a:rPr lang="en-US" altLang="th-TH" sz="2400" dirty="0">
                <a:latin typeface="Cordia New" panose="020B0304020202020204" charset="0"/>
                <a:cs typeface="Cordia New" panose="020B0304020202020204" charset="0"/>
              </a:rPr>
              <a:t>Tim</a:t>
            </a:r>
            <a:r>
              <a:rPr lang="th-TH" sz="2400" dirty="0">
                <a:latin typeface="Cordia New" panose="020B0304020202020204" charset="0"/>
                <a:cs typeface="Cordia New" panose="020B0304020202020204" charset="0"/>
              </a:rPr>
              <a:t> จากคำบันทึกของ อ. </a:t>
            </a:r>
            <a:r>
              <a:rPr lang="en-US" sz="2400" dirty="0">
                <a:latin typeface="Cordia New" panose="020B0304020202020204" charset="0"/>
                <a:cs typeface="Cordia New" panose="020B0304020202020204" charset="0"/>
              </a:rPr>
              <a:t>Max Klein</a:t>
            </a:r>
            <a:endParaRPr lang="en-US" sz="2400" dirty="0">
              <a:latin typeface="Cordia New" panose="020B0304020202020204" charset="0"/>
              <a:cs typeface="Cordia New" panose="020B0304020202020204" charset="0"/>
            </a:endParaRPr>
          </a:p>
        </p:txBody>
      </p:sp>
      <p:sp>
        <p:nvSpPr>
          <p:cNvPr id="4" name="Text Box 3"/>
          <p:cNvSpPr txBox="1"/>
          <p:nvPr/>
        </p:nvSpPr>
        <p:spPr>
          <a:xfrm>
            <a:off x="8342630" y="1616710"/>
            <a:ext cx="2112010" cy="645160"/>
          </a:xfrm>
          <a:prstGeom prst="rect">
            <a:avLst/>
          </a:prstGeom>
          <a:noFill/>
        </p:spPr>
        <p:txBody>
          <a:bodyPr wrap="square" rtlCol="0">
            <a:spAutoFit/>
          </a:bodyPr>
          <a:p>
            <a:r>
              <a:rPr lang="en-US">
                <a:latin typeface="Calibri" panose="020F0502020204030204" charset="0"/>
                <a:cs typeface="Calibri" panose="020F0502020204030204" charset="0"/>
              </a:rPr>
              <a:t>REVELATION 58</a:t>
            </a:r>
            <a:endParaRPr lang="en-US">
              <a:latin typeface="Calibri" panose="020F0502020204030204" charset="0"/>
              <a:cs typeface="Calibri" panose="020F0502020204030204" charset="0"/>
            </a:endParaRPr>
          </a:p>
          <a:p>
            <a:r>
              <a:rPr lang="en-US">
                <a:latin typeface="Calibri" panose="020F0502020204030204" charset="0"/>
                <a:cs typeface="Calibri" panose="020F0502020204030204" charset="0"/>
              </a:rPr>
              <a:t> 2025 08 19</a:t>
            </a:r>
            <a:endParaRPr lang="th-TH" altLang="en-US">
              <a:latin typeface="Calibri" panose="020F0502020204030204" charset="0"/>
              <a:cs typeface="Calibri" panose="020F050202020403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19003" t="5428" r="20514" b="6275"/>
          <a:stretch>
            <a:fillRect/>
          </a:stretch>
        </p:blipFill>
        <p:spPr>
          <a:xfrm>
            <a:off x="1664335" y="193675"/>
            <a:ext cx="9270365" cy="64795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1"/>
          </p:nvPr>
        </p:nvPicPr>
        <p:blipFill>
          <a:blip r:embed="rId1"/>
          <a:srcRect l="17616" t="11455" r="40379" b="11645"/>
          <a:stretch>
            <a:fillRect/>
          </a:stretch>
        </p:blipFill>
        <p:spPr>
          <a:xfrm>
            <a:off x="2860040" y="96520"/>
            <a:ext cx="6471285" cy="66655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pPr marL="0" indent="0">
              <a:buNone/>
            </a:pPr>
            <a:r>
              <a:rPr lang="en-US"/>
              <a:t>Sexual degeneracy leads to destruction on a large scale, as happened at the Great Flood and Sodom and Gommorah:</a:t>
            </a:r>
            <a:endParaRPr lang="en-US"/>
          </a:p>
          <a:p>
            <a:endParaRPr lang="en-US"/>
          </a:p>
          <a:p>
            <a:pPr marL="0" indent="0">
              <a:buNone/>
            </a:pPr>
            <a:r>
              <a:rPr lang="en-US"/>
              <a:t>Luke 17:26-29; 2 Peter 2:4-6; Jude 1:6-7</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sz="half" idx="1"/>
          </p:nvPr>
        </p:nvPicPr>
        <p:blipFill>
          <a:blip r:embed="rId1"/>
          <a:srcRect l="16511" t="22195" r="2393" b="39589"/>
          <a:stretch>
            <a:fillRect/>
          </a:stretch>
        </p:blipFill>
        <p:spPr>
          <a:xfrm>
            <a:off x="245110" y="262255"/>
            <a:ext cx="6273800" cy="1663065"/>
          </a:xfrm>
        </p:spPr>
      </p:pic>
      <p:pic>
        <p:nvPicPr>
          <p:cNvPr id="5" name="Content Placeholder 4"/>
          <p:cNvPicPr>
            <a:picLocks noChangeAspect="1"/>
          </p:cNvPicPr>
          <p:nvPr>
            <p:ph sz="half" idx="2"/>
          </p:nvPr>
        </p:nvPicPr>
        <p:blipFill>
          <a:blip r:embed="rId2"/>
          <a:srcRect l="16462" t="40975" r="1925" b="9397"/>
          <a:stretch>
            <a:fillRect/>
          </a:stretch>
        </p:blipFill>
        <p:spPr>
          <a:xfrm>
            <a:off x="186690" y="2119630"/>
            <a:ext cx="11458575" cy="4076065"/>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26440"/>
            <a:ext cx="10710545" cy="5450840"/>
          </a:xfrm>
        </p:spPr>
        <p:txBody>
          <a:bodyPr>
            <a:normAutofit lnSpcReduction="10000"/>
          </a:bodyPr>
          <a:p>
            <a:pPr marL="0" indent="0" algn="ctr">
              <a:buNone/>
            </a:pPr>
            <a:r>
              <a:rPr lang="th-TH" altLang="en-US" sz="3000" b="1">
                <a:latin typeface="Cordia New" panose="020B0304020202020204" charset="0"/>
                <a:cs typeface="Cordia New" panose="020B0304020202020204" charset="0"/>
              </a:rPr>
              <a:t>วิวรณ์ </a:t>
            </a:r>
            <a:r>
              <a:rPr lang="en-US" altLang="en-US" sz="3000" b="1">
                <a:latin typeface="Cordia New" panose="020B0304020202020204" charset="0"/>
                <a:cs typeface="Cordia New" panose="020B0304020202020204" charset="0"/>
              </a:rPr>
              <a:t>2:23</a:t>
            </a:r>
            <a:endParaRPr lang="en-US" altLang="en-US" sz="3000" b="1">
              <a:latin typeface="Cordia New" panose="020B0304020202020204" charset="0"/>
              <a:cs typeface="Cordia New" panose="020B0304020202020204" charset="0"/>
            </a:endParaRPr>
          </a:p>
          <a:p>
            <a:pPr marL="0" indent="0">
              <a:buNone/>
            </a:pPr>
            <a:r>
              <a:rPr lang="en-US" altLang="en-US" sz="2400"/>
              <a:t> </a:t>
            </a:r>
            <a:r>
              <a:rPr lang="en-US" altLang="en-US" sz="2400"/>
              <a:t>‘And I will kill her followers with death [her followers will be executed under the Sin unto Death], and all the [believers in the] churches will know that I am He who investigates the emotions [nephros: literally kidneys but used for emotion] and hearts [the stream of consciousnesses where thought exist]; and I will give to each one of you according to your activities [whether good or bad]. </a:t>
            </a:r>
            <a:endParaRPr lang="en-US" altLang="en-US" sz="2400"/>
          </a:p>
          <a:p>
            <a:pPr marL="0" indent="0">
              <a:buNone/>
            </a:pPr>
            <a:r>
              <a:rPr lang="en-US" altLang="en-US" sz="2400"/>
              <a:t>κα</a:t>
            </a:r>
            <a:r>
              <a:rPr lang="en-US" altLang="en-US" sz="2400"/>
              <a:t>ὶ</a:t>
            </a:r>
            <a:r>
              <a:rPr lang="en-US" altLang="en-US" sz="2400"/>
              <a:t> τ</a:t>
            </a:r>
            <a:r>
              <a:rPr lang="en-US" altLang="en-US" sz="2400"/>
              <a:t>ὰ</a:t>
            </a:r>
            <a:r>
              <a:rPr lang="en-US" altLang="en-US" sz="2400"/>
              <a:t> τ</a:t>
            </a:r>
            <a:r>
              <a:rPr lang="en-US" altLang="en-US" sz="2400"/>
              <a:t>έ</a:t>
            </a:r>
            <a:r>
              <a:rPr lang="en-US" altLang="en-US" sz="2400"/>
              <a:t>κνα α</a:t>
            </a:r>
            <a:r>
              <a:rPr lang="en-US" altLang="en-US" sz="2400"/>
              <a:t>ὐ</a:t>
            </a:r>
            <a:r>
              <a:rPr lang="en-US" altLang="en-US" sz="2400"/>
              <a:t>τ</a:t>
            </a:r>
            <a:r>
              <a:rPr lang="en-US" altLang="en-US" sz="2400"/>
              <a:t>ῆ</a:t>
            </a:r>
            <a:r>
              <a:rPr lang="en-US" altLang="en-US" sz="2400"/>
              <a:t>ς </a:t>
            </a:r>
            <a:r>
              <a:rPr lang="en-US" altLang="en-US" sz="2400"/>
              <a:t>ἀ</a:t>
            </a:r>
            <a:r>
              <a:rPr lang="en-US" altLang="en-US" sz="2400"/>
              <a:t>ποκτεν</a:t>
            </a:r>
            <a:r>
              <a:rPr lang="en-US" altLang="en-US" sz="2400"/>
              <a:t>ῶ</a:t>
            </a:r>
            <a:r>
              <a:rPr lang="en-US" altLang="en-US" sz="2400"/>
              <a:t> </a:t>
            </a:r>
            <a:r>
              <a:rPr lang="en-US" altLang="en-US" sz="2400"/>
              <a:t>ἐ</a:t>
            </a:r>
            <a:r>
              <a:rPr lang="en-US" altLang="en-US" sz="2400"/>
              <a:t>ν θαν</a:t>
            </a:r>
            <a:r>
              <a:rPr lang="en-US" altLang="en-US" sz="2400"/>
              <a:t>ά</a:t>
            </a:r>
            <a:r>
              <a:rPr lang="en-US" altLang="en-US" sz="2400"/>
              <a:t>τ</a:t>
            </a:r>
            <a:r>
              <a:rPr lang="en-US" altLang="en-US" sz="2400"/>
              <a:t>ῳ</a:t>
            </a:r>
            <a:r>
              <a:rPr lang="en-US" altLang="en-US" sz="2400"/>
              <a:t>· κα</a:t>
            </a:r>
            <a:r>
              <a:rPr lang="en-US" altLang="en-US" sz="2400"/>
              <a:t>ὶ</a:t>
            </a:r>
            <a:r>
              <a:rPr lang="en-US" altLang="en-US" sz="2400"/>
              <a:t> γν</a:t>
            </a:r>
            <a:r>
              <a:rPr lang="en-US" altLang="en-US" sz="2400"/>
              <a:t>ώ</a:t>
            </a:r>
            <a:r>
              <a:rPr lang="en-US" altLang="en-US" sz="2400"/>
              <a:t>σονται π</a:t>
            </a:r>
            <a:r>
              <a:rPr lang="en-US" altLang="en-US" sz="2400"/>
              <a:t>ᾶ</a:t>
            </a:r>
            <a:r>
              <a:rPr lang="en-US" altLang="en-US" sz="2400"/>
              <a:t>σαι α</a:t>
            </a:r>
            <a:r>
              <a:rPr lang="en-US" altLang="en-US" sz="2400"/>
              <a:t>ἱ</a:t>
            </a:r>
            <a:r>
              <a:rPr lang="en-US" altLang="en-US" sz="2400"/>
              <a:t> </a:t>
            </a:r>
            <a:r>
              <a:rPr lang="en-US" altLang="en-US" sz="2400"/>
              <a:t>ἐ</a:t>
            </a:r>
            <a:r>
              <a:rPr lang="en-US" altLang="en-US" sz="2400"/>
              <a:t>κκλησ</a:t>
            </a:r>
            <a:r>
              <a:rPr lang="en-US" altLang="en-US" sz="2400"/>
              <a:t>ί</a:t>
            </a:r>
            <a:r>
              <a:rPr lang="en-US" altLang="en-US" sz="2400"/>
              <a:t>αι </a:t>
            </a:r>
            <a:r>
              <a:rPr lang="en-US" altLang="en-US" sz="2400"/>
              <a:t>ὅ</a:t>
            </a:r>
            <a:r>
              <a:rPr lang="en-US" altLang="en-US" sz="2400"/>
              <a:t>τι </a:t>
            </a:r>
            <a:r>
              <a:rPr lang="en-US" altLang="en-US" sz="2400"/>
              <a:t>ἐ</a:t>
            </a:r>
            <a:r>
              <a:rPr lang="en-US" altLang="en-US" sz="2400"/>
              <a:t>γ</a:t>
            </a:r>
            <a:r>
              <a:rPr lang="en-US" altLang="en-US" sz="2400"/>
              <a:t>ώ</a:t>
            </a:r>
            <a:r>
              <a:rPr lang="en-US" altLang="en-US" sz="2400"/>
              <a:t> ε</a:t>
            </a:r>
            <a:r>
              <a:rPr lang="en-US" altLang="en-US" sz="2400"/>
              <a:t>ἰ</a:t>
            </a:r>
            <a:r>
              <a:rPr lang="en-US" altLang="en-US" sz="2400"/>
              <a:t>µι </a:t>
            </a:r>
            <a:r>
              <a:rPr lang="en-US" altLang="en-US" sz="2400"/>
              <a:t>ὁ</a:t>
            </a:r>
            <a:r>
              <a:rPr lang="en-US" altLang="en-US" sz="2400"/>
              <a:t> </a:t>
            </a:r>
            <a:r>
              <a:rPr lang="en-US" altLang="en-US" sz="2400"/>
              <a:t>ἐ</a:t>
            </a:r>
            <a:r>
              <a:rPr lang="en-US" altLang="en-US" sz="2400"/>
              <a:t>ραυν</a:t>
            </a:r>
            <a:r>
              <a:rPr lang="en-US" altLang="en-US" sz="2400"/>
              <a:t>ῶ</a:t>
            </a:r>
            <a:r>
              <a:rPr lang="en-US" altLang="en-US" sz="2400"/>
              <a:t>ν νεφρο</a:t>
            </a:r>
            <a:r>
              <a:rPr lang="en-US" altLang="en-US" sz="2400"/>
              <a:t>ὺ</a:t>
            </a:r>
            <a:r>
              <a:rPr lang="en-US" altLang="en-US" sz="2400"/>
              <a:t>ς κα</a:t>
            </a:r>
            <a:r>
              <a:rPr lang="en-US" altLang="en-US" sz="2400"/>
              <a:t>ὶ</a:t>
            </a:r>
            <a:r>
              <a:rPr lang="en-US" altLang="en-US" sz="2400"/>
              <a:t> καρδ</a:t>
            </a:r>
            <a:r>
              <a:rPr lang="en-US" altLang="en-US" sz="2400"/>
              <a:t>ί</a:t>
            </a:r>
            <a:r>
              <a:rPr lang="en-US" altLang="en-US" sz="2400"/>
              <a:t>ας, κα</a:t>
            </a:r>
            <a:r>
              <a:rPr lang="en-US" altLang="en-US" sz="2400"/>
              <a:t>ὶ</a:t>
            </a:r>
            <a:r>
              <a:rPr lang="en-US" altLang="en-US" sz="2400"/>
              <a:t> δ</a:t>
            </a:r>
            <a:r>
              <a:rPr lang="en-US" altLang="en-US" sz="2400"/>
              <a:t>ώ</a:t>
            </a:r>
            <a:r>
              <a:rPr lang="en-US" altLang="en-US" sz="2400"/>
              <a:t>σω </a:t>
            </a:r>
            <a:r>
              <a:rPr lang="en-US" altLang="en-US" sz="2400"/>
              <a:t>ὑ</a:t>
            </a:r>
            <a:r>
              <a:rPr lang="en-US" altLang="en-US" sz="2400"/>
              <a:t>µ</a:t>
            </a:r>
            <a:r>
              <a:rPr lang="en-US" altLang="en-US" sz="2400"/>
              <a:t>ῖ</a:t>
            </a:r>
            <a:r>
              <a:rPr lang="en-US" altLang="en-US" sz="2400"/>
              <a:t>ν </a:t>
            </a:r>
            <a:r>
              <a:rPr lang="en-US" altLang="en-US" sz="2400"/>
              <a:t>ἑ</a:t>
            </a:r>
            <a:r>
              <a:rPr lang="en-US" altLang="en-US" sz="2400"/>
              <a:t>κ</a:t>
            </a:r>
            <a:r>
              <a:rPr lang="en-US" altLang="en-US" sz="2400"/>
              <a:t>ά</a:t>
            </a:r>
            <a:r>
              <a:rPr lang="en-US" altLang="en-US" sz="2400"/>
              <a:t>στ</a:t>
            </a:r>
            <a:r>
              <a:rPr lang="en-US" altLang="en-US" sz="2400"/>
              <a:t>ῳ</a:t>
            </a:r>
            <a:r>
              <a:rPr lang="en-US" altLang="en-US" sz="2400"/>
              <a:t> κατ</a:t>
            </a:r>
            <a:r>
              <a:rPr lang="en-US" altLang="en-US" sz="2400"/>
              <a:t>ὰ</a:t>
            </a:r>
            <a:r>
              <a:rPr lang="en-US" altLang="en-US" sz="2400"/>
              <a:t> τ</a:t>
            </a:r>
            <a:r>
              <a:rPr lang="en-US" altLang="en-US" sz="2400"/>
              <a:t>ὰ</a:t>
            </a:r>
            <a:r>
              <a:rPr lang="en-US" altLang="en-US" sz="2400"/>
              <a:t> </a:t>
            </a:r>
            <a:r>
              <a:rPr lang="en-US" altLang="en-US" sz="2400"/>
              <a:t>ἔ</a:t>
            </a:r>
            <a:r>
              <a:rPr lang="en-US" altLang="en-US" sz="2400"/>
              <a:t>ργα </a:t>
            </a:r>
            <a:r>
              <a:rPr lang="en-US" altLang="en-US" sz="2400"/>
              <a:t>ὑ</a:t>
            </a:r>
            <a:r>
              <a:rPr lang="en-US" altLang="en-US" sz="2400"/>
              <a:t>µ</a:t>
            </a:r>
            <a:r>
              <a:rPr lang="en-US" altLang="en-US" sz="2400"/>
              <a:t>ῶ</a:t>
            </a:r>
            <a:r>
              <a:rPr lang="en-US" altLang="en-US" sz="2400"/>
              <a:t>ν.</a:t>
            </a:r>
            <a:endParaRPr lang="en-US" altLang="en-US" sz="2400"/>
          </a:p>
          <a:p>
            <a:pPr marL="0" indent="0">
              <a:buNone/>
            </a:pPr>
            <a:endParaRPr lang="th-TH" altLang="en-US" sz="4000"/>
          </a:p>
          <a:p>
            <a:pPr marL="0" indent="0">
              <a:buNone/>
            </a:pPr>
            <a:r>
              <a:rPr lang="th-TH" altLang="en-US" sz="4000"/>
              <a:t>เราจะประหารลูกทั้งหลายของหญิงนั้นเสียให้ตาย</a:t>
            </a:r>
            <a:r>
              <a:rPr lang="en-US" altLang="en-US" sz="4000"/>
              <a:t> </a:t>
            </a:r>
            <a:r>
              <a:rPr lang="th-TH" altLang="en-US" sz="4000"/>
              <a:t>และคริสตจักรทั้งหลายจะได้รู้ว่าเราเป็นผู้พินิจพิจารณาจิตใจ</a:t>
            </a:r>
            <a:r>
              <a:rPr lang="en-US" altLang="en-US" sz="4000"/>
              <a:t> </a:t>
            </a:r>
            <a:r>
              <a:rPr lang="th-TH" altLang="en-US" sz="4000"/>
              <a:t>และเราจะให้สิ่งตอบแทนแก่เจ้าทั้งหลายทุกคนให้เหมาะสมกับการงานของเจ้า</a:t>
            </a:r>
            <a:endParaRPr lang="th-TH" altLang="en-US" sz="4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356870"/>
            <a:ext cx="10515600" cy="5820410"/>
          </a:xfrm>
        </p:spPr>
        <p:txBody>
          <a:bodyPr>
            <a:normAutofit/>
          </a:bodyPr>
          <a:p>
            <a:r>
              <a:rPr lang="en-US" altLang="en-US" sz="2000"/>
              <a:t>The Sin unto Death is explained in 1 John 5. 1 John 5:16, “If anyone sees his brother committing a sin not leading to death [the Sin unto Death], he may ask [pray for him] and he [the Father] will give life [restore his physical well-being] to him, to the ones committing sins not leading to death [the Sin unto Death]. </a:t>
            </a:r>
            <a:r>
              <a:rPr lang="en-US" altLang="en-US" sz="2000" b="1"/>
              <a:t> There is a sin</a:t>
            </a:r>
            <a:r>
              <a:rPr lang="en-US" altLang="en-US" sz="2000"/>
              <a:t> </a:t>
            </a:r>
            <a:r>
              <a:rPr lang="en-US" altLang="en-US" sz="2000" b="1"/>
              <a:t>unto</a:t>
            </a:r>
            <a:r>
              <a:rPr lang="en-US" altLang="en-US" sz="2000"/>
              <a:t> </a:t>
            </a:r>
            <a:r>
              <a:rPr lang="en-US" altLang="en-US" sz="2000" b="1"/>
              <a:t>death </a:t>
            </a:r>
            <a:r>
              <a:rPr lang="en-US" altLang="en-US" sz="2000"/>
              <a:t>[the believer being executed by the Lord], and I do not say that you should pray concerning this one [for example, Saul died the Sin unto Death as per 1 Chronicles 10:13, 14].  </a:t>
            </a:r>
            <a:endParaRPr lang="en-US" altLang="en-US" sz="2000"/>
          </a:p>
          <a:p>
            <a:endParaRPr lang="en-US" altLang="en-US"/>
          </a:p>
          <a:p>
            <a:r>
              <a:rPr lang="en-US" altLang="en-US" sz="4000"/>
              <a:t> </a:t>
            </a:r>
            <a:r>
              <a:rPr lang="th-TH" altLang="en-US" sz="4000"/>
              <a:t>ถ้าผู้ใดเห็นพี่น้องของตนกระทำบาปอย่างหนึ่งอย่างใดที่ไม่นำไปสู่ความตาย</a:t>
            </a:r>
            <a:r>
              <a:rPr lang="en-US" altLang="en-US" sz="4000"/>
              <a:t> </a:t>
            </a:r>
            <a:r>
              <a:rPr lang="th-TH" altLang="en-US" sz="4000"/>
              <a:t>ผู้นั้นจงทูลขอ</a:t>
            </a:r>
            <a:r>
              <a:rPr lang="en-US" altLang="en-US" sz="4000"/>
              <a:t> </a:t>
            </a:r>
            <a:r>
              <a:rPr lang="th-TH" altLang="en-US" sz="4000"/>
              <a:t>และพระองค์ก็จะทรงประทานชีวิตแก่ผู้นั้นที่ได้กระทำบาปซึ่งไม่ได้นำไปสู่ความตาย</a:t>
            </a:r>
            <a:r>
              <a:rPr lang="en-US" altLang="en-US" sz="4000" b="1"/>
              <a:t> </a:t>
            </a:r>
            <a:r>
              <a:rPr lang="th-TH" altLang="en-US" sz="4000" b="1"/>
              <a:t>บาปที่นำไปสู่ความตายก็มี</a:t>
            </a:r>
            <a:r>
              <a:rPr lang="en-US" altLang="en-US" sz="4000"/>
              <a:t> </a:t>
            </a:r>
            <a:r>
              <a:rPr lang="th-TH" altLang="en-US" sz="4000"/>
              <a:t>ข้าพเจ้ามิได้ว่าให้เขาอธิษฐานสำหรับบาปอย่างนั้น</a:t>
            </a:r>
            <a:endParaRPr lang="th-TH" altLang="en-US" sz="4000"/>
          </a:p>
          <a:p>
            <a:endParaRPr lang="en-US" altLang="en-US" sz="4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356870"/>
            <a:ext cx="10515600" cy="5820410"/>
          </a:xfrm>
        </p:spPr>
        <p:txBody>
          <a:bodyPr>
            <a:normAutofit lnSpcReduction="10000"/>
          </a:bodyPr>
          <a:p>
            <a:endParaRPr lang="en-US" altLang="en-US"/>
          </a:p>
          <a:p>
            <a:r>
              <a:rPr lang="en-US" altLang="en-US"/>
              <a:t>If you know doctrine well enough to discern whether a fellow Christian is “growing in grace and knowledge” (2 Peter 3:18), and you discover that he is very sick and dying, you may pray for his recovery. However, if a Christian is dying from ‘the sin unto death’, you may not pray for him.  </a:t>
            </a:r>
            <a:endParaRPr lang="en-US" altLang="en-US"/>
          </a:p>
          <a:p>
            <a:endParaRPr lang="en-US" altLang="en-US"/>
          </a:p>
          <a:p>
            <a:r>
              <a:rPr lang="en-US" altLang="en-US"/>
              <a:t>How do you know if a Christian is dying the ‘sin unto death?’ If a Christian knows nothing about the spiritual life because he has failed for 40 years to learn the Word of God and is dying, or if a Christian full of fear comes to you screaming “Help, help, I am dying – pray for me please!” then he is obviously dying ‘the sin unto death’.      </a:t>
            </a:r>
            <a:endParaRPr lang="en-US" altLang="en-US"/>
          </a:p>
          <a:p>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930910"/>
            <a:ext cx="10515600" cy="5246370"/>
          </a:xfrm>
        </p:spPr>
        <p:txBody>
          <a:bodyPr/>
          <a:p>
            <a:r>
              <a:rPr lang="en-US" altLang="en-US"/>
              <a:t>Every time a Christian, sins, he loses fellowship with the Spirit and begins the stages of Reversionism.  However, as long as he recovers fellowship before getting locked into negative volition through the stages of Emotional Revolt of the Soul and Locked in Negative Volition, he will be able to continue his spiritual advance. </a:t>
            </a:r>
            <a:endParaRPr lang="en-US" altLang="en-US"/>
          </a:p>
          <a:p>
            <a:endParaRPr lang="en-US" altLang="en-US"/>
          </a:p>
          <a:p>
            <a:r>
              <a:rPr lang="en-US" altLang="en-US"/>
              <a:t> However, if the believer doesn’t recover fellowship through naming his sins to the Father, he is in deep trouble. Keep in mind that everything the believer does out of fellowship with God is wrongdoing, adikia (sin, good and evil). Thus, the believer who spends his entire life out of fellowship with God, will die the sin unto death. </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662940" y="474345"/>
            <a:ext cx="10857230" cy="6160135"/>
          </a:xfrm>
        </p:spPr>
        <p:txBody>
          <a:bodyPr>
            <a:normAutofit fontScale="90000" lnSpcReduction="10000"/>
          </a:bodyPr>
          <a:p>
            <a:pPr marL="0" indent="0">
              <a:buNone/>
            </a:pPr>
            <a:r>
              <a:rPr lang="en-US" altLang="en-US"/>
              <a:t>Job’s friends [note: sincere, moral believers with some amount of truth] nearly died the Sin unto Death because they interfered with Job’s Evidence Testing:</a:t>
            </a:r>
            <a:endParaRPr lang="en-US" altLang="en-US"/>
          </a:p>
          <a:p>
            <a:pPr marL="0" indent="0">
              <a:buNone/>
            </a:pPr>
            <a:r>
              <a:rPr lang="en-US" altLang="en-US" sz="2000"/>
              <a:t>Job 42:7-8, “It came about after the Lord had spoken these words to Job that the Lord said to Eliphaz, the Temanite, ‘My wrath is kindled against you and against your two friends [Bildad and Zophar. They were all very close to being executed under the concept of the Sin unto Death] because you have not spoken of Me what is right as My servant Job has. Now therefore, take for yourselves seven bulls and seven rams, and go to My servant Job, and offer up a burnt offering for yourselves, and My servant Job will pray for you. For I will accept him so that I may not do with you according to your folly, because you have not spoken of Me what is right, as My servant Job has."</a:t>
            </a:r>
            <a:r>
              <a:rPr lang="en-US" altLang="en-US" sz="2000"/>
              <a:t> </a:t>
            </a:r>
            <a:r>
              <a:rPr lang="en-US" altLang="en-US" sz="2000"/>
              <a:t>’”</a:t>
            </a:r>
            <a:endParaRPr lang="en-US" altLang="en-US" sz="2000"/>
          </a:p>
          <a:p>
            <a:pPr marL="0" indent="0">
              <a:buNone/>
            </a:pPr>
            <a:r>
              <a:rPr lang="th-TH" altLang="en-US" sz="4000"/>
              <a:t>โยบ </a:t>
            </a:r>
            <a:r>
              <a:rPr lang="en-US" altLang="en-US" sz="4000"/>
              <a:t>42:7</a:t>
            </a:r>
            <a:r>
              <a:rPr lang="en-US" altLang="en-US" sz="4000"/>
              <a:t> </a:t>
            </a:r>
            <a:r>
              <a:rPr lang="en-US" altLang="en-US" sz="4000"/>
              <a:t> </a:t>
            </a:r>
            <a:r>
              <a:rPr lang="th-TH" altLang="en-US" sz="4000"/>
              <a:t>เมื่อพระเยโฮวาห์ตรัสพระวจนะเหล่านี้แก่โยบแล้ว</a:t>
            </a:r>
            <a:r>
              <a:rPr lang="en-US" altLang="en-US" sz="4000"/>
              <a:t> </a:t>
            </a:r>
            <a:r>
              <a:rPr lang="th-TH" altLang="en-US" sz="4000"/>
              <a:t>พระเยโฮวาห์ตรัสกับเอลีฟัสชาวเทมานว่า</a:t>
            </a:r>
            <a:r>
              <a:rPr lang="en-US" altLang="en-US" sz="4000"/>
              <a:t> "</a:t>
            </a:r>
            <a:r>
              <a:rPr lang="th-TH" altLang="en-US" sz="4000"/>
              <a:t>ความพิโรธของเราพลุ่งขึ้นต่อเจ้า</a:t>
            </a:r>
            <a:r>
              <a:rPr lang="en-US" altLang="en-US" sz="4000"/>
              <a:t> </a:t>
            </a:r>
            <a:r>
              <a:rPr lang="th-TH" altLang="en-US" sz="4000"/>
              <a:t>และต่อสหายทั้งสองของเจ้า</a:t>
            </a:r>
            <a:r>
              <a:rPr lang="en-US" altLang="en-US" sz="4000"/>
              <a:t> </a:t>
            </a:r>
            <a:r>
              <a:rPr lang="th-TH" altLang="en-US" sz="4000"/>
              <a:t>เพราะเจ้ามิได้พูดถึงเราอย่างที่ถูก</a:t>
            </a:r>
            <a:r>
              <a:rPr lang="en-US" altLang="en-US" sz="4000"/>
              <a:t> </a:t>
            </a:r>
            <a:r>
              <a:rPr lang="th-TH" altLang="en-US" sz="4000"/>
              <a:t>ดังโยบผู้รับใช้ของเราได้พูด</a:t>
            </a:r>
            <a:r>
              <a:rPr lang="en-US" altLang="en-US" sz="4000"/>
              <a:t> </a:t>
            </a:r>
            <a:r>
              <a:rPr lang="en-US" altLang="en-US" sz="4000"/>
              <a:t>42:8</a:t>
            </a:r>
            <a:r>
              <a:rPr lang="en-US" altLang="en-US" sz="4000"/>
              <a:t> </a:t>
            </a:r>
            <a:r>
              <a:rPr lang="en-US" altLang="en-US" sz="4000"/>
              <a:t> </a:t>
            </a:r>
            <a:r>
              <a:rPr lang="th-TH" altLang="en-US" sz="4000"/>
              <a:t>เพราะฉะนั้นจงเอาวัวผู้เจ็ดตัว</a:t>
            </a:r>
            <a:r>
              <a:rPr lang="en-US" altLang="en-US" sz="4000"/>
              <a:t> </a:t>
            </a:r>
            <a:r>
              <a:rPr lang="th-TH" altLang="en-US" sz="4000"/>
              <a:t>และแกะผู้เจ็ดตัว</a:t>
            </a:r>
            <a:r>
              <a:rPr lang="en-US" altLang="en-US" sz="4000"/>
              <a:t> </a:t>
            </a:r>
            <a:r>
              <a:rPr lang="th-TH" altLang="en-US" sz="4000"/>
              <a:t>ไปหาโยบผู้รับใช้ของเรา</a:t>
            </a:r>
            <a:r>
              <a:rPr lang="en-US" altLang="en-US" sz="4000"/>
              <a:t> </a:t>
            </a:r>
            <a:r>
              <a:rPr lang="th-TH" altLang="en-US" sz="4000"/>
              <a:t>และถวายเครื่องเผาบูชาสำหรับเจ้าทั้งหลาย</a:t>
            </a:r>
            <a:r>
              <a:rPr lang="en-US" altLang="en-US" sz="4000"/>
              <a:t> </a:t>
            </a:r>
            <a:r>
              <a:rPr lang="th-TH" altLang="en-US" sz="4000"/>
              <a:t>และโยบผู้รับใช้ของเราจะอธิษฐานเพื่อเจ้า</a:t>
            </a:r>
            <a:r>
              <a:rPr lang="en-US" altLang="en-US" sz="4000"/>
              <a:t> </a:t>
            </a:r>
            <a:r>
              <a:rPr lang="th-TH" altLang="en-US" sz="4000"/>
              <a:t>เพราะเราจะยอมรับเขา</a:t>
            </a:r>
            <a:r>
              <a:rPr lang="en-US" altLang="en-US" sz="4000"/>
              <a:t> </a:t>
            </a:r>
            <a:r>
              <a:rPr lang="th-TH" altLang="en-US" sz="4000"/>
              <a:t>เกรงว่าเรากระทำกับเจ้าตามความโง่ของเจ้า</a:t>
            </a:r>
            <a:r>
              <a:rPr lang="en-US" altLang="en-US" sz="4000"/>
              <a:t> </a:t>
            </a:r>
            <a:r>
              <a:rPr lang="th-TH" altLang="en-US" sz="4000"/>
              <a:t>เพราะเจ้าทั้งหลายมิได้พูดถึงเราอย่างที่ถูก</a:t>
            </a:r>
            <a:r>
              <a:rPr lang="en-US" altLang="en-US" sz="4000"/>
              <a:t> </a:t>
            </a:r>
            <a:r>
              <a:rPr lang="th-TH" altLang="en-US" sz="4000"/>
              <a:t>ดังโยบผู้รับใช้ของเราได้พูด</a:t>
            </a:r>
            <a:r>
              <a:rPr lang="en-US" altLang="en-US" sz="4000"/>
              <a:t>"</a:t>
            </a:r>
            <a:r>
              <a:rPr lang="en-US" altLang="en-US" sz="4000"/>
              <a:t> </a:t>
            </a:r>
            <a:endParaRPr lang="en-US" altLang="en-US" sz="4000"/>
          </a:p>
          <a:p>
            <a:pPr marL="0" indent="0">
              <a:buNone/>
            </a:pPr>
            <a:r>
              <a:rPr lang="en-US" sz="1780"/>
              <a:t>(see also Numbers 12:1-15, re. Moses and Miriam)</a:t>
            </a:r>
            <a:endParaRPr lang="en-US" sz="178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589915"/>
            <a:ext cx="10515600" cy="5587365"/>
          </a:xfrm>
        </p:spPr>
        <p:txBody>
          <a:bodyPr>
            <a:normAutofit lnSpcReduction="10000"/>
          </a:bodyPr>
          <a:p>
            <a:r>
              <a:rPr lang="en-US" altLang="en-US"/>
              <a:t>Though he may die the Sin unto Death through bad decisions, John explains that because each Christian is in union with Christ, he cannot lose his salvation. </a:t>
            </a:r>
            <a:endParaRPr lang="en-US" altLang="en-US"/>
          </a:p>
          <a:p>
            <a:r>
              <a:rPr lang="en-US" altLang="en-US"/>
              <a:t>You understand that the only way a Christian could lose his position in Christ would be through sin. So, since the believer cannot sin in positional sanctification (in union with Christ), he cannot lose his position in Christ. </a:t>
            </a:r>
            <a:endParaRPr lang="en-US" altLang="en-US"/>
          </a:p>
          <a:p>
            <a:r>
              <a:rPr lang="en-US" altLang="en-US"/>
              <a:t>The believer’s volition only functions in the matter of Experiential Sanctification, only in his experience on this earth can he fail and sin. </a:t>
            </a:r>
            <a:endParaRPr lang="en-US" altLang="en-US"/>
          </a:p>
          <a:p>
            <a:r>
              <a:rPr lang="en-US" altLang="en-US"/>
              <a:t>The Christian cannot sin or fail in any way in Positional Sanctification (in union with Christ) or in Ultimate Sanctification (in his resurrection body).</a:t>
            </a:r>
            <a:endParaRPr lang="en-US"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34060"/>
            <a:ext cx="10515600" cy="5443220"/>
          </a:xfrm>
        </p:spPr>
        <p:txBody>
          <a:bodyPr>
            <a:normAutofit lnSpcReduction="10000"/>
          </a:bodyPr>
          <a:p>
            <a:pPr marL="0" indent="0">
              <a:buNone/>
            </a:pPr>
            <a:r>
              <a:rPr lang="th-TH" altLang="en-US" sz="3600">
                <a:latin typeface="Cordia New" panose="020B0304020202020204" charset="0"/>
                <a:cs typeface="Cordia New" panose="020B0304020202020204" charset="0"/>
              </a:rPr>
              <a:t>วิวรณ์ </a:t>
            </a:r>
            <a:r>
              <a:rPr lang="en-US" altLang="en-US" sz="3600">
                <a:latin typeface="Cordia New" panose="020B0304020202020204" charset="0"/>
                <a:cs typeface="Cordia New" panose="020B0304020202020204" charset="0"/>
              </a:rPr>
              <a:t>2:20</a:t>
            </a:r>
            <a:r>
              <a:rPr lang="en-US" altLang="en-US"/>
              <a:t>.</a:t>
            </a:r>
            <a:endParaRPr lang="en-US" altLang="en-US"/>
          </a:p>
          <a:p>
            <a:pPr marL="0" indent="0">
              <a:buNone/>
            </a:pPr>
            <a:r>
              <a:rPr lang="en-US" altLang="en-US"/>
              <a:t> </a:t>
            </a:r>
            <a:r>
              <a:rPr lang="en-US" altLang="en-US"/>
              <a:t>‘But I have this against you namely that you tolerate the woman Jezebel, who calls herself a prophetess, and she teaches and leads My bond-servants astray so that they commit acts of immorality and eat things sacrificed to idols [the immorality and feasting is part of their worship of demons]. </a:t>
            </a:r>
            <a:endParaRPr lang="en-US" altLang="en-US"/>
          </a:p>
          <a:p>
            <a:pPr marL="0" indent="0">
              <a:buNone/>
            </a:pPr>
            <a:r>
              <a:rPr lang="en-US" altLang="en-US"/>
              <a:t>ἀ</a:t>
            </a:r>
            <a:r>
              <a:rPr lang="en-US" altLang="en-US"/>
              <a:t>λλ</a:t>
            </a:r>
            <a:r>
              <a:rPr lang="en-US" altLang="en-US"/>
              <a:t>ὰ</a:t>
            </a:r>
            <a:r>
              <a:rPr lang="en-US" altLang="en-US"/>
              <a:t> </a:t>
            </a:r>
            <a:r>
              <a:rPr lang="en-US" altLang="en-US"/>
              <a:t>ἔ</a:t>
            </a:r>
            <a:r>
              <a:rPr lang="en-US" altLang="en-US"/>
              <a:t>χω κατ</a:t>
            </a:r>
            <a:r>
              <a:rPr lang="en-US" altLang="en-US"/>
              <a:t>ὰ</a:t>
            </a:r>
            <a:r>
              <a:rPr lang="en-US" altLang="en-US"/>
              <a:t> σο</a:t>
            </a:r>
            <a:r>
              <a:rPr lang="en-US" altLang="en-US"/>
              <a:t>ῦ</a:t>
            </a:r>
            <a:r>
              <a:rPr lang="en-US" altLang="en-US"/>
              <a:t> </a:t>
            </a:r>
            <a:r>
              <a:rPr lang="en-US" altLang="en-US"/>
              <a:t>ὅ</a:t>
            </a:r>
            <a:r>
              <a:rPr lang="en-US" altLang="en-US"/>
              <a:t>τι </a:t>
            </a:r>
            <a:r>
              <a:rPr lang="en-US" altLang="en-US"/>
              <a:t>ἀ</a:t>
            </a:r>
            <a:r>
              <a:rPr lang="en-US" altLang="en-US"/>
              <a:t>φε</a:t>
            </a:r>
            <a:r>
              <a:rPr lang="en-US" altLang="en-US"/>
              <a:t>ῖ</a:t>
            </a:r>
            <a:r>
              <a:rPr lang="en-US" altLang="en-US"/>
              <a:t>ς τ</a:t>
            </a:r>
            <a:r>
              <a:rPr lang="en-US" altLang="en-US"/>
              <a:t>ὴ</a:t>
            </a:r>
            <a:r>
              <a:rPr lang="en-US" altLang="en-US"/>
              <a:t>ν γυνα</a:t>
            </a:r>
            <a:r>
              <a:rPr lang="en-US" altLang="en-US"/>
              <a:t>ῖ</a:t>
            </a:r>
            <a:r>
              <a:rPr lang="en-US" altLang="en-US"/>
              <a:t>κα </a:t>
            </a:r>
            <a:r>
              <a:rPr lang="en-US" altLang="en-US"/>
              <a:t>Ἰ</a:t>
            </a:r>
            <a:r>
              <a:rPr lang="en-US" altLang="en-US"/>
              <a:t>εζ</a:t>
            </a:r>
            <a:r>
              <a:rPr lang="en-US" altLang="en-US"/>
              <a:t>ά</a:t>
            </a:r>
            <a:r>
              <a:rPr lang="en-US" altLang="en-US"/>
              <a:t>βελ, </a:t>
            </a:r>
            <a:r>
              <a:rPr lang="en-US" altLang="en-US"/>
              <a:t>ἡ</a:t>
            </a:r>
            <a:r>
              <a:rPr lang="en-US" altLang="en-US"/>
              <a:t> λ</a:t>
            </a:r>
            <a:r>
              <a:rPr lang="en-US" altLang="en-US"/>
              <a:t>έ</a:t>
            </a:r>
            <a:r>
              <a:rPr lang="en-US" altLang="en-US"/>
              <a:t>γουσα </a:t>
            </a:r>
            <a:r>
              <a:rPr lang="en-US" altLang="en-US"/>
              <a:t>ἑ</a:t>
            </a:r>
            <a:r>
              <a:rPr lang="en-US" altLang="en-US"/>
              <a:t>αυτ</a:t>
            </a:r>
            <a:r>
              <a:rPr lang="en-US" altLang="en-US"/>
              <a:t>ὴ</a:t>
            </a:r>
            <a:r>
              <a:rPr lang="en-US" altLang="en-US"/>
              <a:t>ν προφ</a:t>
            </a:r>
            <a:r>
              <a:rPr lang="en-US" altLang="en-US"/>
              <a:t>ῆ</a:t>
            </a:r>
            <a:r>
              <a:rPr lang="en-US" altLang="en-US"/>
              <a:t>τιν, κα</a:t>
            </a:r>
            <a:r>
              <a:rPr lang="en-US" altLang="en-US"/>
              <a:t>ὶ</a:t>
            </a:r>
            <a:r>
              <a:rPr lang="en-US" altLang="en-US"/>
              <a:t> διδ</a:t>
            </a:r>
            <a:r>
              <a:rPr lang="en-US" altLang="en-US"/>
              <a:t>ά</a:t>
            </a:r>
            <a:r>
              <a:rPr lang="en-US" altLang="en-US"/>
              <a:t>σκει κα</a:t>
            </a:r>
            <a:r>
              <a:rPr lang="en-US" altLang="en-US"/>
              <a:t>ὶ</a:t>
            </a:r>
            <a:r>
              <a:rPr lang="en-US" altLang="en-US"/>
              <a:t> πλαν</a:t>
            </a:r>
            <a:r>
              <a:rPr lang="en-US" altLang="en-US"/>
              <a:t>ᾷ</a:t>
            </a:r>
            <a:r>
              <a:rPr lang="en-US" altLang="en-US"/>
              <a:t> το</a:t>
            </a:r>
            <a:r>
              <a:rPr lang="en-US" altLang="en-US"/>
              <a:t>ὺ</a:t>
            </a:r>
            <a:r>
              <a:rPr lang="en-US" altLang="en-US"/>
              <a:t>ς </a:t>
            </a:r>
            <a:r>
              <a:rPr lang="en-US" altLang="en-US"/>
              <a:t>ἐ</a:t>
            </a:r>
            <a:r>
              <a:rPr lang="en-US" altLang="en-US"/>
              <a:t>µο</a:t>
            </a:r>
            <a:r>
              <a:rPr lang="en-US" altLang="en-US"/>
              <a:t>ὺ</a:t>
            </a:r>
            <a:r>
              <a:rPr lang="en-US" altLang="en-US"/>
              <a:t>ς δο</a:t>
            </a:r>
            <a:r>
              <a:rPr lang="en-US" altLang="en-US"/>
              <a:t>ύ</a:t>
            </a:r>
            <a:r>
              <a:rPr lang="en-US" altLang="en-US"/>
              <a:t>λους πορνε</a:t>
            </a:r>
            <a:r>
              <a:rPr lang="en-US" altLang="en-US"/>
              <a:t>ῦ</a:t>
            </a:r>
            <a:r>
              <a:rPr lang="en-US" altLang="en-US"/>
              <a:t>σαι κα</a:t>
            </a:r>
            <a:r>
              <a:rPr lang="en-US" altLang="en-US"/>
              <a:t>ὶ</a:t>
            </a:r>
            <a:r>
              <a:rPr lang="en-US" altLang="en-US"/>
              <a:t> φαγε</a:t>
            </a:r>
            <a:r>
              <a:rPr lang="en-US" altLang="en-US"/>
              <a:t>ῖ</a:t>
            </a:r>
            <a:r>
              <a:rPr lang="en-US" altLang="en-US"/>
              <a:t>ν ε</a:t>
            </a:r>
            <a:r>
              <a:rPr lang="en-US" altLang="en-US"/>
              <a:t>ἰ</a:t>
            </a:r>
            <a:r>
              <a:rPr lang="en-US" altLang="en-US"/>
              <a:t>δωλ</a:t>
            </a:r>
            <a:r>
              <a:rPr lang="en-US" altLang="en-US"/>
              <a:t>ό</a:t>
            </a:r>
            <a:r>
              <a:rPr lang="en-US" altLang="en-US"/>
              <a:t>θυτα.</a:t>
            </a:r>
            <a:endParaRPr lang="en-US" altLang="en-US"/>
          </a:p>
          <a:p>
            <a:pPr marL="0" indent="0">
              <a:buNone/>
            </a:pPr>
            <a:r>
              <a:rPr lang="th-TH" altLang="en-US" sz="3600"/>
              <a:t>แต่เรามีข้อที่จะต่อว่าเจ้าบ้างเล็กน้อย</a:t>
            </a:r>
            <a:r>
              <a:rPr lang="en-US" altLang="en-US" sz="3600"/>
              <a:t> </a:t>
            </a:r>
            <a:r>
              <a:rPr lang="th-TH" altLang="en-US" sz="3600"/>
              <a:t>คือพวกเจ้ายอมให้ผู้หญิงชื่อเยเซเบล</a:t>
            </a:r>
            <a:r>
              <a:rPr lang="en-US" altLang="en-US" sz="3600"/>
              <a:t> </a:t>
            </a:r>
            <a:r>
              <a:rPr lang="th-TH" altLang="en-US" sz="3600"/>
              <a:t>ที่ยกตัวขึ้นเป็นผู้พยากรณ์หญิง</a:t>
            </a:r>
            <a:r>
              <a:rPr lang="en-US" altLang="en-US" sz="3600"/>
              <a:t> </a:t>
            </a:r>
            <a:r>
              <a:rPr lang="th-TH" altLang="en-US" sz="3600"/>
              <a:t>หญิงนั้นสอนและล่อลวงพวกผู้รับใช้ของเรา</a:t>
            </a:r>
            <a:r>
              <a:rPr lang="en-US" altLang="en-US" sz="3600"/>
              <a:t> </a:t>
            </a:r>
            <a:r>
              <a:rPr lang="th-TH" altLang="en-US" sz="3600"/>
              <a:t>ให้ล่วงประเวณีและให้กินของที่บูชาแก่รูปเคารพแล้ว</a:t>
            </a:r>
            <a:endParaRPr lang="th-TH" altLang="en-US" sz="36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55040" y="1126490"/>
            <a:ext cx="10281920" cy="5478780"/>
          </a:xfrm>
        </p:spPr>
        <p:txBody>
          <a:bodyPr>
            <a:normAutofit/>
          </a:bodyPr>
          <a:p>
            <a:r>
              <a:rPr lang="en-US" altLang="en-US"/>
              <a:t> This concept John explains in 1 John 5:18, “We [those who understand that the Christian cannot fail in union with Christ] know that everyone who has been born from God </a:t>
            </a:r>
            <a:r>
              <a:rPr lang="en-US" altLang="en-US">
                <a:sym typeface="+mn-ea"/>
              </a:rPr>
              <a:t> [born again, and placed in union with Christ] </a:t>
            </a:r>
            <a:r>
              <a:rPr lang="en-US" altLang="en-US"/>
              <a:t>does not sin [in union with Christ], but He [Jesus] who has been born from God [the Holy Spirit provided the 23 chromosomes at the point of Mary’s conception], keeps watch over him [the believer] and the evil one [Satan] does not snatch him away [Cannot remove his salvation].  </a:t>
            </a:r>
            <a:endParaRPr lang="en-US" altLang="en-US"/>
          </a:p>
          <a:p>
            <a:endParaRPr lang="en-US"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930275" y="1155700"/>
            <a:ext cx="10330815" cy="5478780"/>
          </a:xfrm>
        </p:spPr>
        <p:txBody>
          <a:bodyPr>
            <a:normAutofit/>
          </a:bodyPr>
          <a:p>
            <a:endParaRPr lang="en-US" altLang="en-US"/>
          </a:p>
          <a:p>
            <a:r>
              <a:rPr lang="en-US" altLang="en-US"/>
              <a:t>In summary, all Christians sin; none of us are perfect in our experience and never will be (1 John 1:8, 10).  </a:t>
            </a:r>
            <a:endParaRPr lang="en-US" altLang="en-US"/>
          </a:p>
          <a:p>
            <a:r>
              <a:rPr lang="en-US" altLang="en-US"/>
              <a:t>So, just because you sin, doesn’t mean that you will die ‘the sin unto death.’  In order for the believer to die ‘the sin unto death’ he must reject learning and applying the Word of God and consequently proceed through the 8 Stages of Reversionism. </a:t>
            </a:r>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67410" y="862965"/>
            <a:ext cx="10486390" cy="5314315"/>
          </a:xfrm>
        </p:spPr>
        <p:txBody>
          <a:bodyPr>
            <a:normAutofit lnSpcReduction="10000"/>
          </a:bodyPr>
          <a:p>
            <a:pPr marL="0" indent="0">
              <a:buNone/>
            </a:pPr>
            <a:r>
              <a:rPr lang="th-TH" altLang="en-US" sz="3600" b="1">
                <a:latin typeface="Cordia New" panose="020B0304020202020204" charset="0"/>
                <a:cs typeface="Cordia New" panose="020B0304020202020204" charset="0"/>
              </a:rPr>
              <a:t>วิวรณ์ </a:t>
            </a:r>
            <a:r>
              <a:rPr lang="en-US" altLang="en-US" sz="3600" b="1">
                <a:latin typeface="Cordia New" panose="020B0304020202020204" charset="0"/>
                <a:cs typeface="Cordia New" panose="020B0304020202020204" charset="0"/>
              </a:rPr>
              <a:t>2:24.</a:t>
            </a:r>
            <a:endParaRPr lang="en-US" altLang="en-US" sz="3600" b="1">
              <a:latin typeface="Cordia New" panose="020B0304020202020204" charset="0"/>
              <a:cs typeface="Cordia New" panose="020B0304020202020204" charset="0"/>
            </a:endParaRPr>
          </a:p>
          <a:p>
            <a:pPr marL="0" indent="0">
              <a:buNone/>
            </a:pPr>
            <a:r>
              <a:rPr lang="en-US" altLang="en-US"/>
              <a:t>‘But I say to you, the rest who are in Thyatira, who do not hold this teaching [the revival of the Baal cult], who have not known the deep things of Satan [sarcasm], as they call them—I place no other burden on you.</a:t>
            </a:r>
            <a:endParaRPr lang="en-US" altLang="en-US"/>
          </a:p>
          <a:p>
            <a:pPr marL="0" indent="0">
              <a:buNone/>
            </a:pPr>
            <a:r>
              <a:rPr lang="en-US" altLang="en-US"/>
              <a:t>ὑ</a:t>
            </a:r>
            <a:r>
              <a:rPr lang="en-US" altLang="en-US"/>
              <a:t>µ</a:t>
            </a:r>
            <a:r>
              <a:rPr lang="en-US" altLang="en-US"/>
              <a:t>ῖ</a:t>
            </a:r>
            <a:r>
              <a:rPr lang="en-US" altLang="en-US"/>
              <a:t>ν δ</a:t>
            </a:r>
            <a:r>
              <a:rPr lang="en-US" altLang="en-US"/>
              <a:t>ὲ</a:t>
            </a:r>
            <a:r>
              <a:rPr lang="en-US" altLang="en-US"/>
              <a:t> λ</a:t>
            </a:r>
            <a:r>
              <a:rPr lang="en-US" altLang="en-US"/>
              <a:t>έ</a:t>
            </a:r>
            <a:r>
              <a:rPr lang="en-US" altLang="en-US"/>
              <a:t>γω το</a:t>
            </a:r>
            <a:r>
              <a:rPr lang="en-US" altLang="en-US"/>
              <a:t>ῖ</a:t>
            </a:r>
            <a:r>
              <a:rPr lang="en-US" altLang="en-US"/>
              <a:t>ς λοιπο</a:t>
            </a:r>
            <a:r>
              <a:rPr lang="en-US" altLang="en-US"/>
              <a:t>ῖ</a:t>
            </a:r>
            <a:r>
              <a:rPr lang="en-US" altLang="en-US"/>
              <a:t>ς το</a:t>
            </a:r>
            <a:r>
              <a:rPr lang="en-US" altLang="en-US"/>
              <a:t>ῖ</a:t>
            </a:r>
            <a:r>
              <a:rPr lang="en-US" altLang="en-US"/>
              <a:t>ς </a:t>
            </a:r>
            <a:r>
              <a:rPr lang="en-US" altLang="en-US"/>
              <a:t>ἐ</a:t>
            </a:r>
            <a:r>
              <a:rPr lang="en-US" altLang="en-US"/>
              <a:t>ν Θυατ</a:t>
            </a:r>
            <a:r>
              <a:rPr lang="en-US" altLang="en-US"/>
              <a:t>ί</a:t>
            </a:r>
            <a:r>
              <a:rPr lang="en-US" altLang="en-US"/>
              <a:t>ροις, </a:t>
            </a:r>
            <a:r>
              <a:rPr lang="en-US" altLang="en-US"/>
              <a:t>ὅ</a:t>
            </a:r>
            <a:r>
              <a:rPr lang="en-US" altLang="en-US"/>
              <a:t>σοι ο</a:t>
            </a:r>
            <a:r>
              <a:rPr lang="en-US" altLang="en-US"/>
              <a:t>ὐ</a:t>
            </a:r>
            <a:r>
              <a:rPr lang="en-US" altLang="en-US"/>
              <a:t>κ </a:t>
            </a:r>
            <a:r>
              <a:rPr lang="en-US" altLang="en-US"/>
              <a:t>ἔ</a:t>
            </a:r>
            <a:r>
              <a:rPr lang="en-US" altLang="en-US"/>
              <a:t>χουσιν τ</a:t>
            </a:r>
            <a:r>
              <a:rPr lang="en-US" altLang="en-US"/>
              <a:t>ὴ</a:t>
            </a:r>
            <a:r>
              <a:rPr lang="en-US" altLang="en-US"/>
              <a:t>ν διδαχ</a:t>
            </a:r>
            <a:r>
              <a:rPr lang="en-US" altLang="en-US"/>
              <a:t>ὴ</a:t>
            </a:r>
            <a:r>
              <a:rPr lang="en-US" altLang="en-US"/>
              <a:t>ν τα</a:t>
            </a:r>
            <a:r>
              <a:rPr lang="en-US" altLang="en-US"/>
              <a:t>ύ</a:t>
            </a:r>
            <a:r>
              <a:rPr lang="en-US" altLang="en-US"/>
              <a:t>την, ο</a:t>
            </a:r>
            <a:r>
              <a:rPr lang="en-US" altLang="en-US"/>
              <a:t>ἵ</a:t>
            </a:r>
            <a:r>
              <a:rPr lang="en-US" altLang="en-US"/>
              <a:t>τινες ο</a:t>
            </a:r>
            <a:r>
              <a:rPr lang="en-US" altLang="en-US"/>
              <a:t>ὐ</a:t>
            </a:r>
            <a:r>
              <a:rPr lang="en-US" altLang="en-US"/>
              <a:t>κ </a:t>
            </a:r>
            <a:r>
              <a:rPr lang="en-US" altLang="en-US"/>
              <a:t>ἔ</a:t>
            </a:r>
            <a:r>
              <a:rPr lang="en-US" altLang="en-US"/>
              <a:t>γνωσαν τ</a:t>
            </a:r>
            <a:r>
              <a:rPr lang="en-US" altLang="en-US"/>
              <a:t>ὰ</a:t>
            </a:r>
            <a:r>
              <a:rPr lang="en-US" altLang="en-US"/>
              <a:t> βαθ</a:t>
            </a:r>
            <a:r>
              <a:rPr lang="en-US" altLang="en-US"/>
              <a:t>έ</a:t>
            </a:r>
            <a:r>
              <a:rPr lang="en-US" altLang="en-US"/>
              <a:t>α το</a:t>
            </a:r>
            <a:r>
              <a:rPr lang="en-US" altLang="en-US"/>
              <a:t>ῦ</a:t>
            </a:r>
            <a:r>
              <a:rPr lang="en-US" altLang="en-US"/>
              <a:t> Σαταν</a:t>
            </a:r>
            <a:r>
              <a:rPr lang="en-US" altLang="en-US"/>
              <a:t>ᾶ</a:t>
            </a:r>
            <a:r>
              <a:rPr lang="en-US" altLang="en-US"/>
              <a:t>, </a:t>
            </a:r>
            <a:r>
              <a:rPr lang="en-US" altLang="en-US"/>
              <a:t>ὡ</a:t>
            </a:r>
            <a:r>
              <a:rPr lang="en-US" altLang="en-US"/>
              <a:t>ς λ</a:t>
            </a:r>
            <a:r>
              <a:rPr lang="en-US" altLang="en-US"/>
              <a:t>έ</a:t>
            </a:r>
            <a:r>
              <a:rPr lang="en-US" altLang="en-US"/>
              <a:t>γουσιν, ο</a:t>
            </a:r>
            <a:r>
              <a:rPr lang="en-US" altLang="en-US"/>
              <a:t>ὐ</a:t>
            </a:r>
            <a:r>
              <a:rPr lang="en-US" altLang="en-US"/>
              <a:t> β</a:t>
            </a:r>
            <a:r>
              <a:rPr lang="en-US" altLang="en-US"/>
              <a:t>ά</a:t>
            </a:r>
            <a:r>
              <a:rPr lang="en-US" altLang="en-US"/>
              <a:t>λλω </a:t>
            </a:r>
            <a:r>
              <a:rPr lang="en-US" altLang="en-US"/>
              <a:t>ἐ</a:t>
            </a:r>
            <a:r>
              <a:rPr lang="en-US" altLang="en-US"/>
              <a:t>φí </a:t>
            </a:r>
            <a:r>
              <a:rPr lang="en-US" altLang="en-US"/>
              <a:t>ὑ</a:t>
            </a:r>
            <a:r>
              <a:rPr lang="en-US" altLang="en-US"/>
              <a:t>µ</a:t>
            </a:r>
            <a:r>
              <a:rPr lang="en-US" altLang="en-US"/>
              <a:t>ᾶ</a:t>
            </a:r>
            <a:r>
              <a:rPr lang="en-US" altLang="en-US"/>
              <a:t>ς </a:t>
            </a:r>
            <a:r>
              <a:rPr lang="en-US" altLang="en-US"/>
              <a:t>ἄ</a:t>
            </a:r>
            <a:r>
              <a:rPr lang="en-US" altLang="en-US"/>
              <a:t>λλο β</a:t>
            </a:r>
            <a:r>
              <a:rPr lang="en-US" altLang="en-US"/>
              <a:t>ά</a:t>
            </a:r>
            <a:r>
              <a:rPr lang="en-US" altLang="en-US"/>
              <a:t>ρος·  </a:t>
            </a:r>
            <a:endParaRPr lang="en-US" altLang="en-US"/>
          </a:p>
          <a:p>
            <a:pPr marL="0" indent="0">
              <a:buNone/>
            </a:pPr>
            <a:r>
              <a:rPr lang="th-TH" altLang="en-US" sz="4000"/>
              <a:t>สำหรับพวกเจ้า</a:t>
            </a:r>
            <a:r>
              <a:rPr lang="en-US" altLang="en-US" sz="4000"/>
              <a:t> </a:t>
            </a:r>
            <a:r>
              <a:rPr lang="th-TH" altLang="en-US" sz="4000"/>
              <a:t>และคนอื่นที่เหลืออยู่ที่เมืองธิยาทิรา</a:t>
            </a:r>
            <a:r>
              <a:rPr lang="en-US" altLang="en-US" sz="4000"/>
              <a:t> </a:t>
            </a:r>
            <a:r>
              <a:rPr lang="th-TH" altLang="en-US" sz="4000"/>
              <a:t>ผู้ไม่ถือคำสอนนี้</a:t>
            </a:r>
            <a:r>
              <a:rPr lang="en-US" altLang="en-US" sz="4000"/>
              <a:t> </a:t>
            </a:r>
            <a:r>
              <a:rPr lang="th-TH" altLang="en-US" sz="4000"/>
              <a:t>และไม่รู้จักสิ่งที่เขาเรียกว่า</a:t>
            </a:r>
            <a:r>
              <a:rPr lang="en-US" altLang="en-US" sz="4000"/>
              <a:t> </a:t>
            </a:r>
            <a:r>
              <a:rPr lang="th-TH" altLang="en-US" sz="4000"/>
              <a:t>ความล้ำลึกของซาตานนั้น</a:t>
            </a:r>
            <a:r>
              <a:rPr lang="en-US" altLang="en-US" sz="4000"/>
              <a:t> </a:t>
            </a:r>
            <a:r>
              <a:rPr lang="th-TH" altLang="en-US" sz="4000"/>
              <a:t>เราขอบอกว่า</a:t>
            </a:r>
            <a:r>
              <a:rPr lang="en-US" altLang="en-US" sz="4000"/>
              <a:t> </a:t>
            </a:r>
            <a:r>
              <a:rPr lang="th-TH" altLang="en-US" sz="4000"/>
              <a:t>เราจะไม่มอบภาระอื่นให้เจ้า</a:t>
            </a:r>
            <a:endParaRPr lang="th-TH" altLang="en-US"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360170"/>
            <a:ext cx="10515600" cy="5784850"/>
          </a:xfrm>
        </p:spPr>
        <p:txBody>
          <a:bodyPr/>
          <a:p>
            <a:r>
              <a:rPr lang="en-US" altLang="en-US"/>
              <a:t>The present active indicative of the verb</a:t>
            </a:r>
            <a:r>
              <a:rPr lang="en-US" altLang="en-US"/>
              <a:t> </a:t>
            </a:r>
            <a:r>
              <a:rPr lang="en-US" altLang="en-US"/>
              <a:t>aphiemi  means “to tolerate” Toleration can be a virtue when related to impersonal love, or it can be a sign of living in the cosmic system. </a:t>
            </a:r>
            <a:endParaRPr lang="en-US" altLang="en-US"/>
          </a:p>
          <a:p>
            <a:endParaRPr lang="en-US" altLang="en-US"/>
          </a:p>
          <a:p>
            <a:r>
              <a:rPr lang="en-US" altLang="en-US"/>
              <a:t>Remember that in the cosmic system there is a great deal of toleration for Satanic ideas and concepts and that is exactly what we have here. The Christians in Thyatira are tolerating Jezebel and her evil cult. Tolerating evil is supporting evil.  </a:t>
            </a:r>
            <a:endParaRPr lang="en-US" altLang="en-US"/>
          </a:p>
          <a:p>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70560"/>
            <a:ext cx="10515600" cy="5506720"/>
          </a:xfrm>
        </p:spPr>
        <p:txBody>
          <a:bodyPr/>
          <a:p>
            <a:r>
              <a:rPr lang="en-US" altLang="en-US"/>
              <a:t>Why did she call herself a prophetess?  </a:t>
            </a:r>
            <a:endParaRPr lang="en-US" altLang="en-US"/>
          </a:p>
          <a:p>
            <a:endParaRPr lang="en-US" altLang="en-US"/>
          </a:p>
          <a:p>
            <a:r>
              <a:rPr lang="en-US" altLang="en-US">
                <a:sym typeface="+mn-ea"/>
              </a:rPr>
              <a:t> She was alleging to have a gift from God that did not exist in 96 A.D. which brings her into focus as a very arrogant and ambitious woman.</a:t>
            </a:r>
            <a:endParaRPr lang="en-US" altLang="en-US">
              <a:sym typeface="+mn-ea"/>
            </a:endParaRPr>
          </a:p>
          <a:p>
            <a:endParaRPr lang="en-US" altLang="en-US"/>
          </a:p>
          <a:p>
            <a:r>
              <a:rPr lang="en-US" altLang="en-US"/>
              <a:t>She knew that with a title she would gain the following of a segment of the Christians in the church at Thyatira. Titles mean everything to the idiot, but nothing to a person who can think.</a:t>
            </a:r>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808990"/>
            <a:ext cx="10515600" cy="5368290"/>
          </a:xfrm>
        </p:spPr>
        <p:txBody>
          <a:bodyPr>
            <a:normAutofit lnSpcReduction="10000"/>
          </a:bodyPr>
          <a:p>
            <a:r>
              <a:rPr lang="en-US" altLang="en-US"/>
              <a:t>A few points related to this woman who called herself, Jezebel.</a:t>
            </a:r>
            <a:endParaRPr lang="en-US" altLang="en-US"/>
          </a:p>
          <a:p>
            <a:r>
              <a:rPr lang="en-US" altLang="en-US"/>
              <a:t>1. Jezebel is not her real name. It is a pseudonym for a woman living in the city of Thyatira as the head of a phallic cult. </a:t>
            </a:r>
            <a:endParaRPr lang="en-US" altLang="en-US"/>
          </a:p>
          <a:p>
            <a:r>
              <a:rPr lang="en-US" altLang="en-US"/>
              <a:t>2. She had succeeded in luring believers away from doctrine into the phallic cult in a manner similar with the historical Jezebel.  </a:t>
            </a:r>
            <a:endParaRPr lang="en-US" altLang="en-US"/>
          </a:p>
          <a:p>
            <a:r>
              <a:rPr lang="en-US" altLang="en-US"/>
              <a:t>3. Jezebel in Thyatira was controlling believers, luring them from the blessing of God’s plan into the cursing of the cosmic system. Many of these believers were like spiritually weak King Ahab who was led astray by his evil wife, Jezebel.  </a:t>
            </a:r>
            <a:endParaRPr lang="en-US" altLang="en-US"/>
          </a:p>
          <a:p>
            <a:r>
              <a:rPr lang="en-US" altLang="en-US"/>
              <a:t>1 Corinthians 15:33, “Do not be deceived, evil companions corrupt good morals”.</a:t>
            </a:r>
            <a:endParaRPr lang="en-US" altLang="en-US"/>
          </a:p>
          <a:p>
            <a:pPr marL="0" indent="0">
              <a:buNone/>
            </a:pPr>
            <a:r>
              <a:rPr lang="en-US" altLang="en-US" sz="3600">
                <a:latin typeface="Calibri" panose="020F0502020204030204" charset="0"/>
                <a:cs typeface="Calibri" panose="020F0502020204030204" charset="0"/>
              </a:rPr>
              <a:t> “</a:t>
            </a:r>
            <a:r>
              <a:rPr lang="th-TH" altLang="en-US" sz="3600">
                <a:latin typeface="Calibri" panose="020F0502020204030204" charset="0"/>
                <a:cs typeface="Calibri" panose="020F0502020204030204" charset="0"/>
              </a:rPr>
              <a:t>อย่าหลงเลย</a:t>
            </a:r>
            <a:r>
              <a:rPr lang="en-US" altLang="en-US" sz="3600">
                <a:latin typeface="Calibri" panose="020F0502020204030204" charset="0"/>
                <a:cs typeface="Calibri" panose="020F0502020204030204" charset="0"/>
              </a:rPr>
              <a:t> </a:t>
            </a:r>
            <a:r>
              <a:rPr lang="th-TH" altLang="en-US" sz="3600">
                <a:latin typeface="Calibri" panose="020F0502020204030204" charset="0"/>
                <a:cs typeface="Calibri" panose="020F0502020204030204" charset="0"/>
              </a:rPr>
              <a:t>การคบกับคนชั่วย่อมทำให้นิสัยที่ดีเสียไป</a:t>
            </a:r>
            <a:r>
              <a:rPr lang="en-US" altLang="th-TH" sz="3600">
                <a:latin typeface="Calibri" panose="020F0502020204030204" charset="0"/>
                <a:cs typeface="Calibri" panose="020F0502020204030204" charset="0"/>
              </a:rPr>
              <a:t>”</a:t>
            </a:r>
            <a:endParaRPr lang="en-US" altLang="th-TH" sz="3600">
              <a:latin typeface="Calibri" panose="020F0502020204030204" charset="0"/>
              <a:cs typeface="Calibri" panose="020F05020202040302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268730"/>
            <a:ext cx="10515600" cy="4908550"/>
          </a:xfrm>
        </p:spPr>
        <p:txBody>
          <a:bodyPr/>
          <a:p>
            <a:r>
              <a:rPr lang="en-US" altLang="en-US"/>
              <a:t>2:21.</a:t>
            </a:r>
            <a:r>
              <a:rPr lang="en-US" altLang="en-US"/>
              <a:t> </a:t>
            </a:r>
            <a:r>
              <a:rPr lang="en-US" altLang="en-US"/>
              <a:t>‘I gave her time to change her thinking, and she does not want to change her thinking [She refused to use the Recovery Procedure. Then to learn and execute the spiritual life] and depart from her immorality. </a:t>
            </a:r>
            <a:endParaRPr lang="en-US" altLang="en-US"/>
          </a:p>
          <a:p>
            <a:r>
              <a:rPr lang="en-US" altLang="en-US"/>
              <a:t>κα</a:t>
            </a:r>
            <a:r>
              <a:rPr lang="en-US" altLang="en-US"/>
              <a:t>ὶ</a:t>
            </a:r>
            <a:r>
              <a:rPr lang="en-US" altLang="en-US"/>
              <a:t> </a:t>
            </a:r>
            <a:r>
              <a:rPr lang="en-US" altLang="en-US"/>
              <a:t>ἔ</a:t>
            </a:r>
            <a:r>
              <a:rPr lang="en-US" altLang="en-US"/>
              <a:t>δωκα α</a:t>
            </a:r>
            <a:r>
              <a:rPr lang="en-US" altLang="en-US"/>
              <a:t>ὐ</a:t>
            </a:r>
            <a:r>
              <a:rPr lang="en-US" altLang="en-US"/>
              <a:t>τ</a:t>
            </a:r>
            <a:r>
              <a:rPr lang="en-US" altLang="en-US"/>
              <a:t>ῇ</a:t>
            </a:r>
            <a:r>
              <a:rPr lang="en-US" altLang="en-US"/>
              <a:t> χρ</a:t>
            </a:r>
            <a:r>
              <a:rPr lang="en-US" altLang="en-US"/>
              <a:t>ό</a:t>
            </a:r>
            <a:r>
              <a:rPr lang="en-US" altLang="en-US"/>
              <a:t>νον </a:t>
            </a:r>
            <a:r>
              <a:rPr lang="en-US" altLang="en-US"/>
              <a:t>ἵ</a:t>
            </a:r>
            <a:r>
              <a:rPr lang="en-US" altLang="en-US"/>
              <a:t>να µετανο</a:t>
            </a:r>
            <a:r>
              <a:rPr lang="en-US" altLang="en-US"/>
              <a:t>ή</a:t>
            </a:r>
            <a:r>
              <a:rPr lang="en-US" altLang="en-US"/>
              <a:t>σ</a:t>
            </a:r>
            <a:r>
              <a:rPr lang="en-US" altLang="en-US"/>
              <a:t>ῃ</a:t>
            </a:r>
            <a:r>
              <a:rPr lang="en-US" altLang="en-US"/>
              <a:t>, κα</a:t>
            </a:r>
            <a:r>
              <a:rPr lang="en-US" altLang="en-US"/>
              <a:t>ὶ</a:t>
            </a:r>
            <a:r>
              <a:rPr lang="en-US" altLang="en-US"/>
              <a:t> ο</a:t>
            </a:r>
            <a:r>
              <a:rPr lang="en-US" altLang="en-US"/>
              <a:t>ὐ</a:t>
            </a:r>
            <a:r>
              <a:rPr lang="en-US" altLang="en-US"/>
              <a:t> θ</a:t>
            </a:r>
            <a:r>
              <a:rPr lang="en-US" altLang="en-US"/>
              <a:t>έ</a:t>
            </a:r>
            <a:r>
              <a:rPr lang="en-US" altLang="en-US"/>
              <a:t>λει µετανο</a:t>
            </a:r>
            <a:r>
              <a:rPr lang="en-US" altLang="en-US"/>
              <a:t>ῆ</a:t>
            </a:r>
            <a:r>
              <a:rPr lang="en-US" altLang="en-US"/>
              <a:t>σαι </a:t>
            </a:r>
            <a:r>
              <a:rPr lang="en-US" altLang="en-US"/>
              <a:t>ἐ</a:t>
            </a:r>
            <a:r>
              <a:rPr lang="en-US" altLang="en-US"/>
              <a:t>κ τ</a:t>
            </a:r>
            <a:r>
              <a:rPr lang="en-US" altLang="en-US"/>
              <a:t>ῆ</a:t>
            </a:r>
            <a:r>
              <a:rPr lang="en-US" altLang="en-US"/>
              <a:t>ς πορνε</a:t>
            </a:r>
            <a:r>
              <a:rPr lang="en-US" altLang="en-US"/>
              <a:t>ί</a:t>
            </a:r>
            <a:r>
              <a:rPr lang="en-US" altLang="en-US"/>
              <a:t>ας α</a:t>
            </a:r>
            <a:r>
              <a:rPr lang="en-US" altLang="en-US"/>
              <a:t>ὐ</a:t>
            </a:r>
            <a:r>
              <a:rPr lang="en-US" altLang="en-US"/>
              <a:t>τ</a:t>
            </a:r>
            <a:r>
              <a:rPr lang="en-US" altLang="en-US"/>
              <a:t>ῆ</a:t>
            </a:r>
            <a:r>
              <a:rPr lang="en-US" altLang="en-US"/>
              <a:t>ς.</a:t>
            </a:r>
            <a:endParaRPr lang="en-US" altLang="en-US"/>
          </a:p>
          <a:p>
            <a:r>
              <a:rPr lang="en-US" altLang="en-US" sz="4000"/>
              <a:t> เราได้ให้โอกาสหญิงนั้นกลับใจจากการล่วงประเวณีของนาง แต่นางก็ไม่ได้กลับใจเลย</a:t>
            </a:r>
            <a:endParaRPr lang="en-US" altLang="en-US" sz="4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736600"/>
            <a:ext cx="10515600" cy="5440680"/>
          </a:xfrm>
        </p:spPr>
        <p:txBody>
          <a:bodyPr/>
          <a:p>
            <a:r>
              <a:rPr lang="en-US" altLang="en-US"/>
              <a:t>2:22.</a:t>
            </a:r>
            <a:r>
              <a:rPr lang="en-US" altLang="en-US"/>
              <a:t> </a:t>
            </a:r>
            <a:r>
              <a:rPr lang="en-US" altLang="en-US"/>
              <a:t>‘Behold, I will throw her on a bed of sickness, and those who commit adultery with her into great tribulation [disaster, affliction: intensive divine discipline], unless they change their thinking of her deeds [unless they use the Recovery Procedure and leave this phallic cult]. </a:t>
            </a:r>
            <a:endParaRPr lang="en-US" altLang="en-US"/>
          </a:p>
          <a:p>
            <a:r>
              <a:rPr lang="en-US" altLang="en-US"/>
              <a:t>ἰ</a:t>
            </a:r>
            <a:r>
              <a:rPr lang="en-US" altLang="en-US"/>
              <a:t>δο</a:t>
            </a:r>
            <a:r>
              <a:rPr lang="en-US" altLang="en-US"/>
              <a:t>ὺ</a:t>
            </a:r>
            <a:r>
              <a:rPr lang="en-US" altLang="en-US"/>
              <a:t> β</a:t>
            </a:r>
            <a:r>
              <a:rPr lang="en-US" altLang="en-US"/>
              <a:t>ά</a:t>
            </a:r>
            <a:r>
              <a:rPr lang="en-US" altLang="en-US"/>
              <a:t>λλω α</a:t>
            </a:r>
            <a:r>
              <a:rPr lang="en-US" altLang="en-US"/>
              <a:t>ὐ</a:t>
            </a:r>
            <a:r>
              <a:rPr lang="en-US" altLang="en-US"/>
              <a:t>τ</a:t>
            </a:r>
            <a:r>
              <a:rPr lang="en-US" altLang="en-US"/>
              <a:t>ὴ</a:t>
            </a:r>
            <a:r>
              <a:rPr lang="en-US" altLang="en-US"/>
              <a:t>ν ε</a:t>
            </a:r>
            <a:r>
              <a:rPr lang="en-US" altLang="en-US"/>
              <a:t>ἰ</a:t>
            </a:r>
            <a:r>
              <a:rPr lang="en-US" altLang="en-US"/>
              <a:t>ς κλ</a:t>
            </a:r>
            <a:r>
              <a:rPr lang="en-US" altLang="en-US"/>
              <a:t>ί</a:t>
            </a:r>
            <a:r>
              <a:rPr lang="en-US" altLang="en-US"/>
              <a:t>νην, κα</a:t>
            </a:r>
            <a:r>
              <a:rPr lang="en-US" altLang="en-US"/>
              <a:t>ὶ</a:t>
            </a:r>
            <a:r>
              <a:rPr lang="en-US" altLang="en-US"/>
              <a:t> το</a:t>
            </a:r>
            <a:r>
              <a:rPr lang="en-US" altLang="en-US"/>
              <a:t>ὺ</a:t>
            </a:r>
            <a:r>
              <a:rPr lang="en-US" altLang="en-US"/>
              <a:t>ς µοιχε</a:t>
            </a:r>
            <a:r>
              <a:rPr lang="en-US" altLang="en-US"/>
              <a:t>ύ</a:t>
            </a:r>
            <a:r>
              <a:rPr lang="en-US" altLang="en-US"/>
              <a:t>οντας µετí α</a:t>
            </a:r>
            <a:r>
              <a:rPr lang="en-US" altLang="en-US"/>
              <a:t>ὐ</a:t>
            </a:r>
            <a:r>
              <a:rPr lang="en-US" altLang="en-US"/>
              <a:t>τ</a:t>
            </a:r>
            <a:r>
              <a:rPr lang="en-US" altLang="en-US"/>
              <a:t>ῆ</a:t>
            </a:r>
            <a:r>
              <a:rPr lang="en-US" altLang="en-US"/>
              <a:t>ς ε</a:t>
            </a:r>
            <a:r>
              <a:rPr lang="en-US" altLang="en-US"/>
              <a:t>ἰ</a:t>
            </a:r>
            <a:r>
              <a:rPr lang="en-US" altLang="en-US"/>
              <a:t>ς θλ</a:t>
            </a:r>
            <a:r>
              <a:rPr lang="en-US" altLang="en-US"/>
              <a:t>ῖ</a:t>
            </a:r>
            <a:r>
              <a:rPr lang="en-US" altLang="en-US"/>
              <a:t>ψιν µεγ</a:t>
            </a:r>
            <a:r>
              <a:rPr lang="en-US" altLang="en-US"/>
              <a:t>ά</a:t>
            </a:r>
            <a:r>
              <a:rPr lang="en-US" altLang="en-US"/>
              <a:t>λην, </a:t>
            </a:r>
            <a:r>
              <a:rPr lang="en-US" altLang="en-US"/>
              <a:t>ἐὰ</a:t>
            </a:r>
            <a:r>
              <a:rPr lang="en-US" altLang="en-US"/>
              <a:t>ν µ</a:t>
            </a:r>
            <a:r>
              <a:rPr lang="en-US" altLang="en-US"/>
              <a:t>ὴ</a:t>
            </a:r>
            <a:r>
              <a:rPr lang="en-US" altLang="en-US"/>
              <a:t> µετανο</a:t>
            </a:r>
            <a:r>
              <a:rPr lang="en-US" altLang="en-US"/>
              <a:t>ή</a:t>
            </a:r>
            <a:r>
              <a:rPr lang="en-US" altLang="en-US"/>
              <a:t>σωσιν </a:t>
            </a:r>
            <a:r>
              <a:rPr lang="en-US" altLang="en-US"/>
              <a:t>ἐ</a:t>
            </a:r>
            <a:r>
              <a:rPr lang="en-US" altLang="en-US"/>
              <a:t>κ τ</a:t>
            </a:r>
            <a:r>
              <a:rPr lang="en-US" altLang="en-US"/>
              <a:t>ῶ</a:t>
            </a:r>
            <a:r>
              <a:rPr lang="en-US" altLang="en-US"/>
              <a:t>ν </a:t>
            </a:r>
            <a:r>
              <a:rPr lang="en-US" altLang="en-US"/>
              <a:t>ἔ</a:t>
            </a:r>
            <a:r>
              <a:rPr lang="en-US" altLang="en-US"/>
              <a:t>ργων α</a:t>
            </a:r>
            <a:r>
              <a:rPr lang="en-US" altLang="en-US"/>
              <a:t>ὐ</a:t>
            </a:r>
            <a:r>
              <a:rPr lang="en-US" altLang="en-US"/>
              <a:t>τ</a:t>
            </a:r>
            <a:r>
              <a:rPr lang="en-US" altLang="en-US"/>
              <a:t>ῆ</a:t>
            </a:r>
            <a:r>
              <a:rPr lang="en-US" altLang="en-US"/>
              <a:t>ς·</a:t>
            </a:r>
            <a:endParaRPr lang="en-US" altLang="en-US"/>
          </a:p>
          <a:p>
            <a:r>
              <a:rPr lang="en-US" altLang="en-US" sz="4000"/>
              <a:t> </a:t>
            </a:r>
            <a:r>
              <a:rPr lang="th-TH" altLang="en-US" sz="4000"/>
              <a:t>ดูเถิด</a:t>
            </a:r>
            <a:r>
              <a:rPr lang="en-US" altLang="en-US" sz="4000"/>
              <a:t> </a:t>
            </a:r>
            <a:r>
              <a:rPr lang="th-TH" altLang="en-US" sz="4000"/>
              <a:t>เราจะทิ้งหญิงนั้นไว้บนเตียง</a:t>
            </a:r>
            <a:r>
              <a:rPr lang="en-US" altLang="en-US" sz="4000"/>
              <a:t> </a:t>
            </a:r>
            <a:r>
              <a:rPr lang="th-TH" altLang="en-US" sz="4000"/>
              <a:t>และคนทั้งหลายที่ล่วงประเวณีกับนาง</a:t>
            </a:r>
            <a:r>
              <a:rPr lang="en-US" altLang="en-US" sz="4000"/>
              <a:t> </a:t>
            </a:r>
            <a:r>
              <a:rPr lang="th-TH" altLang="en-US" sz="4000"/>
              <a:t>เราก็จะทิ้งไว้ให้ผจญกับความระทมทุกข์</a:t>
            </a:r>
            <a:r>
              <a:rPr lang="en-US" altLang="en-US" sz="4000"/>
              <a:t> </a:t>
            </a:r>
            <a:r>
              <a:rPr lang="th-TH" altLang="en-US" sz="4000"/>
              <a:t>เว้นไว้แต่ว่าคนเหล่านั้นจะกลับใจจากการกระทำของตน</a:t>
            </a:r>
            <a:r>
              <a:rPr lang="en-US" altLang="en-US" sz="4000"/>
              <a:t> </a:t>
            </a:r>
            <a:endParaRPr lang="en-US" altLang="en-US" sz="4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659130"/>
            <a:ext cx="10515600" cy="5518150"/>
          </a:xfrm>
        </p:spPr>
        <p:txBody>
          <a:bodyPr>
            <a:normAutofit fontScale="80000"/>
          </a:bodyPr>
          <a:p>
            <a:pPr marL="0" indent="0">
              <a:buNone/>
            </a:pPr>
            <a:r>
              <a:rPr lang="en-US" altLang="en-US"/>
              <a:t>Jezebel fornicated around Thyatira as a form of religion, not just as a sin. In this way, she parlayed the sin of fornication into the evil of fornication. As a result, the Lord will intensify her discipline, “I will cast her into a bed.” This is a sick-bed of intense punishment culminating in the Sin unto Death.</a:t>
            </a:r>
            <a:endParaRPr lang="en-US" altLang="en-US"/>
          </a:p>
          <a:p>
            <a:pPr marL="0" indent="0">
              <a:buNone/>
            </a:pPr>
            <a:r>
              <a:rPr lang="en-US" altLang="en-US"/>
              <a:t> </a:t>
            </a:r>
            <a:endParaRPr lang="en-US" altLang="en-US"/>
          </a:p>
          <a:p>
            <a:pPr marL="0" indent="0">
              <a:buNone/>
            </a:pPr>
            <a:r>
              <a:rPr lang="en-US" altLang="en-US"/>
              <a:t>Promiscuity results in both total frustration and unhappiness as well as added divine discipline. The road to happiness goes through the Word of God, not through the bedroom of Jezebel.</a:t>
            </a:r>
            <a:endParaRPr lang="en-US" altLang="en-US"/>
          </a:p>
          <a:p>
            <a:endParaRPr lang="en-US" altLang="en-US"/>
          </a:p>
          <a:p>
            <a:pPr marL="0" indent="0">
              <a:buNone/>
            </a:pPr>
            <a:r>
              <a:rPr lang="en-US" altLang="en-US"/>
              <a:t>She was seeking pleasure, but she found self-induced misery and unhappiness to which God eventually added divine punishment, the bed of illness, disease, incapacitation.</a:t>
            </a:r>
            <a:endParaRPr lang="en-US" altLang="en-US"/>
          </a:p>
          <a:p>
            <a:endParaRPr lang="en-US" altLang="en-US"/>
          </a:p>
          <a:p>
            <a:pPr marL="0" indent="0">
              <a:buNone/>
            </a:pPr>
            <a:r>
              <a:rPr lang="en-US" altLang="en-US"/>
              <a:t>God designed sex as an expression of category two love between one man and one woman, He will not permit the distortion of sex into sin and evil.</a:t>
            </a:r>
            <a:endParaRPr lang="en-US" altLang="en-US"/>
          </a:p>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p:txBody>
          <a:bodyPr/>
          <a:p>
            <a:r>
              <a:rPr lang="en-US" altLang="en-US"/>
              <a:t>The Christians of Thyatira tolerated this phallic cult.  By application, when a large part of the population of any nation are practicing and condoning fornication it is the beginning of social degeneration.</a:t>
            </a:r>
            <a:endParaRPr lang="en-US" altLang="en-US"/>
          </a:p>
          <a:p>
            <a:r>
              <a:rPr lang="en-US" altLang="en-US"/>
              <a:t> It eventuates in fornication being turned into homosexuality and other degeneracies. </a:t>
            </a:r>
            <a:endParaRPr lang="en-US" altLang="en-US"/>
          </a:p>
          <a:p>
            <a:r>
              <a:rPr lang="en-US" altLang="en-US"/>
              <a:t>There is a whole area of social degeneration that starts with fornication between a man and a woman and ends up with all the distortions. (By the way, social degeneration always precedes military disaster. You can’t fight a war with socially degenerate people.)  </a:t>
            </a:r>
            <a:endParaRPr lang="en-US" alt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10955</Words>
  <Application>WPS Presentation</Application>
  <PresentationFormat>Widescreen</PresentationFormat>
  <Paragraphs>94</Paragraphs>
  <Slides>22</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Arial</vt:lpstr>
      <vt:lpstr>宋体</vt:lpstr>
      <vt:lpstr>Wingdings</vt:lpstr>
      <vt:lpstr>Cordia New</vt:lpstr>
      <vt:lpstr>Calibri</vt:lpstr>
      <vt:lpstr>Angsana New</vt:lpstr>
      <vt:lpstr>微软雅黑</vt:lpstr>
      <vt:lpstr>Arial Unicode MS</vt:lpstr>
      <vt:lpstr>Calibri Light</vt:lpstr>
      <vt:lpstr>Office Theme</vt:lpstr>
      <vt:lpstr>การวิเคราะห์พระธรรมวิวรณ์ สอนโดย อ.Tim จากคำบันทึกของ อ. Max Klein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sawokproductions</cp:lastModifiedBy>
  <cp:revision>132</cp:revision>
  <dcterms:created xsi:type="dcterms:W3CDTF">2024-07-01T03:51:00Z</dcterms:created>
  <dcterms:modified xsi:type="dcterms:W3CDTF">2025-08-19T10:54:07Z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7B927243E8814549BD1C541186DB5939_13</vt:lpwstr>
  </property>
  <property fmtid="{D5CDD505-2E9C-101B-9397-08002B2CF9AE}" pid="3" name="KSOProductBuildVer">
    <vt:lpwstr>1033-12.2.0.21931</vt:lpwstr>
  </property>
</Properties>
</file>