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65" r:id="rId4"/>
    <p:sldId id="906" r:id="rId5"/>
    <p:sldId id="907" r:id="rId6"/>
    <p:sldId id="829" r:id="rId7"/>
    <p:sldId id="775" r:id="rId8"/>
    <p:sldId id="854" r:id="rId9"/>
    <p:sldId id="776" r:id="rId10"/>
    <p:sldId id="777" r:id="rId11"/>
    <p:sldId id="778" r:id="rId12"/>
    <p:sldId id="779" r:id="rId13"/>
    <p:sldId id="660" r:id="rId14"/>
    <p:sldId id="657" r:id="rId15"/>
    <p:sldId id="904" r:id="rId16"/>
    <p:sldId id="853" r:id="rId17"/>
    <p:sldId id="851" r:id="rId18"/>
    <p:sldId id="658" r:id="rId19"/>
    <p:sldId id="661" r:id="rId20"/>
    <p:sldId id="9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587740" y="1549400"/>
            <a:ext cx="1781810" cy="706755"/>
          </a:xfrm>
          <a:prstGeom prst="rect">
            <a:avLst/>
          </a:prstGeom>
          <a:noFill/>
        </p:spPr>
        <p:txBody>
          <a:bodyPr wrap="square" rtlCol="0">
            <a:spAutoFit/>
          </a:bodyPr>
          <a:p>
            <a:r>
              <a:rPr lang="en-US" sz="2000">
                <a:latin typeface="Calibri" panose="020F0502020204030204" charset="0"/>
                <a:cs typeface="Calibri" panose="020F0502020204030204" charset="0"/>
              </a:rPr>
              <a:t>REVELATION 37 2025 02 03</a:t>
            </a:r>
            <a:endParaRPr lang="en-US" sz="2000">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3" name="Content Placeholder 2" descr="129"/>
          <p:cNvPicPr>
            <a:picLocks noChangeAspect="1"/>
          </p:cNvPicPr>
          <p:nvPr>
            <p:ph idx="1"/>
          </p:nvPr>
        </p:nvPicPr>
        <p:blipFill>
          <a:blip r:embed="rId1"/>
          <a:stretch>
            <a:fillRect/>
          </a:stretch>
        </p:blipFill>
        <p:spPr>
          <a:xfrm>
            <a:off x="552450" y="502285"/>
            <a:ext cx="11464290" cy="58299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Jer 29 11"/>
          <p:cNvPicPr>
            <a:picLocks noChangeAspect="1"/>
          </p:cNvPicPr>
          <p:nvPr>
            <p:ph idx="1"/>
          </p:nvPr>
        </p:nvPicPr>
        <p:blipFill>
          <a:blip r:embed="rId1"/>
          <a:stretch>
            <a:fillRect/>
          </a:stretch>
        </p:blipFill>
        <p:spPr>
          <a:xfrm>
            <a:off x="177165" y="100330"/>
            <a:ext cx="11837670" cy="6471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48005" y="314325"/>
            <a:ext cx="11095355" cy="62287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3" name="Content Placeholder 2"/>
          <p:cNvSpPr>
            <a:spLocks noGrp="1"/>
          </p:cNvSpPr>
          <p:nvPr>
            <p:ph sz="half" idx="1"/>
          </p:nvPr>
        </p:nvSpPr>
        <p:spPr>
          <a:xfrm>
            <a:off x="410210" y="833120"/>
            <a:ext cx="3702685" cy="4351655"/>
          </a:xfrm>
        </p:spPr>
        <p:txBody>
          <a:bodyPr/>
          <a:p>
            <a:r>
              <a:rPr lang="en-US" sz="2400"/>
              <a:t>They endured under testing; first they passed Providential Preventive Suffering with its three tests namely people, thought and system testing. </a:t>
            </a:r>
            <a:endParaRPr lang="en-US" sz="2400"/>
          </a:p>
          <a:p>
            <a:r>
              <a:rPr lang="en-US" sz="2400"/>
              <a:t>These tests are a warm-up for the different Momentum Tests. </a:t>
            </a:r>
            <a:endParaRPr lang="en-US" sz="2400"/>
          </a:p>
        </p:txBody>
      </p:sp>
      <p:pic>
        <p:nvPicPr>
          <p:cNvPr id="4" name="Content Placeholder 3"/>
          <p:cNvPicPr>
            <a:picLocks noChangeAspect="1"/>
          </p:cNvPicPr>
          <p:nvPr>
            <p:ph sz="half" idx="2"/>
          </p:nvPr>
        </p:nvPicPr>
        <p:blipFill>
          <a:blip r:embed="rId1"/>
          <a:stretch>
            <a:fillRect/>
          </a:stretch>
        </p:blipFill>
        <p:spPr>
          <a:xfrm>
            <a:off x="4394200" y="157480"/>
            <a:ext cx="7445375" cy="64357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5480" y="182245"/>
            <a:ext cx="10515600" cy="1325563"/>
          </a:xfrm>
        </p:spPr>
        <p:txBody>
          <a:bodyPr>
            <a:normAutofit fontScale="90000"/>
          </a:bodyPr>
          <a:p>
            <a:br>
              <a:rPr lang="en-US"/>
            </a:br>
            <a:r>
              <a:rPr lang="en-US" sz="3335"/>
              <a:t>www.ibdoctrine.org  (</a:t>
            </a:r>
            <a:r>
              <a:rPr lang="th-TH" sz="3335"/>
              <a:t>ภาษาไทย - หนังสือ)</a:t>
            </a:r>
            <a:br>
              <a:rPr lang="th-TH" sz="3335"/>
            </a:br>
            <a:r>
              <a:rPr lang="th-TH" sz="3335"/>
              <a:t>ตั้งแต่หน้</a:t>
            </a:r>
            <a:r>
              <a:rPr lang="th-TH" sz="3335">
                <a:latin typeface="Calibri" panose="020F0502020204030204" charset="0"/>
                <a:cs typeface="Calibri" panose="020F0502020204030204" charset="0"/>
              </a:rPr>
              <a:t>า 101</a:t>
            </a:r>
            <a:endParaRPr lang="th-TH" altLang="en-US" sz="3335">
              <a:latin typeface="Calibri" panose="020F0502020204030204" charset="0"/>
              <a:cs typeface="Calibri" panose="020F0502020204030204" charset="0"/>
            </a:endParaRPr>
          </a:p>
        </p:txBody>
      </p:sp>
      <p:pic>
        <p:nvPicPr>
          <p:cNvPr id="5" name="Content Placeholder 4"/>
          <p:cNvPicPr>
            <a:picLocks noChangeAspect="1"/>
          </p:cNvPicPr>
          <p:nvPr>
            <p:ph sz="half" idx="1"/>
          </p:nvPr>
        </p:nvPicPr>
        <p:blipFill>
          <a:blip r:embed="rId1"/>
          <a:stretch>
            <a:fillRect/>
          </a:stretch>
        </p:blipFill>
        <p:spPr>
          <a:xfrm>
            <a:off x="3709670" y="1324610"/>
            <a:ext cx="4426585" cy="5475605"/>
          </a:xfrm>
          <a:prstGeom prst="rect">
            <a:avLst/>
          </a:prstGeom>
        </p:spPr>
      </p:pic>
      <p:sp>
        <p:nvSpPr>
          <p:cNvPr id="4" name="Content Placeholder 3"/>
          <p:cNvSpPr>
            <a:spLocks noGrp="1"/>
          </p:cNvSpPr>
          <p:nvPr>
            <p:ph sz="half" idx="2"/>
          </p:nvPr>
        </p:nvSpPr>
        <p:spPr/>
        <p:txBody>
          <a:bodyPr/>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3126740" y="107950"/>
            <a:ext cx="6386195" cy="6642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690495" y="109220"/>
            <a:ext cx="7177405" cy="6639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7" name="Title 6"/>
          <p:cNvSpPr>
            <a:spLocks noGrp="1"/>
          </p:cNvSpPr>
          <p:nvPr>
            <p:ph type="title"/>
          </p:nvPr>
        </p:nvSpPr>
        <p:spPr>
          <a:xfrm>
            <a:off x="4203065" y="5723890"/>
            <a:ext cx="4660265" cy="1325880"/>
          </a:xfrm>
        </p:spPr>
        <p:txBody>
          <a:bodyPr/>
          <a:p>
            <a:r>
              <a:rPr lang="en-US" sz="4000" b="1">
                <a:latin typeface="Cordia New" panose="020B0304020202020204" charset="0"/>
                <a:cs typeface="Cordia New" panose="020B0304020202020204" charset="0"/>
              </a:rPr>
              <a:t>2 </a:t>
            </a:r>
            <a:r>
              <a:rPr lang="th-TH" altLang="en-US" sz="4000" b="1">
                <a:latin typeface="Cordia New" panose="020B0304020202020204" charset="0"/>
                <a:cs typeface="Cordia New" panose="020B0304020202020204" charset="0"/>
              </a:rPr>
              <a:t>คร. 12</a:t>
            </a:r>
            <a:r>
              <a:rPr lang="en-US" altLang="en-US" sz="4000" b="1">
                <a:latin typeface="Cordia New" panose="020B0304020202020204" charset="0"/>
                <a:cs typeface="Cordia New" panose="020B0304020202020204" charset="0"/>
              </a:rPr>
              <a:t>:9-10; </a:t>
            </a:r>
            <a:r>
              <a:rPr lang="th-TH" altLang="en-US" sz="4000" b="1">
                <a:latin typeface="Cordia New" panose="020B0304020202020204" charset="0"/>
                <a:cs typeface="Cordia New" panose="020B0304020202020204" charset="0"/>
              </a:rPr>
              <a:t>ฟป. </a:t>
            </a:r>
            <a:r>
              <a:rPr lang="en-US" altLang="en-US" sz="4000" b="1">
                <a:latin typeface="Cordia New" panose="020B0304020202020204" charset="0"/>
                <a:cs typeface="Cordia New" panose="020B0304020202020204" charset="0"/>
              </a:rPr>
              <a:t>4:11-13</a:t>
            </a:r>
            <a:endParaRPr lang="en-US" altLang="en-US" sz="4000" b="1">
              <a:latin typeface="Cordia New" panose="020B0304020202020204" charset="0"/>
              <a:cs typeface="Cordia New" panose="020B0304020202020204" charset="0"/>
            </a:endParaRPr>
          </a:p>
        </p:txBody>
      </p:sp>
      <p:pic>
        <p:nvPicPr>
          <p:cNvPr id="4" name="Content Placeholder 3"/>
          <p:cNvPicPr>
            <a:picLocks noChangeAspect="1"/>
          </p:cNvPicPr>
          <p:nvPr>
            <p:ph sz="half" idx="1"/>
          </p:nvPr>
        </p:nvPicPr>
        <p:blipFill>
          <a:blip r:embed="rId1"/>
          <a:stretch>
            <a:fillRect/>
          </a:stretch>
        </p:blipFill>
        <p:spPr>
          <a:xfrm>
            <a:off x="361315" y="368300"/>
            <a:ext cx="5793740" cy="5648960"/>
          </a:xfrm>
          <a:prstGeom prst="rect">
            <a:avLst/>
          </a:prstGeom>
        </p:spPr>
      </p:pic>
      <p:pic>
        <p:nvPicPr>
          <p:cNvPr id="6" name="Content Placeholder 5" descr="Testing"/>
          <p:cNvPicPr>
            <a:picLocks noChangeAspect="1"/>
          </p:cNvPicPr>
          <p:nvPr>
            <p:ph sz="half" idx="2"/>
          </p:nvPr>
        </p:nvPicPr>
        <p:blipFill>
          <a:blip r:embed="rId2"/>
          <a:stretch>
            <a:fillRect/>
          </a:stretch>
        </p:blipFill>
        <p:spPr>
          <a:xfrm>
            <a:off x="6786880" y="601980"/>
            <a:ext cx="5179060" cy="51822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10" name="Title 9"/>
          <p:cNvSpPr>
            <a:spLocks noGrp="1"/>
          </p:cNvSpPr>
          <p:nvPr>
            <p:ph type="title"/>
          </p:nvPr>
        </p:nvSpPr>
        <p:spPr>
          <a:xfrm>
            <a:off x="7261860" y="5742305"/>
            <a:ext cx="4446905" cy="908685"/>
          </a:xfrm>
        </p:spPr>
        <p:txBody>
          <a:bodyPr>
            <a:normAutofit/>
          </a:bodyPr>
          <a:p>
            <a:r>
              <a:rPr lang="th-TH" sz="2600"/>
              <a:t>จากหนังสือ การทนทกุข์ของคริสเตียน หน้าที่ 3</a:t>
            </a:r>
            <a:r>
              <a:rPr lang="th-TH"/>
              <a:t> </a:t>
            </a:r>
            <a:endParaRPr lang="th-TH"/>
          </a:p>
        </p:txBody>
      </p:sp>
      <p:pic>
        <p:nvPicPr>
          <p:cNvPr id="9" name="Content Placeholder 8" descr="Pressure for advance CS page 3"/>
          <p:cNvPicPr>
            <a:picLocks noChangeAspect="1"/>
          </p:cNvPicPr>
          <p:nvPr>
            <p:ph idx="1"/>
          </p:nvPr>
        </p:nvPicPr>
        <p:blipFill>
          <a:blip r:embed="rId1"/>
          <a:stretch>
            <a:fillRect/>
          </a:stretch>
        </p:blipFill>
        <p:spPr>
          <a:xfrm>
            <a:off x="511810" y="262255"/>
            <a:ext cx="10923905" cy="55587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840105" y="128905"/>
            <a:ext cx="10567670" cy="6600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623695"/>
            <a:ext cx="10515600" cy="4553585"/>
          </a:xfrm>
        </p:spPr>
        <p:txBody>
          <a:bodyPr/>
          <a:p>
            <a:pPr marL="0" indent="0">
              <a:buNone/>
            </a:pPr>
            <a:r>
              <a:rPr lang="en-US" altLang="en-US"/>
              <a:t>From Rick Hughes: “Learning to think like God thinks is technically how we worship in its purist form.”</a:t>
            </a:r>
            <a:endParaRPr lang="en-US" altLang="en-US"/>
          </a:p>
          <a:p>
            <a:pPr marL="0" indent="0">
              <a:buNone/>
            </a:pPr>
            <a:endParaRPr lang="en-US" altLang="en-US"/>
          </a:p>
          <a:p>
            <a:pPr marL="0" indent="0">
              <a:buNone/>
            </a:pPr>
            <a:r>
              <a:rPr lang="en-US" altLang="en-US">
                <a:sym typeface="+mn-ea"/>
              </a:rPr>
              <a:t> (“acquiring divine viewpoint”) </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6906260" y="2914015"/>
            <a:ext cx="4793615" cy="1325880"/>
          </a:xfrm>
        </p:spPr>
        <p:txBody>
          <a:bodyPr>
            <a:normAutofit fontScale="90000"/>
          </a:bodyPr>
          <a:p>
            <a:r>
              <a:rPr lang="en-US" altLang="en-US" sz="3335"/>
              <a:t>Farmers back in the day, when asked why they all paint their barns red, said "that's the only color they sell." Hardware store owners, when asked why they only sell red paint, said "that's all that the farmers buy." </a:t>
            </a:r>
            <a:endParaRPr lang="en-US" altLang="en-US" sz="3335"/>
          </a:p>
        </p:txBody>
      </p:sp>
      <p:pic>
        <p:nvPicPr>
          <p:cNvPr id="4" name="Picture 1" descr="IMG_256"/>
          <p:cNvPicPr>
            <a:picLocks noChangeAspect="1"/>
          </p:cNvPicPr>
          <p:nvPr>
            <p:ph idx="1"/>
          </p:nvPr>
        </p:nvPicPr>
        <p:blipFill>
          <a:blip r:embed="rId1"/>
          <a:stretch>
            <a:fillRect/>
          </a:stretch>
        </p:blipFill>
        <p:spPr>
          <a:xfrm>
            <a:off x="657860" y="1816100"/>
            <a:ext cx="5447030" cy="352171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70890" y="1002665"/>
            <a:ext cx="10861675" cy="4351655"/>
          </a:xfrm>
        </p:spPr>
        <p:txBody>
          <a:bodyPr>
            <a:noAutofit/>
          </a:bodyPr>
          <a:p>
            <a:pPr marL="0" indent="0">
              <a:buNone/>
            </a:pPr>
            <a:r>
              <a:rPr lang="en-US">
                <a:latin typeface="Cordia New" panose="020B0304020202020204" charset="0"/>
                <a:cs typeface="Cordia New" panose="020B0304020202020204" charset="0"/>
              </a:rPr>
              <a:t>Principle: Everything has a cause (reason for existence) except God, who has existed eternally and is the ultimate cause of all things.</a:t>
            </a:r>
            <a:endParaRPr lang="en-US">
              <a:latin typeface="Cordia New" panose="020B0304020202020204" charset="0"/>
              <a:cs typeface="Cordia New" panose="020B0304020202020204" charset="0"/>
            </a:endParaRPr>
          </a:p>
          <a:p>
            <a:r>
              <a:rPr lang="en-US">
                <a:latin typeface="Cordia New" panose="020B0304020202020204" charset="0"/>
                <a:cs typeface="Cordia New" panose="020B0304020202020204" charset="0"/>
              </a:rPr>
              <a:t>Page 2 of “The Plan of God” lists the three basic systems of human perception:</a:t>
            </a:r>
            <a:endParaRPr lang="en-US">
              <a:latin typeface="Cordia New" panose="020B0304020202020204" charset="0"/>
              <a:cs typeface="Cordia New" panose="020B0304020202020204" charset="0"/>
            </a:endParaRPr>
          </a:p>
          <a:p>
            <a:pPr lvl="1"/>
            <a:r>
              <a:rPr lang="en-US" sz="2800">
                <a:latin typeface="Cordia New" panose="020B0304020202020204" charset="0"/>
                <a:cs typeface="Cordia New" panose="020B0304020202020204" charset="0"/>
              </a:rPr>
              <a:t>1. Rationalism (</a:t>
            </a:r>
            <a:r>
              <a:rPr lang="th-TH" sz="2800">
                <a:latin typeface="Cordia New" panose="020B0304020202020204" charset="0"/>
                <a:cs typeface="Cordia New" panose="020B0304020202020204" charset="0"/>
              </a:rPr>
              <a:t>มีเหตุมีผล</a:t>
            </a:r>
            <a:r>
              <a:rPr lang="en-US" altLang="th-TH" sz="2800">
                <a:latin typeface="Cordia New" panose="020B0304020202020204" charset="0"/>
                <a:cs typeface="Cordia New" panose="020B0304020202020204" charset="0"/>
              </a:rPr>
              <a:t> / </a:t>
            </a:r>
            <a:r>
              <a:rPr lang="th-TH" altLang="en-US" sz="2800">
                <a:latin typeface="Cordia New" panose="020B0304020202020204" charset="0"/>
                <a:cs typeface="Cordia New" panose="020B0304020202020204" charset="0"/>
              </a:rPr>
              <a:t>เหตุผลนิยม</a:t>
            </a:r>
            <a:r>
              <a:rPr lang="th-TH" sz="2800">
                <a:latin typeface="Cordia New" panose="020B0304020202020204" charset="0"/>
                <a:cs typeface="Cordia New" panose="020B0304020202020204" charset="0"/>
              </a:rPr>
              <a:t>)</a:t>
            </a:r>
            <a:endParaRPr lang="th-TH" sz="2800">
              <a:latin typeface="Cordia New" panose="020B0304020202020204" charset="0"/>
              <a:cs typeface="Cordia New" panose="020B0304020202020204" charset="0"/>
            </a:endParaRPr>
          </a:p>
          <a:p>
            <a:pPr lvl="1"/>
            <a:r>
              <a:rPr lang="th-TH" sz="2800">
                <a:latin typeface="Cordia New" panose="020B0304020202020204" charset="0"/>
                <a:cs typeface="Cordia New" panose="020B0304020202020204" charset="0"/>
              </a:rPr>
              <a:t>2. </a:t>
            </a:r>
            <a:r>
              <a:rPr lang="en-US" sz="2800">
                <a:latin typeface="Cordia New" panose="020B0304020202020204" charset="0"/>
                <a:cs typeface="Cordia New" panose="020B0304020202020204" charset="0"/>
              </a:rPr>
              <a:t>Empiricism (Determines reality through what you see, touch, taste, hear, and smell) (</a:t>
            </a:r>
            <a:r>
              <a:rPr lang="th-TH" altLang="en-US" sz="2800">
                <a:latin typeface="Cordia New" panose="020B0304020202020204" charset="0"/>
                <a:cs typeface="Cordia New" panose="020B0304020202020204" charset="0"/>
              </a:rPr>
              <a:t>ประจักษ์นิยม</a:t>
            </a:r>
            <a:r>
              <a:rPr lang="en-US" altLang="th-TH" sz="2800">
                <a:latin typeface="Cordia New" panose="020B0304020202020204" charset="0"/>
                <a:cs typeface="Cordia New" panose="020B0304020202020204" charset="0"/>
              </a:rPr>
              <a:t>)</a:t>
            </a:r>
            <a:endParaRPr lang="en-US" altLang="th-TH" sz="2800">
              <a:latin typeface="Cordia New" panose="020B0304020202020204" charset="0"/>
              <a:cs typeface="Cordia New" panose="020B0304020202020204" charset="0"/>
            </a:endParaRPr>
          </a:p>
          <a:p>
            <a:pPr lvl="1"/>
            <a:r>
              <a:rPr lang="en-US" altLang="th-TH" sz="2800">
                <a:latin typeface="Cordia New" panose="020B0304020202020204" charset="0"/>
                <a:cs typeface="Cordia New" panose="020B0304020202020204" charset="0"/>
              </a:rPr>
              <a:t>3. Faith (</a:t>
            </a:r>
            <a:r>
              <a:rPr lang="th-TH" altLang="th-TH" sz="2800">
                <a:latin typeface="Cordia New" panose="020B0304020202020204" charset="0"/>
                <a:cs typeface="Cordia New" panose="020B0304020202020204" charset="0"/>
              </a:rPr>
              <a:t>ความเชื่อ)</a:t>
            </a:r>
            <a:endParaRPr lang="th-TH" altLang="th-TH" sz="2800">
              <a:latin typeface="Cordia New" panose="020B0304020202020204" charset="0"/>
              <a:cs typeface="Cordia New" panose="020B0304020202020204" charset="0"/>
            </a:endParaRPr>
          </a:p>
          <a:p>
            <a:pPr marL="457200" lvl="1" indent="0">
              <a:buNone/>
            </a:pPr>
            <a:endParaRPr lang="th-TH" altLang="th-TH" sz="2800">
              <a:latin typeface="Cordia New" panose="020B0304020202020204" charset="0"/>
              <a:cs typeface="Cordia New" panose="020B0304020202020204" charset="0"/>
            </a:endParaRPr>
          </a:p>
          <a:p>
            <a:pPr marL="457200" lvl="1" indent="0">
              <a:buNone/>
            </a:pPr>
            <a:r>
              <a:rPr lang="en-US" altLang="th-TH" sz="2800">
                <a:latin typeface="Cordia New" panose="020B0304020202020204" charset="0"/>
                <a:cs typeface="Cordia New" panose="020B0304020202020204" charset="0"/>
              </a:rPr>
              <a:t>Atheists who believe in the Big Bang Theory of the creation of the universe are irrational (perfection coming from chaos or some accident? - impossible!).</a:t>
            </a:r>
            <a:endParaRPr lang="en-US" altLang="th-TH" sz="2800">
              <a:latin typeface="Cordia New" panose="020B0304020202020204" charset="0"/>
              <a:cs typeface="Cordia New" panose="020B0304020202020204" charset="0"/>
            </a:endParaRPr>
          </a:p>
          <a:p>
            <a:pPr marL="457200" lvl="1" indent="0">
              <a:buNone/>
            </a:pPr>
            <a:r>
              <a:rPr lang="en-US" altLang="th-TH" sz="2800">
                <a:latin typeface="Cordia New" panose="020B0304020202020204" charset="0"/>
                <a:cs typeface="Cordia New" panose="020B0304020202020204" charset="0"/>
              </a:rPr>
              <a:t>Also, they cannot base their assumptions on empiricism (they were not there to see it occur). </a:t>
            </a:r>
            <a:endParaRPr lang="en-US" altLang="th-TH" sz="2800">
              <a:latin typeface="Cordia New" panose="020B0304020202020204" charset="0"/>
              <a:cs typeface="Cordia New" panose="020B0304020202020204" charset="0"/>
            </a:endParaRPr>
          </a:p>
          <a:p>
            <a:pPr marL="457200" lvl="1" indent="0">
              <a:buNone/>
            </a:pPr>
            <a:r>
              <a:rPr lang="en-US" altLang="th-TH" sz="2800">
                <a:latin typeface="Cordia New" panose="020B0304020202020204" charset="0"/>
                <a:cs typeface="Cordia New" panose="020B0304020202020204" charset="0"/>
              </a:rPr>
              <a:t>Conclusion: What they believe is based on (a very weak) faith.</a:t>
            </a:r>
            <a:endParaRPr lang="en-US" altLang="th-TH" sz="2800">
              <a:latin typeface="Cordia New" panose="020B0304020202020204" charset="0"/>
              <a:cs typeface="Cordia New" panose="020B03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1166495"/>
            <a:ext cx="10515600" cy="5874385"/>
          </a:xfrm>
        </p:spPr>
        <p:txBody>
          <a:bodyPr>
            <a:noAutofit/>
          </a:bodyPr>
          <a:p>
            <a:r>
              <a:rPr lang="en-US" altLang="en-US" sz="4000">
                <a:latin typeface="Cordia New" panose="020B0304020202020204" charset="0"/>
                <a:cs typeface="Cordia New" panose="020B0304020202020204" charset="0"/>
              </a:rPr>
              <a:t>Rev 2:7</a:t>
            </a:r>
            <a:r>
              <a:rPr lang="en-US"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ใครมีหูก็ให้ฟังข้อความซึ่งพระวิญญาณตรัสไว้แก่คริสตจักรทั้งหลาย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ผู้ใดมีชัยชนะ</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เราจะให้ผู้นั้นกินผลจากต้นไม้แห่งชีวิต</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ที่อยู่ในท่ามกลางอุทยานสวรรค์ของพระเจ้า</a:t>
            </a:r>
            <a:r>
              <a:rPr lang="en-US" altLang="en-US" sz="4000">
                <a:latin typeface="Cordia New" panose="020B0304020202020204" charset="0"/>
                <a:cs typeface="Cordia New" panose="020B0304020202020204" charset="0"/>
              </a:rPr>
              <a:t>'</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James 1 12"/>
          <p:cNvPicPr>
            <a:picLocks noChangeAspect="1"/>
          </p:cNvPicPr>
          <p:nvPr>
            <p:ph idx="1"/>
          </p:nvPr>
        </p:nvPicPr>
        <p:blipFill>
          <a:blip r:embed="rId1"/>
          <a:stretch>
            <a:fillRect/>
          </a:stretch>
        </p:blipFill>
        <p:spPr>
          <a:xfrm>
            <a:off x="397510" y="404495"/>
            <a:ext cx="11628120" cy="5948045"/>
          </a:xfrm>
          <a:prstGeom prst="rect">
            <a:avLst/>
          </a:prstGeom>
        </p:spPr>
      </p:pic>
      <p:sp>
        <p:nvSpPr>
          <p:cNvPr id="2" name="Text Box 1"/>
          <p:cNvSpPr txBox="1"/>
          <p:nvPr/>
        </p:nvSpPr>
        <p:spPr>
          <a:xfrm>
            <a:off x="8822055" y="5631815"/>
            <a:ext cx="2378710" cy="491490"/>
          </a:xfrm>
          <a:prstGeom prst="rect">
            <a:avLst/>
          </a:prstGeom>
          <a:noFill/>
        </p:spPr>
        <p:txBody>
          <a:bodyPr wrap="square" rtlCol="0">
            <a:spAutoFit/>
          </a:bodyPr>
          <a:p>
            <a:r>
              <a:rPr lang="th-TH" sz="2600"/>
              <a:t>(ดูวิวรณ์</a:t>
            </a:r>
            <a:r>
              <a:rPr lang="en-US" sz="2600"/>
              <a:t> 2:10</a:t>
            </a:r>
            <a:r>
              <a:rPr lang="th-TH" altLang="en-US" sz="2600"/>
              <a:t>)</a:t>
            </a:r>
            <a:endParaRPr lang="th-TH" altLang="en-US"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069340" y="660400"/>
            <a:ext cx="10493375" cy="56953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Romans 5 3"/>
          <p:cNvPicPr>
            <a:picLocks noChangeAspect="1"/>
          </p:cNvPicPr>
          <p:nvPr>
            <p:ph idx="1"/>
          </p:nvPr>
        </p:nvPicPr>
        <p:blipFill>
          <a:blip r:embed="rId1"/>
          <a:stretch>
            <a:fillRect/>
          </a:stretch>
        </p:blipFill>
        <p:spPr>
          <a:xfrm>
            <a:off x="412115" y="342900"/>
            <a:ext cx="11488420" cy="6443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Romans 5 4"/>
          <p:cNvPicPr>
            <a:picLocks noChangeAspect="1"/>
          </p:cNvPicPr>
          <p:nvPr>
            <p:ph idx="1"/>
          </p:nvPr>
        </p:nvPicPr>
        <p:blipFill>
          <a:blip r:embed="rId1"/>
          <a:stretch>
            <a:fillRect/>
          </a:stretch>
        </p:blipFill>
        <p:spPr>
          <a:xfrm>
            <a:off x="273685" y="287020"/>
            <a:ext cx="11644630" cy="62845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1636</Words>
  <Application>WPS Presentation</Application>
  <PresentationFormat>Widescreen</PresentationFormat>
  <Paragraphs>33</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Cordia New</vt:lpstr>
      <vt:lpstr>Calibri</vt:lpstr>
      <vt:lpstr>Angsana New</vt:lpstr>
      <vt:lpstr>微软雅黑</vt:lpstr>
      <vt:lpstr>Arial Unicode MS</vt:lpstr>
      <vt:lpstr>Calibri Light</vt:lpstr>
      <vt:lpstr>Bookman Old Style</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คร. 12:9-10; ฟป. 4:11-13</vt:lpstr>
      <vt:lpstr>จากหนังสือ การทนทกุข์ของคริสเตียน หน้าที่ 3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84</cp:revision>
  <dcterms:created xsi:type="dcterms:W3CDTF">2024-07-01T03:51:00Z</dcterms:created>
  <dcterms:modified xsi:type="dcterms:W3CDTF">2025-02-03T13:34:02Z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1033-12.2.0.19805</vt:lpwstr>
  </property>
</Properties>
</file>