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973" r:id="rId4"/>
    <p:sldId id="974" r:id="rId5"/>
    <p:sldId id="977" r:id="rId6"/>
    <p:sldId id="979" r:id="rId7"/>
    <p:sldId id="980" r:id="rId8"/>
    <p:sldId id="978" r:id="rId9"/>
    <p:sldId id="981" r:id="rId10"/>
    <p:sldId id="982" r:id="rId11"/>
    <p:sldId id="983" r:id="rId12"/>
    <p:sldId id="984" r:id="rId13"/>
    <p:sldId id="985" r:id="rId14"/>
    <p:sldId id="986" r:id="rId15"/>
    <p:sldId id="987" r:id="rId16"/>
    <p:sldId id="98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2212340" y="1549400"/>
            <a:ext cx="8157210" cy="5308600"/>
          </a:xfrm>
          <a:prstGeom prst="rect">
            <a:avLst/>
          </a:prstGeom>
        </p:spPr>
      </p:pic>
      <p:sp>
        <p:nvSpPr>
          <p:cNvPr id="2" name="Title 1"/>
          <p:cNvSpPr>
            <a:spLocks noGrp="1"/>
          </p:cNvSpPr>
          <p:nvPr>
            <p:ph type="ctrTitle"/>
          </p:nvPr>
        </p:nvSpPr>
        <p:spPr>
          <a:xfrm>
            <a:off x="2536190" y="4832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342630" y="1616710"/>
            <a:ext cx="2112010" cy="645160"/>
          </a:xfrm>
          <a:prstGeom prst="rect">
            <a:avLst/>
          </a:prstGeom>
          <a:noFill/>
        </p:spPr>
        <p:txBody>
          <a:bodyPr wrap="square" rtlCol="0">
            <a:spAutoFit/>
          </a:bodyPr>
          <a:p>
            <a:r>
              <a:rPr lang="en-US">
                <a:latin typeface="Calibri" panose="020F0502020204030204" charset="0"/>
                <a:cs typeface="Calibri" panose="020F0502020204030204" charset="0"/>
              </a:rPr>
              <a:t>REVELATION 53</a:t>
            </a:r>
            <a:endParaRPr lang="en-US">
              <a:latin typeface="Calibri" panose="020F0502020204030204" charset="0"/>
              <a:cs typeface="Calibri" panose="020F0502020204030204" charset="0"/>
            </a:endParaRPr>
          </a:p>
          <a:p>
            <a:r>
              <a:rPr lang="en-US">
                <a:latin typeface="Calibri" panose="020F0502020204030204" charset="0"/>
                <a:cs typeface="Calibri" panose="020F0502020204030204" charset="0"/>
              </a:rPr>
              <a:t> 2025 07 04</a:t>
            </a:r>
            <a:endParaRPr lang="th-TH" altLang="en-US">
              <a:latin typeface="Calibri" panose="020F0502020204030204" charset="0"/>
              <a:cs typeface="Calibri" panose="020F050202020403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055370"/>
            <a:ext cx="10515600" cy="5121910"/>
          </a:xfrm>
        </p:spPr>
        <p:txBody>
          <a:bodyPr>
            <a:normAutofit/>
          </a:bodyPr>
          <a:p>
            <a:r>
              <a:rPr lang="en-US" altLang="en-US"/>
              <a:t>The juries in the ancient world had a box which was passed around in which were black pebbles and white pebbles, and each one selected a pebble and put it on the table. </a:t>
            </a:r>
            <a:endParaRPr lang="en-US" altLang="en-US"/>
          </a:p>
          <a:p>
            <a:r>
              <a:rPr lang="en-US" altLang="en-US"/>
              <a:t>A black pebble was guilty; a white pebble was a vote for acquittal. </a:t>
            </a:r>
            <a:endParaRPr lang="en-US" altLang="en-US"/>
          </a:p>
          <a:p>
            <a:r>
              <a:rPr lang="en-US" altLang="en-US"/>
              <a:t>The white pebble here is the Lord’s vote for acquittal for the believer. There is no condemnation, no lake of fire for the believer in Christ as per Romans 8:1; we are acquitted because we have personally believed in Jesus Christ. </a:t>
            </a:r>
            <a:endParaRPr lang="en-US" altLang="en-US"/>
          </a:p>
          <a:p>
            <a:r>
              <a:rPr lang="en-US" altLang="en-US"/>
              <a:t>Either a white pebble with no title (adopted into God’s family with a resurrection body, but not into the elite aristocracy of the eternal state) or a white pebble with a title written on it (a title of eternal aristocracy).</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pic>
        <p:nvPicPr>
          <p:cNvPr id="4" name="Picture 3" descr="4"/>
          <p:cNvPicPr>
            <a:picLocks noChangeAspect="1"/>
          </p:cNvPicPr>
          <p:nvPr/>
        </p:nvPicPr>
        <p:blipFill>
          <a:blip r:embed="rId1"/>
          <a:stretch>
            <a:fillRect/>
          </a:stretch>
        </p:blipFill>
        <p:spPr>
          <a:xfrm>
            <a:off x="5266055" y="1298575"/>
            <a:ext cx="6582410" cy="5125085"/>
          </a:xfrm>
          <a:prstGeom prst="rect">
            <a:avLst/>
          </a:prstGeom>
        </p:spPr>
      </p:pic>
      <p:pic>
        <p:nvPicPr>
          <p:cNvPr id="6" name="Content Placeholder 5" descr="3"/>
          <p:cNvPicPr>
            <a:picLocks noChangeAspect="1"/>
          </p:cNvPicPr>
          <p:nvPr>
            <p:ph idx="1"/>
          </p:nvPr>
        </p:nvPicPr>
        <p:blipFill>
          <a:blip r:embed="rId2"/>
          <a:srcRect t="1670" b="15811"/>
          <a:stretch>
            <a:fillRect/>
          </a:stretch>
        </p:blipFill>
        <p:spPr>
          <a:xfrm>
            <a:off x="309245" y="606425"/>
            <a:ext cx="4251960" cy="383095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itle 7"/>
          <p:cNvSpPr>
            <a:spLocks noGrp="1"/>
          </p:cNvSpPr>
          <p:nvPr>
            <p:ph type="title"/>
          </p:nvPr>
        </p:nvSpPr>
        <p:spPr/>
        <p:txBody>
          <a:bodyPr/>
          <a:p>
            <a:endParaRPr lang="en-US"/>
          </a:p>
        </p:txBody>
      </p:sp>
      <p:pic>
        <p:nvPicPr>
          <p:cNvPr id="7" name="Content Placeholder 6" descr="5"/>
          <p:cNvPicPr>
            <a:picLocks noChangeAspect="1"/>
          </p:cNvPicPr>
          <p:nvPr>
            <p:ph idx="1"/>
          </p:nvPr>
        </p:nvPicPr>
        <p:blipFill>
          <a:blip r:embed="rId1"/>
          <a:srcRect l="-91" t="-13511" r="91" b="800"/>
          <a:stretch>
            <a:fillRect/>
          </a:stretch>
        </p:blipFill>
        <p:spPr>
          <a:xfrm>
            <a:off x="944245" y="-63500"/>
            <a:ext cx="10515600" cy="672973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151890"/>
            <a:ext cx="10515600" cy="5025390"/>
          </a:xfrm>
        </p:spPr>
        <p:txBody>
          <a:bodyPr/>
          <a:p>
            <a:r>
              <a:rPr lang="en-US" altLang="en-US"/>
              <a:t>Every aristocratic Roman would adopt a son at age 14 whether it be his own natural son or another young man with great integrity and ability.  </a:t>
            </a:r>
            <a:endParaRPr lang="en-US" altLang="en-US"/>
          </a:p>
          <a:p>
            <a:r>
              <a:rPr lang="en-US" altLang="en-US"/>
              <a:t>Once the adoption ceremony was complete, the adopted son was given a new name of aristocracy and had the right of marriage, military service, and had the right to access his father’s fortune. </a:t>
            </a:r>
            <a:endParaRPr lang="en-US" altLang="en-US"/>
          </a:p>
          <a:p>
            <a:r>
              <a:rPr lang="en-US" altLang="en-US"/>
              <a:t>Even the Roman emperors used this system of adoption to guarantee greatness in succession.  For example, Emperor Nerva began the golden age of Rome in 96 A.D. He adopted Trajan, and Trajan adopted Hadrian, and Hadrian adopted Antonius Pius, and Antonius Pius adopted Marcus Aurelius, the last great emperor of the golden age.  None of these adoptions involved their own sons. </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44245" y="1200785"/>
            <a:ext cx="10515600" cy="4793615"/>
          </a:xfrm>
        </p:spPr>
        <p:txBody>
          <a:bodyPr/>
          <a:p>
            <a:r>
              <a:rPr lang="en-US" altLang="en-US"/>
              <a:t>On this white pebble is the title that Jesus Christ will bestow on the winner-believers at the Evaluation Seat of Christ. </a:t>
            </a:r>
            <a:endParaRPr lang="en-US" altLang="en-US"/>
          </a:p>
          <a:p>
            <a:r>
              <a:rPr lang="en-US" altLang="en-US"/>
              <a:t>This title means that the believer will be part of an elite eternal knighthood. </a:t>
            </a:r>
            <a:endParaRPr lang="en-US" altLang="en-US"/>
          </a:p>
          <a:p>
            <a:r>
              <a:rPr lang="en-US" altLang="en-US"/>
              <a:t>To have a white pebble with a new title of knighthood on it is about as high an honor as one could possibly obtain based upon one’s impact on both human and angelic history, not only an honor, but many wonderful privileges and rewards related to it.</a:t>
            </a:r>
            <a:endParaRPr lang="en-US" altLang="en-US"/>
          </a:p>
          <a:p>
            <a:r>
              <a:rPr lang="en-US" altLang="en-US"/>
              <a:t> (The only higher honor would be the ‘Order of the Morning Star’ to be explained later.)</a:t>
            </a: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44245" y="850265"/>
            <a:ext cx="10515600" cy="5514975"/>
          </a:xfrm>
        </p:spPr>
        <p:txBody>
          <a:bodyPr>
            <a:normAutofit fontScale="60000"/>
          </a:bodyPr>
          <a:p>
            <a:pPr marL="0" indent="0" algn="ctr">
              <a:buNone/>
            </a:pPr>
            <a:r>
              <a:rPr lang="th-TH" altLang="en-US" sz="4445">
                <a:latin typeface="Calibri" panose="020F0502020204030204" charset="0"/>
                <a:cs typeface="Calibri" panose="020F0502020204030204" charset="0"/>
              </a:rPr>
              <a:t>วิวรณ์ </a:t>
            </a:r>
            <a:r>
              <a:rPr lang="en-US" altLang="en-US" sz="3000">
                <a:latin typeface="Calibri" panose="020F0502020204030204" charset="0"/>
                <a:cs typeface="Calibri" panose="020F0502020204030204" charset="0"/>
              </a:rPr>
              <a:t>2:18.</a:t>
            </a:r>
            <a:r>
              <a:rPr lang="" altLang="en-US" sz="4445">
                <a:latin typeface="Calibri" panose="020F0502020204030204" charset="0"/>
                <a:cs typeface="Calibri" panose="020F0502020204030204" charset="0"/>
              </a:rPr>
              <a:t> </a:t>
            </a:r>
            <a:endParaRPr lang="" altLang="en-US" sz="4445">
              <a:latin typeface="Calibri" panose="020F0502020204030204" charset="0"/>
              <a:cs typeface="Calibri" panose="020F0502020204030204" charset="0"/>
            </a:endParaRPr>
          </a:p>
          <a:p>
            <a:pPr marL="0" indent="0">
              <a:buNone/>
            </a:pPr>
            <a:endParaRPr lang="" altLang="en-US" sz="4335"/>
          </a:p>
          <a:p>
            <a:pPr marL="0" indent="0">
              <a:buNone/>
            </a:pPr>
            <a:r>
              <a:rPr lang="en-US" altLang="en-US" sz="4335"/>
              <a:t>“And to the messenger [the pastor] of the church in Thyatira write: The Son of God, who has eyes like a flame of fire [His integrity demands discipline for the believers who reject His spiritual life], and His feet are like burnished bronze, communicates this: </a:t>
            </a:r>
            <a:endParaRPr lang="en-US" altLang="en-US" sz="4335"/>
          </a:p>
          <a:p>
            <a:r>
              <a:rPr lang="en-US" altLang="en-US" sz="4335"/>
              <a:t>Κα</a:t>
            </a:r>
            <a:r>
              <a:rPr lang="" altLang="en-US" sz="4335"/>
              <a:t>ὶ</a:t>
            </a:r>
            <a:r>
              <a:rPr lang="en-US" altLang="en-US" sz="4335"/>
              <a:t> τ</a:t>
            </a:r>
            <a:r>
              <a:rPr lang="" altLang="en-US" sz="4335"/>
              <a:t>ῷ</a:t>
            </a:r>
            <a:r>
              <a:rPr lang="en-US" altLang="en-US" sz="4335"/>
              <a:t> </a:t>
            </a:r>
            <a:r>
              <a:rPr lang="" altLang="en-US" sz="4335"/>
              <a:t>ἀ</a:t>
            </a:r>
            <a:r>
              <a:rPr lang="en-US" altLang="en-US" sz="4335"/>
              <a:t>γγ</a:t>
            </a:r>
            <a:r>
              <a:rPr lang="" altLang="en-US" sz="4335"/>
              <a:t>έ</a:t>
            </a:r>
            <a:r>
              <a:rPr lang="en-US" altLang="en-US" sz="4335"/>
              <a:t>λ</a:t>
            </a:r>
            <a:r>
              <a:rPr lang="" altLang="en-US" sz="4335"/>
              <a:t>ῳ</a:t>
            </a:r>
            <a:r>
              <a:rPr lang="en-US" altLang="en-US" sz="4335"/>
              <a:t> τ</a:t>
            </a:r>
            <a:r>
              <a:rPr lang="" altLang="en-US" sz="4335"/>
              <a:t>ῆ</a:t>
            </a:r>
            <a:r>
              <a:rPr lang="en-US" altLang="en-US" sz="4335"/>
              <a:t>ς </a:t>
            </a:r>
            <a:r>
              <a:rPr lang="" altLang="en-US" sz="4335"/>
              <a:t>ἐ</a:t>
            </a:r>
            <a:r>
              <a:rPr lang="en-US" altLang="en-US" sz="4335"/>
              <a:t>ν Θυατ</a:t>
            </a:r>
            <a:r>
              <a:rPr lang="" altLang="en-US" sz="4335"/>
              <a:t>ί</a:t>
            </a:r>
            <a:r>
              <a:rPr lang="en-US" altLang="en-US" sz="4335"/>
              <a:t>ροις </a:t>
            </a:r>
            <a:r>
              <a:rPr lang="" altLang="en-US" sz="4335"/>
              <a:t>ἐ</a:t>
            </a:r>
            <a:r>
              <a:rPr lang="en-US" altLang="en-US" sz="4335"/>
              <a:t>κκλησ</a:t>
            </a:r>
            <a:r>
              <a:rPr lang="" altLang="en-US" sz="4335"/>
              <a:t>ί</a:t>
            </a:r>
            <a:r>
              <a:rPr lang="en-US" altLang="en-US" sz="4335"/>
              <a:t>ας γρ</a:t>
            </a:r>
            <a:r>
              <a:rPr lang="" altLang="en-US" sz="4335"/>
              <a:t>ά</a:t>
            </a:r>
            <a:r>
              <a:rPr lang="en-US" altLang="en-US" sz="4335"/>
              <a:t>ψον· Τ</a:t>
            </a:r>
            <a:r>
              <a:rPr lang="" altLang="en-US" sz="4335"/>
              <a:t>ά</a:t>
            </a:r>
            <a:r>
              <a:rPr lang="en-US" altLang="en-US" sz="4335"/>
              <a:t>δε λ</a:t>
            </a:r>
            <a:r>
              <a:rPr lang="" altLang="en-US" sz="4335"/>
              <a:t>έ</a:t>
            </a:r>
            <a:r>
              <a:rPr lang="en-US" altLang="en-US" sz="4335"/>
              <a:t>γει </a:t>
            </a:r>
            <a:r>
              <a:rPr lang="" altLang="en-US" sz="4335"/>
              <a:t>ὁ</a:t>
            </a:r>
            <a:r>
              <a:rPr lang="en-US" altLang="en-US" sz="4335"/>
              <a:t> υ</a:t>
            </a:r>
            <a:r>
              <a:rPr lang="" altLang="en-US" sz="4335"/>
              <a:t>ἱὸ</a:t>
            </a:r>
            <a:r>
              <a:rPr lang="en-US" altLang="en-US" sz="4335"/>
              <a:t>ς το</a:t>
            </a:r>
            <a:r>
              <a:rPr lang="" altLang="en-US" sz="4335"/>
              <a:t>ῦ</a:t>
            </a:r>
            <a:r>
              <a:rPr lang="en-US" altLang="en-US" sz="4335"/>
              <a:t> θεο</a:t>
            </a:r>
            <a:r>
              <a:rPr lang="" altLang="en-US" sz="4335"/>
              <a:t>ῦ</a:t>
            </a:r>
            <a:r>
              <a:rPr lang="en-US" altLang="en-US" sz="4335"/>
              <a:t>, </a:t>
            </a:r>
            <a:r>
              <a:rPr lang="" altLang="en-US" sz="4335"/>
              <a:t>ὁ</a:t>
            </a:r>
            <a:r>
              <a:rPr lang="en-US" altLang="en-US" sz="4335"/>
              <a:t> </a:t>
            </a:r>
            <a:r>
              <a:rPr lang="" altLang="en-US" sz="4335"/>
              <a:t>ἔ</a:t>
            </a:r>
            <a:r>
              <a:rPr lang="en-US" altLang="en-US" sz="4335"/>
              <a:t>χων το</a:t>
            </a:r>
            <a:r>
              <a:rPr lang="" altLang="en-US" sz="4335"/>
              <a:t>ὺ</a:t>
            </a:r>
            <a:r>
              <a:rPr lang="en-US" altLang="en-US" sz="4335"/>
              <a:t>ς </a:t>
            </a:r>
            <a:r>
              <a:rPr lang="" altLang="en-US" sz="4335"/>
              <a:t>ὀ</a:t>
            </a:r>
            <a:r>
              <a:rPr lang="en-US" altLang="en-US" sz="4335"/>
              <a:t>φθαλµο</a:t>
            </a:r>
            <a:r>
              <a:rPr lang="" altLang="en-US" sz="4335"/>
              <a:t>ὺ</a:t>
            </a:r>
            <a:r>
              <a:rPr lang="en-US" altLang="en-US" sz="4335"/>
              <a:t>ς α</a:t>
            </a:r>
            <a:r>
              <a:rPr lang="" altLang="en-US" sz="4335"/>
              <a:t>ὐ</a:t>
            </a:r>
            <a:r>
              <a:rPr lang="en-US" altLang="en-US" sz="4335"/>
              <a:t>το</a:t>
            </a:r>
            <a:r>
              <a:rPr lang="" altLang="en-US" sz="4335"/>
              <a:t>ῦ</a:t>
            </a:r>
            <a:r>
              <a:rPr lang="en-US" altLang="en-US" sz="4335"/>
              <a:t> </a:t>
            </a:r>
            <a:r>
              <a:rPr lang="" altLang="en-US" sz="4335"/>
              <a:t>ὡ</a:t>
            </a:r>
            <a:r>
              <a:rPr lang="en-US" altLang="en-US" sz="4335"/>
              <a:t>ς φλ</a:t>
            </a:r>
            <a:r>
              <a:rPr lang="" altLang="en-US" sz="4335"/>
              <a:t>ό</a:t>
            </a:r>
            <a:r>
              <a:rPr lang="en-US" altLang="en-US" sz="4335"/>
              <a:t>γα πυρ</a:t>
            </a:r>
            <a:r>
              <a:rPr lang="" altLang="en-US" sz="4335"/>
              <a:t>ό</a:t>
            </a:r>
            <a:r>
              <a:rPr lang="en-US" altLang="en-US" sz="4335"/>
              <a:t>ς, κα</a:t>
            </a:r>
            <a:r>
              <a:rPr lang="" altLang="en-US" sz="4335"/>
              <a:t>ὶ</a:t>
            </a:r>
            <a:r>
              <a:rPr lang="en-US" altLang="en-US" sz="4335"/>
              <a:t> ο</a:t>
            </a:r>
            <a:r>
              <a:rPr lang="" altLang="en-US" sz="4335"/>
              <a:t>ἱ</a:t>
            </a:r>
            <a:r>
              <a:rPr lang="en-US" altLang="en-US" sz="4335"/>
              <a:t> π</a:t>
            </a:r>
            <a:r>
              <a:rPr lang="" altLang="en-US" sz="4335"/>
              <a:t>ό</a:t>
            </a:r>
            <a:r>
              <a:rPr lang="en-US" altLang="en-US" sz="4335"/>
              <a:t>δες α</a:t>
            </a:r>
            <a:r>
              <a:rPr lang="" altLang="en-US" sz="4335"/>
              <a:t>ὐ</a:t>
            </a:r>
            <a:r>
              <a:rPr lang="en-US" altLang="en-US" sz="4335"/>
              <a:t>το</a:t>
            </a:r>
            <a:r>
              <a:rPr lang="" altLang="en-US" sz="4335"/>
              <a:t>ῦ</a:t>
            </a:r>
            <a:r>
              <a:rPr lang="en-US" altLang="en-US" sz="4335"/>
              <a:t> </a:t>
            </a:r>
            <a:r>
              <a:rPr lang="" altLang="en-US" sz="4335"/>
              <a:t>ὅ</a:t>
            </a:r>
            <a:r>
              <a:rPr lang="en-US" altLang="en-US" sz="4335"/>
              <a:t>µοιοι χαλκολιβ</a:t>
            </a:r>
            <a:r>
              <a:rPr lang="" altLang="en-US" sz="4335"/>
              <a:t>ά</a:t>
            </a:r>
            <a:r>
              <a:rPr lang="en-US" altLang="en-US" sz="4335"/>
              <a:t>ν</a:t>
            </a:r>
            <a:r>
              <a:rPr lang="" altLang="en-US" sz="4335"/>
              <a:t>ῳ</a:t>
            </a:r>
            <a:r>
              <a:rPr lang="en-US" altLang="en-US" sz="4335"/>
              <a:t>·</a:t>
            </a:r>
            <a:endParaRPr lang="en-US" altLang="en-US" sz="4335"/>
          </a:p>
          <a:p>
            <a:r>
              <a:rPr lang="th-TH" altLang="en-US" sz="5000" b="1"/>
              <a:t>จงเขียนถึงทูตสวรรค์แห่งคริสตจักรที่เมืองธิยาทิรา</a:t>
            </a:r>
            <a:r>
              <a:rPr lang="en-US" altLang="en-US" sz="5000" b="1"/>
              <a:t> </a:t>
            </a:r>
            <a:r>
              <a:rPr lang="th-TH" altLang="en-US" sz="5000" b="1"/>
              <a:t>ว่า</a:t>
            </a:r>
            <a:r>
              <a:rPr lang="en-US" altLang="en-US" sz="5000" b="1"/>
              <a:t> `</a:t>
            </a:r>
            <a:r>
              <a:rPr lang="th-TH" altLang="en-US" sz="5000" b="1"/>
              <a:t>พระองค์ผู้ซึ่งเป็นพระบุตรของพระเจ้า</a:t>
            </a:r>
            <a:r>
              <a:rPr lang="en-US" altLang="en-US" sz="5000" b="1"/>
              <a:t> </a:t>
            </a:r>
            <a:r>
              <a:rPr lang="th-TH" altLang="en-US" sz="5000" b="1"/>
              <a:t>ผู้ทรงมีพระเนตรดุจเปลวไฟ</a:t>
            </a:r>
            <a:r>
              <a:rPr lang="en-US" altLang="en-US" sz="5000" b="1"/>
              <a:t> </a:t>
            </a:r>
            <a:r>
              <a:rPr lang="th-TH" altLang="en-US" sz="5000" b="1"/>
              <a:t>และมีพระบาทดุจทองสัมฤทธิ์เงางาม</a:t>
            </a:r>
            <a:r>
              <a:rPr lang="en-US" altLang="en-US" sz="5000" b="1"/>
              <a:t> </a:t>
            </a:r>
            <a:r>
              <a:rPr lang="th-TH" altLang="en-US" sz="5000" b="1"/>
              <a:t>ได้ตรัสดังนี้ว่า</a:t>
            </a:r>
            <a:r>
              <a:rPr lang="" altLang="en-US" sz="5000" b="1"/>
              <a:t> </a:t>
            </a:r>
            <a:endParaRPr lang="" altLang="en-US" sz="50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p:sp>
        <p:nvSpPr>
          <p:cNvPr id="3" name="Content Placeholder 2"/>
          <p:cNvSpPr>
            <a:spLocks noGrp="1"/>
          </p:cNvSpPr>
          <p:nvPr>
            <p:ph sz="half" idx="1"/>
          </p:nvPr>
        </p:nvSpPr>
        <p:spPr>
          <a:xfrm>
            <a:off x="838200" y="1071880"/>
            <a:ext cx="10108565" cy="5105400"/>
          </a:xfrm>
        </p:spPr>
        <p:txBody>
          <a:bodyPr>
            <a:normAutofit lnSpcReduction="10000"/>
          </a:bodyPr>
          <a:p>
            <a:pPr marL="0" indent="0">
              <a:buNone/>
            </a:pPr>
            <a:endParaRPr lang="en-US" altLang="en-US"/>
          </a:p>
          <a:p>
            <a:pPr marL="0" indent="0">
              <a:buNone/>
            </a:pPr>
            <a:r>
              <a:rPr lang="en-US" altLang="en-US" sz="2000"/>
              <a:t>Rev. 2:17.</a:t>
            </a:r>
            <a:r>
              <a:rPr lang="en-US" altLang="en-US" sz="2000"/>
              <a:t> </a:t>
            </a:r>
            <a:r>
              <a:rPr lang="en-US" altLang="en-US" sz="2000"/>
              <a:t>‘He who has an ear, must hear what the Spirit says to the churches. To him who overcomes [to the spiritual winner], to him [dative of advantage] I will give [blessing] from the hidden manna [metabolized doctrine hidden in the soul], and I will give him a white pebble, and a new title written on the pebble which no one knows but he who receives it [in time, but in eternity all will know].’ </a:t>
            </a:r>
            <a:endParaRPr lang="en-US" altLang="en-US" sz="2000"/>
          </a:p>
          <a:p>
            <a:pPr marL="0" indent="0">
              <a:buNone/>
            </a:pPr>
            <a:r>
              <a:rPr lang="en-US" altLang="en-US" sz="2000"/>
              <a:t>ὁ</a:t>
            </a:r>
            <a:r>
              <a:rPr lang="en-US" altLang="en-US" sz="2000"/>
              <a:t> </a:t>
            </a:r>
            <a:r>
              <a:rPr lang="en-US" altLang="en-US" sz="2000"/>
              <a:t>ἔ</a:t>
            </a:r>
            <a:r>
              <a:rPr lang="en-US" altLang="en-US" sz="2000"/>
              <a:t>χων ο</a:t>
            </a:r>
            <a:r>
              <a:rPr lang="en-US" altLang="en-US" sz="2000"/>
              <a:t>ὖ</a:t>
            </a:r>
            <a:r>
              <a:rPr lang="en-US" altLang="en-US" sz="2000"/>
              <a:t>ς </a:t>
            </a:r>
            <a:r>
              <a:rPr lang="en-US" altLang="en-US" sz="2000"/>
              <a:t>ἀ</a:t>
            </a:r>
            <a:r>
              <a:rPr lang="en-US" altLang="en-US" sz="2000"/>
              <a:t>κουσ</a:t>
            </a:r>
            <a:r>
              <a:rPr lang="en-US" altLang="en-US" sz="2000"/>
              <a:t>ά</a:t>
            </a:r>
            <a:r>
              <a:rPr lang="en-US" altLang="en-US" sz="2000"/>
              <a:t>τω τ</a:t>
            </a:r>
            <a:r>
              <a:rPr lang="en-US" altLang="en-US" sz="2000"/>
              <a:t>ί</a:t>
            </a:r>
            <a:r>
              <a:rPr lang="en-US" altLang="en-US" sz="2000"/>
              <a:t> τ</a:t>
            </a:r>
            <a:r>
              <a:rPr lang="en-US" altLang="en-US" sz="2000"/>
              <a:t>ὸ</a:t>
            </a:r>
            <a:r>
              <a:rPr lang="en-US" altLang="en-US" sz="2000"/>
              <a:t> πνε</a:t>
            </a:r>
            <a:r>
              <a:rPr lang="en-US" altLang="en-US" sz="2000"/>
              <a:t>ῦ</a:t>
            </a:r>
            <a:r>
              <a:rPr lang="en-US" altLang="en-US" sz="2000"/>
              <a:t>µα λ</a:t>
            </a:r>
            <a:r>
              <a:rPr lang="en-US" altLang="en-US" sz="2000"/>
              <a:t>έ</a:t>
            </a:r>
            <a:r>
              <a:rPr lang="en-US" altLang="en-US" sz="2000"/>
              <a:t>γει τα</a:t>
            </a:r>
            <a:r>
              <a:rPr lang="en-US" altLang="en-US" sz="2000"/>
              <a:t>ῖ</a:t>
            </a:r>
            <a:r>
              <a:rPr lang="en-US" altLang="en-US" sz="2000"/>
              <a:t>ς </a:t>
            </a:r>
            <a:r>
              <a:rPr lang="en-US" altLang="en-US" sz="2000"/>
              <a:t>ἐ</a:t>
            </a:r>
            <a:r>
              <a:rPr lang="en-US" altLang="en-US" sz="2000"/>
              <a:t>κκλησ</a:t>
            </a:r>
            <a:r>
              <a:rPr lang="en-US" altLang="en-US" sz="2000"/>
              <a:t>ί</a:t>
            </a:r>
            <a:r>
              <a:rPr lang="en-US" altLang="en-US" sz="2000"/>
              <a:t>αις. τ</a:t>
            </a:r>
            <a:r>
              <a:rPr lang="en-US" altLang="en-US" sz="2000"/>
              <a:t>ῷ</a:t>
            </a:r>
            <a:r>
              <a:rPr lang="en-US" altLang="en-US" sz="2000"/>
              <a:t> νικ</a:t>
            </a:r>
            <a:r>
              <a:rPr lang="en-US" altLang="en-US" sz="2000"/>
              <a:t>ῶ</a:t>
            </a:r>
            <a:r>
              <a:rPr lang="en-US" altLang="en-US" sz="2000"/>
              <a:t>ντι δ</a:t>
            </a:r>
            <a:r>
              <a:rPr lang="en-US" altLang="en-US" sz="2000"/>
              <a:t>ώ</a:t>
            </a:r>
            <a:r>
              <a:rPr lang="en-US" altLang="en-US" sz="2000"/>
              <a:t>σω α</a:t>
            </a:r>
            <a:r>
              <a:rPr lang="en-US" altLang="en-US" sz="2000"/>
              <a:t>ὐ</a:t>
            </a:r>
            <a:r>
              <a:rPr lang="en-US" altLang="en-US" sz="2000"/>
              <a:t>τ</a:t>
            </a:r>
            <a:r>
              <a:rPr lang="en-US" altLang="en-US" sz="2000"/>
              <a:t>ῷ</a:t>
            </a:r>
            <a:r>
              <a:rPr lang="en-US" altLang="en-US" sz="2000"/>
              <a:t> το</a:t>
            </a:r>
            <a:r>
              <a:rPr lang="en-US" altLang="en-US" sz="2000"/>
              <a:t>ῦ</a:t>
            </a:r>
            <a:r>
              <a:rPr lang="en-US" altLang="en-US" sz="2000"/>
              <a:t> µ</a:t>
            </a:r>
            <a:r>
              <a:rPr lang="en-US" altLang="en-US" sz="2000"/>
              <a:t>ά</a:t>
            </a:r>
            <a:r>
              <a:rPr lang="en-US" altLang="en-US" sz="2000"/>
              <a:t>ννα το</a:t>
            </a:r>
            <a:r>
              <a:rPr lang="en-US" altLang="en-US" sz="2000"/>
              <a:t>ῦ</a:t>
            </a:r>
            <a:r>
              <a:rPr lang="en-US" altLang="en-US" sz="2000"/>
              <a:t> κεκρυµµ</a:t>
            </a:r>
            <a:r>
              <a:rPr lang="en-US" altLang="en-US" sz="2000"/>
              <a:t>έ</a:t>
            </a:r>
            <a:r>
              <a:rPr lang="en-US" altLang="en-US" sz="2000"/>
              <a:t>νου, κα</a:t>
            </a:r>
            <a:r>
              <a:rPr lang="en-US" altLang="en-US" sz="2000"/>
              <a:t>ὶ</a:t>
            </a:r>
            <a:r>
              <a:rPr lang="en-US" altLang="en-US" sz="2000"/>
              <a:t> δ</a:t>
            </a:r>
            <a:r>
              <a:rPr lang="en-US" altLang="en-US" sz="2000"/>
              <a:t>ώ</a:t>
            </a:r>
            <a:r>
              <a:rPr lang="en-US" altLang="en-US" sz="2000"/>
              <a:t>σω α</a:t>
            </a:r>
            <a:r>
              <a:rPr lang="en-US" altLang="en-US" sz="2000"/>
              <a:t>ὐ</a:t>
            </a:r>
            <a:r>
              <a:rPr lang="en-US" altLang="en-US" sz="2000"/>
              <a:t>τ</a:t>
            </a:r>
            <a:r>
              <a:rPr lang="en-US" altLang="en-US" sz="2000"/>
              <a:t>ῷ</a:t>
            </a:r>
            <a:r>
              <a:rPr lang="en-US" altLang="en-US" sz="2000"/>
              <a:t> ψ</a:t>
            </a:r>
            <a:r>
              <a:rPr lang="en-US" altLang="en-US" sz="2000"/>
              <a:t>ῆ</a:t>
            </a:r>
            <a:r>
              <a:rPr lang="en-US" altLang="en-US" sz="2000"/>
              <a:t>φον λευκ</a:t>
            </a:r>
            <a:r>
              <a:rPr lang="en-US" altLang="en-US" sz="2000"/>
              <a:t>ὴ</a:t>
            </a:r>
            <a:r>
              <a:rPr lang="en-US" altLang="en-US" sz="2000"/>
              <a:t>ν κα</a:t>
            </a:r>
            <a:r>
              <a:rPr lang="en-US" altLang="en-US" sz="2000"/>
              <a:t>ὶ</a:t>
            </a:r>
            <a:r>
              <a:rPr lang="en-US" altLang="en-US" sz="2000"/>
              <a:t> </a:t>
            </a:r>
            <a:r>
              <a:rPr lang="en-US" altLang="en-US" sz="2000"/>
              <a:t>ἐ</a:t>
            </a:r>
            <a:r>
              <a:rPr lang="en-US" altLang="en-US" sz="2000"/>
              <a:t>π</a:t>
            </a:r>
            <a:r>
              <a:rPr lang="en-US" altLang="en-US" sz="2000"/>
              <a:t>ὶ</a:t>
            </a:r>
            <a:r>
              <a:rPr lang="en-US" altLang="en-US" sz="2000"/>
              <a:t> τ</a:t>
            </a:r>
            <a:r>
              <a:rPr lang="en-US" altLang="en-US" sz="2000"/>
              <a:t>ὴ</a:t>
            </a:r>
            <a:r>
              <a:rPr lang="en-US" altLang="en-US" sz="2000"/>
              <a:t>ν ψ</a:t>
            </a:r>
            <a:r>
              <a:rPr lang="en-US" altLang="en-US" sz="2000"/>
              <a:t>ῆ</a:t>
            </a:r>
            <a:r>
              <a:rPr lang="en-US" altLang="en-US" sz="2000"/>
              <a:t>φον </a:t>
            </a:r>
            <a:r>
              <a:rPr lang="en-US" altLang="en-US" sz="2000"/>
              <a:t>ὄ</a:t>
            </a:r>
            <a:r>
              <a:rPr lang="en-US" altLang="en-US" sz="2000"/>
              <a:t>νοµα καιν</a:t>
            </a:r>
            <a:r>
              <a:rPr lang="en-US" altLang="en-US" sz="2000"/>
              <a:t>ὸ</a:t>
            </a:r>
            <a:r>
              <a:rPr lang="en-US" altLang="en-US" sz="2000"/>
              <a:t>ν γεγραµµ</a:t>
            </a:r>
            <a:r>
              <a:rPr lang="en-US" altLang="en-US" sz="2000"/>
              <a:t>έ</a:t>
            </a:r>
            <a:r>
              <a:rPr lang="en-US" altLang="en-US" sz="2000"/>
              <a:t>νον </a:t>
            </a:r>
            <a:r>
              <a:rPr lang="en-US" altLang="en-US" sz="2000"/>
              <a:t>ὃ</a:t>
            </a:r>
            <a:r>
              <a:rPr lang="en-US" altLang="en-US" sz="2000"/>
              <a:t> ο</a:t>
            </a:r>
            <a:r>
              <a:rPr lang="en-US" altLang="en-US" sz="2000"/>
              <a:t>ὐ</a:t>
            </a:r>
            <a:r>
              <a:rPr lang="en-US" altLang="en-US" sz="2000"/>
              <a:t>δε</a:t>
            </a:r>
            <a:r>
              <a:rPr lang="en-US" altLang="en-US" sz="2000"/>
              <a:t>ὶ</a:t>
            </a:r>
            <a:r>
              <a:rPr lang="en-US" altLang="en-US" sz="2000"/>
              <a:t>ς ο</a:t>
            </a:r>
            <a:r>
              <a:rPr lang="en-US" altLang="en-US" sz="2000"/>
              <a:t>ἶ</a:t>
            </a:r>
            <a:r>
              <a:rPr lang="en-US" altLang="en-US" sz="2000"/>
              <a:t>δεν ε</a:t>
            </a:r>
            <a:r>
              <a:rPr lang="en-US" altLang="en-US" sz="2000"/>
              <a:t>ἰ</a:t>
            </a:r>
            <a:r>
              <a:rPr lang="en-US" altLang="en-US" sz="2000"/>
              <a:t> µ</a:t>
            </a:r>
            <a:r>
              <a:rPr lang="en-US" altLang="en-US" sz="2000"/>
              <a:t>ὴ</a:t>
            </a:r>
            <a:r>
              <a:rPr lang="en-US" altLang="en-US" sz="2000"/>
              <a:t> </a:t>
            </a:r>
            <a:r>
              <a:rPr lang="en-US" altLang="en-US" sz="2000"/>
              <a:t>ὁ</a:t>
            </a:r>
            <a:r>
              <a:rPr lang="en-US" altLang="en-US" sz="2000"/>
              <a:t> λαµβ</a:t>
            </a:r>
            <a:r>
              <a:rPr lang="en-US" altLang="en-US" sz="2000"/>
              <a:t>ά</a:t>
            </a:r>
            <a:r>
              <a:rPr lang="en-US" altLang="en-US" sz="2000"/>
              <a:t>νων.</a:t>
            </a:r>
            <a:endParaRPr lang="en-US" altLang="en-US" sz="2000"/>
          </a:p>
          <a:p>
            <a:pPr marL="0" indent="0">
              <a:buNone/>
            </a:pPr>
            <a:endParaRPr lang="en-US" altLang="en-US" sz="2285"/>
          </a:p>
          <a:p>
            <a:pPr marL="0" indent="0">
              <a:buNone/>
            </a:pPr>
            <a:r>
              <a:rPr lang="th-TH" altLang="en-US" sz="3600"/>
              <a:t>วิวรณ์</a:t>
            </a:r>
            <a:r>
              <a:rPr lang="en-US" altLang="en-US" sz="3600"/>
              <a:t> 2:17</a:t>
            </a:r>
            <a:r>
              <a:rPr lang="en-US" altLang="en-US" sz="3600"/>
              <a:t> </a:t>
            </a:r>
            <a:r>
              <a:rPr lang="en-US" altLang="en-US" sz="3600"/>
              <a:t> </a:t>
            </a:r>
            <a:r>
              <a:rPr lang="th-TH" altLang="en-US" sz="3600"/>
              <a:t>ใครมีหูก็ให้ฟังข้อความซึ่งพระวิญญาณตรัสไว้แก่คริสตจักรทั้งหลาย</a:t>
            </a:r>
            <a:r>
              <a:rPr lang="en-US" altLang="en-US" sz="3600"/>
              <a:t> </a:t>
            </a:r>
            <a:r>
              <a:rPr lang="th-TH" altLang="en-US" sz="3600"/>
              <a:t>ผู้ที่มีชัยชนะ</a:t>
            </a:r>
            <a:r>
              <a:rPr lang="en-US" altLang="en-US" sz="3600"/>
              <a:t> </a:t>
            </a:r>
            <a:r>
              <a:rPr lang="th-TH" altLang="en-US" sz="3600"/>
              <a:t>เราจะให้ผู้นั้นกินมานาที่ซ่อนอยู่</a:t>
            </a:r>
            <a:r>
              <a:rPr lang="en-US" altLang="en-US" sz="3600"/>
              <a:t> </a:t>
            </a:r>
            <a:r>
              <a:rPr lang="th-TH" altLang="en-US" sz="3600"/>
              <a:t>และจะให้หินขาวแก่ผู้นั้นด้วย</a:t>
            </a:r>
            <a:r>
              <a:rPr lang="en-US" altLang="en-US" sz="3600"/>
              <a:t> </a:t>
            </a:r>
            <a:r>
              <a:rPr lang="th-TH" altLang="en-US" sz="3600"/>
              <a:t>ที่หินนั้นมีชื่อใหม่จารึกไว้ซึ่งไม่มีผู้ใดรู้เลยนอกจากผู้ที่รับเท่านั้น</a:t>
            </a:r>
            <a:r>
              <a:rPr lang="en-US" altLang="en-US" sz="3600"/>
              <a:t>'</a:t>
            </a:r>
            <a:r>
              <a:rPr lang="en-US" altLang="en-US" sz="3600"/>
              <a:t> </a:t>
            </a:r>
            <a:endParaRPr lang="en-US" altLang="en-US" sz="3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38200" y="1071880"/>
            <a:ext cx="10108565" cy="5105400"/>
          </a:xfrm>
        </p:spPr>
        <p:txBody>
          <a:bodyPr>
            <a:normAutofit/>
          </a:bodyPr>
          <a:p>
            <a:pPr marL="0" indent="0">
              <a:buNone/>
            </a:pPr>
            <a:endParaRPr lang="en-US" altLang="en-US"/>
          </a:p>
          <a:p>
            <a:pPr marL="0" indent="0">
              <a:buNone/>
            </a:pPr>
            <a:r>
              <a:rPr lang="en-US" altLang="en-US" sz="3000"/>
              <a:t>Ears become the analogy to the supernatural perceptive system our Lord has established for learning Bible doctrine, and from learning that Bible doctrine to grow in grace. The ears become the illustration for volition and motivation in learning. </a:t>
            </a:r>
            <a:endParaRPr lang="en-US" altLang="en-US" sz="3000"/>
          </a:p>
          <a:p>
            <a:pPr marL="0" indent="0">
              <a:buNone/>
            </a:pPr>
            <a:endParaRPr lang="en-US" altLang="en-US" sz="3000"/>
          </a:p>
          <a:p>
            <a:pPr marL="0" indent="0">
              <a:buNone/>
            </a:pPr>
            <a:r>
              <a:rPr lang="en-US" altLang="en-US" sz="3000"/>
              <a:t>R.B.Thieme: “Ear gate” and “Eye gate” are the entry ways for perception of academic information.</a:t>
            </a:r>
            <a:endParaRPr lang="en-US" altLang="en-US"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38200" y="1071880"/>
            <a:ext cx="10108565" cy="5105400"/>
          </a:xfrm>
        </p:spPr>
        <p:txBody>
          <a:bodyPr>
            <a:normAutofit/>
          </a:bodyPr>
          <a:p>
            <a:pPr marL="0" indent="0">
              <a:buNone/>
            </a:pPr>
            <a:endParaRPr lang="en-US" altLang="en-US"/>
          </a:p>
          <a:p>
            <a:pPr marL="0" indent="0">
              <a:buNone/>
            </a:pPr>
            <a:r>
              <a:rPr lang="en-US" altLang="en-US" sz="3000"/>
              <a:t>In John’s day most people learned not by reading, but by hearing, whereas today both systems are used. </a:t>
            </a:r>
            <a:endParaRPr lang="en-US" altLang="en-US" sz="3000"/>
          </a:p>
          <a:p>
            <a:pPr marL="0" indent="0">
              <a:buNone/>
            </a:pPr>
            <a:r>
              <a:rPr lang="en-US" altLang="en-US" sz="3000"/>
              <a:t>What is the difference between them? When listening to a communicator, the authority of the communicator is obvious. </a:t>
            </a:r>
            <a:endParaRPr lang="en-US" altLang="en-US" sz="3000"/>
          </a:p>
          <a:p>
            <a:pPr marL="0" indent="0">
              <a:buNone/>
            </a:pPr>
            <a:r>
              <a:rPr lang="en-US" altLang="en-US" sz="3000"/>
              <a:t> When reading theological material, the authority of the writer is less apparent. This is why God requires the believer to listen to Bible teaching in order to grow spiritually as per Romans 10:17, “So, faith comes from hearing and hearing by the Word of Christ.”</a:t>
            </a:r>
            <a:endParaRPr lang="en-US" altLang="en-US" sz="3000"/>
          </a:p>
          <a:p>
            <a:pPr marL="0" indent="0">
              <a:buNone/>
            </a:pPr>
            <a:endParaRPr lang="en-US" altLang="en-US" sz="3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38200" y="1071880"/>
            <a:ext cx="10108565" cy="5105400"/>
          </a:xfrm>
        </p:spPr>
        <p:txBody>
          <a:bodyPr>
            <a:normAutofit lnSpcReduction="20000"/>
          </a:bodyPr>
          <a:p>
            <a:pPr marL="0" indent="0">
              <a:buNone/>
            </a:pPr>
            <a:endParaRPr lang="en-US" altLang="en-US"/>
          </a:p>
          <a:p>
            <a:pPr marL="0" indent="0">
              <a:buNone/>
            </a:pPr>
            <a:r>
              <a:rPr lang="en-US" altLang="en-US" sz="3000"/>
              <a:t>The ear refers to teachability, therefore to learnability. (Both of these require humility, the willingness to learn (legitimate curiosity about God’s plan for your life), and the willingness to accept the teaching authority of a qualified minister (pastor-teacher).</a:t>
            </a:r>
            <a:endParaRPr lang="en-US" altLang="en-US" sz="3000"/>
          </a:p>
          <a:p>
            <a:pPr marL="0" indent="0">
              <a:buNone/>
            </a:pPr>
            <a:endParaRPr lang="en-US" altLang="en-US" sz="3000"/>
          </a:p>
          <a:p>
            <a:pPr marL="0" indent="0">
              <a:buNone/>
            </a:pPr>
            <a:r>
              <a:rPr lang="en-US" altLang="en-US" sz="3000"/>
              <a:t>If you have ears, and you do, you can learn the Word of God.  All kind of people have ears for perception, and no one earns or deserves ears. Just as you come equipped with ears from birth, so from the second birth you come equipped with a system of perception necessary to learn doctrine. However, no one hears </a:t>
            </a:r>
            <a:r>
              <a:rPr lang="en-US" altLang="en-US" sz="3000" i="1"/>
              <a:t>(listens)</a:t>
            </a:r>
            <a:r>
              <a:rPr lang="en-US" altLang="en-US" sz="3000"/>
              <a:t> apart from his own volition, and therefore the importance of positive volition in learning doctrine. </a:t>
            </a:r>
            <a:endParaRPr lang="en-US" altLang="en-US"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38200" y="1071880"/>
            <a:ext cx="10108565" cy="5105400"/>
          </a:xfrm>
        </p:spPr>
        <p:txBody>
          <a:bodyPr>
            <a:normAutofit lnSpcReduction="20000"/>
          </a:bodyPr>
          <a:p>
            <a:pPr marL="0" indent="0">
              <a:buNone/>
            </a:pPr>
            <a:endParaRPr lang="en-US" altLang="en-US"/>
          </a:p>
          <a:p>
            <a:pPr marL="0" indent="0">
              <a:buNone/>
            </a:pPr>
            <a:r>
              <a:rPr lang="en-US" altLang="en-US" sz="3000"/>
              <a:t>Just as the visible manna was stored in the ark as a permanent memorial to God’s grace, so Bible doctrine is stored in the soul as</a:t>
            </a:r>
            <a:r>
              <a:rPr lang="" altLang="en-US" sz="3000"/>
              <a:t> </a:t>
            </a:r>
            <a:r>
              <a:rPr lang="en-US" altLang="en-US" sz="3000"/>
              <a:t>a permanent memorial to God’s grace.  All blessing to the believer is related to the hidden manna, the manna that is preserved as Bible doctrine in the ark of his soul. </a:t>
            </a:r>
            <a:endParaRPr lang="en-US" altLang="en-US" sz="3000"/>
          </a:p>
          <a:p>
            <a:pPr marL="0" indent="0">
              <a:buNone/>
            </a:pPr>
            <a:endParaRPr lang="en-US" altLang="en-US" sz="3000"/>
          </a:p>
          <a:p>
            <a:pPr marL="0" indent="0">
              <a:buNone/>
            </a:pPr>
            <a:r>
              <a:rPr lang="en-US" altLang="en-US" sz="3000"/>
              <a:t>Bible doctrine is the thinking/the mind of Jesus Christ:</a:t>
            </a:r>
            <a:endParaRPr lang="en-US" altLang="en-US" sz="3000"/>
          </a:p>
          <a:p>
            <a:pPr marL="0" indent="0">
              <a:buNone/>
            </a:pPr>
            <a:endParaRPr lang="en-US" altLang="en-US" sz="3000"/>
          </a:p>
          <a:p>
            <a:pPr marL="0" indent="0">
              <a:buNone/>
            </a:pPr>
            <a:endParaRPr lang="en-US" altLang="en-US" sz="3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sz="half" idx="1"/>
          </p:nvPr>
        </p:nvPicPr>
        <p:blipFill>
          <a:blip r:embed="rId1"/>
          <a:srcRect l="15833" t="21242" b="18824"/>
          <a:stretch>
            <a:fillRect/>
          </a:stretch>
        </p:blipFill>
        <p:spPr>
          <a:xfrm>
            <a:off x="401955" y="278765"/>
            <a:ext cx="6636385" cy="2104390"/>
          </a:xfrm>
          <a:prstGeom prst="rect">
            <a:avLst/>
          </a:prstGeom>
        </p:spPr>
      </p:pic>
      <p:pic>
        <p:nvPicPr>
          <p:cNvPr id="6" name="Content Placeholder 5"/>
          <p:cNvPicPr>
            <a:picLocks noChangeAspect="1"/>
          </p:cNvPicPr>
          <p:nvPr>
            <p:ph sz="half" idx="2"/>
          </p:nvPr>
        </p:nvPicPr>
        <p:blipFill>
          <a:blip r:embed="rId2"/>
          <a:srcRect l="15186" t="37163" r="4312" b="24592"/>
          <a:stretch>
            <a:fillRect/>
          </a:stretch>
        </p:blipFill>
        <p:spPr>
          <a:xfrm>
            <a:off x="130810" y="2499360"/>
            <a:ext cx="11931015" cy="39135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Content Placeholder 6" descr="1"/>
          <p:cNvPicPr>
            <a:picLocks noChangeAspect="1"/>
          </p:cNvPicPr>
          <p:nvPr>
            <p:ph idx="1"/>
          </p:nvPr>
        </p:nvPicPr>
        <p:blipFill>
          <a:blip r:embed="rId1"/>
          <a:srcRect l="569" r="569"/>
          <a:stretch>
            <a:fillRect/>
          </a:stretch>
        </p:blipFill>
        <p:spPr>
          <a:xfrm>
            <a:off x="231775" y="969645"/>
            <a:ext cx="11430000" cy="473011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2"/>
          <p:cNvPicPr>
            <a:picLocks noChangeAspect="1"/>
          </p:cNvPicPr>
          <p:nvPr>
            <p:ph idx="1"/>
          </p:nvPr>
        </p:nvPicPr>
        <p:blipFill>
          <a:blip r:embed="rId1"/>
          <a:srcRect l="-321" t="1233" r="3709"/>
          <a:stretch>
            <a:fillRect/>
          </a:stretch>
        </p:blipFill>
        <p:spPr>
          <a:xfrm>
            <a:off x="432435" y="2066290"/>
            <a:ext cx="11123295" cy="3416935"/>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5340</Words>
  <Application>WPS Presentation</Application>
  <PresentationFormat>Widescreen</PresentationFormat>
  <Paragraphs>49</Paragraphs>
  <Slides>15</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15</vt:i4>
      </vt:variant>
    </vt:vector>
  </HeadingPairs>
  <TitlesOfParts>
    <vt:vector size="31" baseType="lpstr">
      <vt:lpstr>Arial</vt:lpstr>
      <vt:lpstr>宋体</vt:lpstr>
      <vt:lpstr>Wingdings</vt:lpstr>
      <vt:lpstr>Cordia New</vt:lpstr>
      <vt:lpstr>Calibri</vt:lpstr>
      <vt:lpstr>Times New Roman</vt:lpstr>
      <vt:lpstr>Times New Roman</vt:lpstr>
      <vt:lpstr>Batang</vt:lpstr>
      <vt:lpstr>Constantia</vt:lpstr>
      <vt:lpstr>Angsana New</vt:lpstr>
      <vt:lpstr>微软雅黑</vt:lpstr>
      <vt:lpstr>Arial Unicode MS</vt:lpstr>
      <vt:lpstr>Calibri Light</vt:lpstr>
      <vt:lpstr>Comic Sans MS</vt:lpstr>
      <vt:lpstr>Saysettha</vt:lpstr>
      <vt:lpstr>Office Theme</vt:lpstr>
      <vt:lpstr>การวิเคราะห์พระธรรมวิวรณ์ สอนโดย อ.Tim จากคำบันทึกของ อ. Max Klein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114</cp:revision>
  <dcterms:created xsi:type="dcterms:W3CDTF">2024-07-01T03:51:00Z</dcterms:created>
  <dcterms:modified xsi:type="dcterms:W3CDTF">2025-08-04T08:32:33Z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7B927243E8814549BD1C541186DB5939_13</vt:lpwstr>
  </property>
  <property fmtid="{D5CDD505-2E9C-101B-9397-08002B2CF9AE}" pid="3" name="KSOProductBuildVer">
    <vt:lpwstr>1033-12.2.0.21931</vt:lpwstr>
  </property>
</Properties>
</file>