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7.webp" ContentType="image/webp"/>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950" r:id="rId4"/>
    <p:sldId id="951" r:id="rId5"/>
    <p:sldId id="949" r:id="rId6"/>
    <p:sldId id="952" r:id="rId7"/>
    <p:sldId id="932" r:id="rId8"/>
    <p:sldId id="914" r:id="rId9"/>
    <p:sldId id="915" r:id="rId10"/>
    <p:sldId id="933" r:id="rId11"/>
    <p:sldId id="927" r:id="rId12"/>
    <p:sldId id="929" r:id="rId13"/>
    <p:sldId id="922" r:id="rId14"/>
    <p:sldId id="930" r:id="rId15"/>
    <p:sldId id="939" r:id="rId16"/>
    <p:sldId id="931" r:id="rId17"/>
    <p:sldId id="941" r:id="rId18"/>
    <p:sldId id="934" r:id="rId19"/>
    <p:sldId id="935" r:id="rId20"/>
    <p:sldId id="936" r:id="rId21"/>
    <p:sldId id="937" r:id="rId22"/>
    <p:sldId id="938" r:id="rId23"/>
    <p:sldId id="940" r:id="rId24"/>
    <p:sldId id="944" r:id="rId25"/>
    <p:sldId id="945" r:id="rId26"/>
    <p:sldId id="946" r:id="rId27"/>
    <p:sldId id="947" r:id="rId28"/>
    <p:sldId id="943" r:id="rId29"/>
    <p:sldId id="948" r:id="rId30"/>
    <p:sldId id="953" r:id="rId31"/>
    <p:sldId id="95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s://en.wikipedia.org/wiki/Brazen_bull" TargetMode="External"/><Relationship Id="rId3" Type="http://schemas.openxmlformats.org/officeDocument/2006/relationships/hyperlink" Target="https://en.wikipedia.org/wiki/Domitian" TargetMode="External"/><Relationship Id="rId2" Type="http://schemas.openxmlformats.org/officeDocument/2006/relationships/hyperlink" Target="https://en.wikipedia.org/wiki/Nero" TargetMode="External"/><Relationship Id="rId1" Type="http://schemas.openxmlformats.org/officeDocument/2006/relationships/hyperlink" Target="https://en.wikipedia.org/wiki/Martyr" TargetMode="Externa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8.jpeg"/><Relationship Id="rId3" Type="http://schemas.openxmlformats.org/officeDocument/2006/relationships/image" Target="../media/image7.webp"/><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2212340" y="1549400"/>
            <a:ext cx="8157210" cy="5308600"/>
          </a:xfrm>
          <a:prstGeom prst="rect">
            <a:avLst/>
          </a:prstGeom>
        </p:spPr>
      </p:pic>
      <p:sp>
        <p:nvSpPr>
          <p:cNvPr id="2" name="Title 1"/>
          <p:cNvSpPr>
            <a:spLocks noGrp="1"/>
          </p:cNvSpPr>
          <p:nvPr>
            <p:ph type="ctrTitle"/>
          </p:nvPr>
        </p:nvSpPr>
        <p:spPr>
          <a:xfrm>
            <a:off x="2536190" y="4832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342630" y="1616710"/>
            <a:ext cx="2112010" cy="645160"/>
          </a:xfrm>
          <a:prstGeom prst="rect">
            <a:avLst/>
          </a:prstGeom>
          <a:noFill/>
        </p:spPr>
        <p:txBody>
          <a:bodyPr wrap="square" rtlCol="0">
            <a:spAutoFit/>
          </a:bodyPr>
          <a:p>
            <a:r>
              <a:rPr lang="en-US">
                <a:latin typeface="Calibri" panose="020F0502020204030204" charset="0"/>
                <a:cs typeface="Calibri" panose="020F0502020204030204" charset="0"/>
              </a:rPr>
              <a:t>REVELATION 50</a:t>
            </a:r>
            <a:endParaRPr lang="en-US">
              <a:latin typeface="Calibri" panose="020F0502020204030204" charset="0"/>
              <a:cs typeface="Calibri" panose="020F0502020204030204" charset="0"/>
            </a:endParaRPr>
          </a:p>
          <a:p>
            <a:r>
              <a:rPr lang="en-US">
                <a:latin typeface="Calibri" panose="020F0502020204030204" charset="0"/>
                <a:cs typeface="Calibri" panose="020F0502020204030204" charset="0"/>
              </a:rPr>
              <a:t> 2025 06 16</a:t>
            </a:r>
            <a:endParaRPr lang="th-TH" altLang="en-US">
              <a:latin typeface="Calibri" panose="020F0502020204030204" charset="0"/>
              <a:cs typeface="Calibri" panose="020F050202020403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32180" y="384175"/>
            <a:ext cx="10423525" cy="5924550"/>
          </a:xfrm>
        </p:spPr>
        <p:txBody>
          <a:bodyPr>
            <a:noAutofit/>
          </a:bodyPr>
          <a:p>
            <a:pPr marL="0" indent="0">
              <a:buNone/>
            </a:pPr>
            <a:r>
              <a:rPr lang="en-US" altLang="en-US" sz="1800">
                <a:sym typeface="+mn-ea"/>
              </a:rPr>
              <a:t>Romans 14:10-13, </a:t>
            </a:r>
            <a:endParaRPr lang="en-US" altLang="en-US" sz="1800">
              <a:sym typeface="+mn-ea"/>
            </a:endParaRPr>
          </a:p>
          <a:p>
            <a:pPr marL="0" indent="0">
              <a:buNone/>
            </a:pPr>
            <a:r>
              <a:rPr lang="en-US" altLang="en-US" sz="1800">
                <a:sym typeface="+mn-ea"/>
              </a:rPr>
              <a:t>“You there [the weak believer who lives in the cosmic system], why do you judge your brother? [Principle of the weak controlling the strong] or you also [the strong believer] why do you regard your brother with contempt [lack of toleration and impersonal love]? for all will stand before the Evaluation Seat of God. </a:t>
            </a:r>
            <a:endParaRPr lang="en-US" altLang="en-US" sz="1800">
              <a:sym typeface="+mn-ea"/>
            </a:endParaRPr>
          </a:p>
          <a:p>
            <a:pPr marL="0" indent="0">
              <a:buNone/>
            </a:pPr>
            <a:r>
              <a:rPr lang="en-US" altLang="en-US" sz="1800">
                <a:sym typeface="+mn-ea"/>
              </a:rPr>
              <a:t>(11)  For it stands written [Isaiah 45:23], For surely as I live, says the Lord, every knee will bow to me [the big genuflect after the Rapture of the Church], and every tongue will give praise to God. </a:t>
            </a:r>
            <a:endParaRPr lang="en-US" altLang="en-US" sz="1800">
              <a:latin typeface="Cordia New" panose="020B0304020202020204" charset="0"/>
              <a:cs typeface="Cordia New" panose="020B0304020202020204" charset="0"/>
            </a:endParaRPr>
          </a:p>
          <a:p>
            <a:endParaRPr lang="th-TH" altLang="en-US" sz="2900">
              <a:latin typeface="Cordia New" panose="020B0304020202020204" charset="0"/>
              <a:cs typeface="Cordia New" panose="020B0304020202020204" charset="0"/>
            </a:endParaRPr>
          </a:p>
          <a:p>
            <a:pPr marL="0" indent="0">
              <a:buNone/>
            </a:pPr>
            <a:r>
              <a:rPr lang="th-TH" altLang="en-US" sz="3400">
                <a:latin typeface="Cordia New" panose="020B0304020202020204" charset="0"/>
                <a:cs typeface="Cordia New" panose="020B0304020202020204" charset="0"/>
              </a:rPr>
              <a:t>โรม</a:t>
            </a:r>
            <a:r>
              <a:rPr lang="en-US" altLang="en-US" sz="3400">
                <a:latin typeface="Cordia New" panose="020B0304020202020204" charset="0"/>
                <a:cs typeface="Cordia New" panose="020B0304020202020204" charset="0"/>
              </a:rPr>
              <a:t> 14:10</a:t>
            </a:r>
            <a:r>
              <a:rPr lang="th-TH" altLang="en-US" sz="3400">
                <a:latin typeface="Cordia New" panose="020B0304020202020204" charset="0"/>
                <a:cs typeface="Cordia New" panose="020B0304020202020204" charset="0"/>
              </a:rPr>
              <a:t>-13</a:t>
            </a:r>
            <a:r>
              <a:rPr lang="en-US" altLang="en-US" sz="3400">
                <a:latin typeface="Cordia New" panose="020B0304020202020204" charset="0"/>
                <a:cs typeface="Cordia New" panose="020B0304020202020204" charset="0"/>
              </a:rPr>
              <a:t> </a:t>
            </a:r>
            <a:endParaRPr lang="en-US" altLang="en-US" sz="3400">
              <a:latin typeface="Cordia New" panose="020B0304020202020204" charset="0"/>
              <a:cs typeface="Cordia New" panose="020B0304020202020204" charset="0"/>
            </a:endParaRPr>
          </a:p>
          <a:p>
            <a:pPr marL="0" indent="0">
              <a:buNone/>
            </a:pP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แต่ตัวท่านเล่า</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เหตุไฉนท่านจึงกล่าวโทษพี่น้องของท่าน</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หรือเหตุไฉนท่านจึงดูหมิ่นพี่น้องของท่าน</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เพราะว่าเราทุกคนต้องยืนอยู่หน้าบัลลังก์พิพากษาของพระคริสต์</a:t>
            </a:r>
            <a:r>
              <a:rPr lang="en-US" altLang="en-US" sz="3400">
                <a:latin typeface="Cordia New" panose="020B0304020202020204" charset="0"/>
                <a:cs typeface="Cordia New" panose="020B0304020202020204" charset="0"/>
              </a:rPr>
              <a:t> </a:t>
            </a:r>
            <a:endParaRPr lang="en-US" altLang="en-US" sz="3400">
              <a:latin typeface="Cordia New" panose="020B0304020202020204" charset="0"/>
              <a:cs typeface="Cordia New" panose="020B0304020202020204" charset="0"/>
            </a:endParaRPr>
          </a:p>
          <a:p>
            <a:pPr marL="0" indent="0">
              <a:buNone/>
            </a:pPr>
            <a:r>
              <a:rPr lang="en-US" altLang="en-US" sz="3400">
                <a:latin typeface="Cordia New" panose="020B0304020202020204" charset="0"/>
                <a:cs typeface="Cordia New" panose="020B0304020202020204" charset="0"/>
              </a:rPr>
              <a:t>11  </a:t>
            </a:r>
            <a:r>
              <a:rPr lang="th-TH" altLang="en-US" sz="3400">
                <a:latin typeface="Cordia New" panose="020B0304020202020204" charset="0"/>
                <a:cs typeface="Cordia New" panose="020B0304020202020204" charset="0"/>
              </a:rPr>
              <a:t>เพราะมีคำเขียนไว้ว่า</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องค์พระผู้เป็นเจ้าได้ตรัสว่า</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เรามีชีวิตอยู่ฉันใด</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หัวเข่าทุกหัวเข่าจะต้องคุกกราบลงต่อเรา</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และลิ้นทุกลิ้นจะต้องร้องสรรเสริญพระเจ้า</a:t>
            </a:r>
            <a:r>
              <a:rPr lang="en-US" altLang="en-US" sz="3400">
                <a:latin typeface="Cordia New" panose="020B0304020202020204" charset="0"/>
                <a:cs typeface="Cordia New" panose="020B0304020202020204" charset="0"/>
              </a:rPr>
              <a:t>"' </a:t>
            </a:r>
            <a:endParaRPr lang="en-US" altLang="en-US" sz="3400">
              <a:latin typeface="Cordia New" panose="020B0304020202020204" charset="0"/>
              <a:cs typeface="Cordia New" panose="020B030402020202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32180" y="987425"/>
            <a:ext cx="10423525" cy="4873625"/>
          </a:xfrm>
        </p:spPr>
        <p:txBody>
          <a:bodyPr>
            <a:noAutofit/>
          </a:bodyPr>
          <a:p>
            <a:pPr marL="0" indent="0">
              <a:buNone/>
            </a:pPr>
            <a:r>
              <a:rPr lang="en-US" altLang="en-US" sz="2400">
                <a:sym typeface="+mn-ea"/>
              </a:rPr>
              <a:t>(12) So, then each one of us [Church Age believers] shall give an account to God concerning himself [at the Judgment (Evaluation) Seat of Christ]. (13) Therefore, let us no longer judge one another: but rather make up your mind, [determine this] not to place an obstacle or distraction in front of his brother.” </a:t>
            </a:r>
            <a:endParaRPr lang="en-US" altLang="en-US" sz="2400"/>
          </a:p>
          <a:p>
            <a:endParaRPr lang="th-TH" altLang="en-US" sz="3600">
              <a:latin typeface="Cordia New" panose="020B0304020202020204" charset="0"/>
              <a:cs typeface="Cordia New" panose="020B0304020202020204" charset="0"/>
            </a:endParaRPr>
          </a:p>
          <a:p>
            <a:pPr marL="0" indent="0">
              <a:buNone/>
            </a:pPr>
            <a:r>
              <a:rPr lang="th-TH" altLang="en-US" sz="3600">
                <a:latin typeface="Cordia New" panose="020B0304020202020204" charset="0"/>
                <a:cs typeface="Cordia New" panose="020B0304020202020204" charset="0"/>
              </a:rPr>
              <a:t>โรม</a:t>
            </a:r>
            <a:r>
              <a:rPr lang="en-US" altLang="th-TH" sz="3600">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rPr>
              <a:t>12  </a:t>
            </a:r>
            <a:r>
              <a:rPr lang="th-TH" altLang="en-US" sz="4500">
                <a:latin typeface="Cordia New" panose="020B0304020202020204" charset="0"/>
                <a:cs typeface="Cordia New" panose="020B0304020202020204" charset="0"/>
              </a:rPr>
              <a:t>ฉะนั้นเราทุกคนจะต้องทูลเรื่องราวของตัวเองต่อพระเจ้า</a:t>
            </a:r>
            <a:r>
              <a:rPr lang="en-US" altLang="en-US" sz="3600">
                <a:latin typeface="Cordia New" panose="020B0304020202020204" charset="0"/>
                <a:cs typeface="Cordia New" panose="020B0304020202020204" charset="0"/>
              </a:rPr>
              <a:t> 13  </a:t>
            </a:r>
            <a:r>
              <a:rPr lang="th-TH" altLang="en-US" sz="4500">
                <a:latin typeface="Cordia New" panose="020B0304020202020204" charset="0"/>
                <a:cs typeface="Cordia New" panose="020B0304020202020204" charset="0"/>
              </a:rPr>
              <a:t>ดังนั้นเราอย่ากล่าวโทษกันและกันอีกเลย</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แต่จงตัดสินใจเสียดีกว่า</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คืออย่าให้ผู้หนึ่งผู้ใดวางสิ่งซึ่งให้สะดุด</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หรือสิ่งซึ่งเป็นเหตุให้ล้มลงไว้ต่อหน้าพี่น้อง</a:t>
            </a:r>
            <a:r>
              <a:rPr lang="en-US" altLang="en-US" sz="3600">
                <a:latin typeface="Cordia New" panose="020B0304020202020204" charset="0"/>
                <a:cs typeface="Cordia New" panose="020B0304020202020204" charset="0"/>
              </a:rPr>
              <a:t> </a:t>
            </a:r>
            <a:endParaRPr lang="en-US" altLang="en-US" sz="3600">
              <a:latin typeface="Cordia New" panose="020B0304020202020204" charset="0"/>
              <a:cs typeface="Cordia New" panose="020B0304020202020204" charset="0"/>
            </a:endParaRPr>
          </a:p>
          <a:p>
            <a:endParaRPr lang="en-US" altLang="en-US" sz="2800">
              <a:latin typeface="Cordia New" panose="020B0304020202020204" charset="0"/>
              <a:cs typeface="Cordia New" panose="020B030402020202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638175"/>
            <a:ext cx="10909935" cy="5864225"/>
          </a:xfrm>
        </p:spPr>
        <p:txBody>
          <a:bodyPr>
            <a:normAutofit/>
          </a:bodyPr>
          <a:p>
            <a:pPr marL="0" indent="0">
              <a:buNone/>
            </a:pPr>
            <a:r>
              <a:rPr lang="en-US" altLang="en-US" sz="2400">
                <a:latin typeface="Calibri" panose="020F0502020204030204" charset="0"/>
                <a:cs typeface="Calibri" panose="020F0502020204030204" charset="0"/>
              </a:rPr>
              <a:t> 7. An athletic analogy to the judgment seat of Christ.  “Now if anyone really competes in the athletic games, he does not receive a winner’s wreath unless he trains according to the rules.”</a:t>
            </a:r>
            <a:endParaRPr lang="en-US" altLang="en-US" sz="2400">
              <a:latin typeface="Calibri" panose="020F0502020204030204" charset="0"/>
              <a:cs typeface="Calibri" panose="020F0502020204030204" charset="0"/>
            </a:endParaRPr>
          </a:p>
          <a:p>
            <a:pPr marL="0" indent="0">
              <a:buNone/>
            </a:pPr>
            <a:r>
              <a:rPr lang="th-TH" altLang="en-US" sz="3600">
                <a:latin typeface="Cordia New" panose="020B0304020202020204" charset="0"/>
                <a:cs typeface="Cordia New" panose="020B0304020202020204" charset="0"/>
              </a:rPr>
              <a:t>และถ้าผู้ใดจะเข้าแข่งขันกัน</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เขาก็คงมิได้สวมมงกุฎ</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เว้นเสียแต่เขาได้ปฏิบัติตามกฎ</a:t>
            </a:r>
            <a:endParaRPr lang="th-TH" altLang="en-US" sz="3600">
              <a:latin typeface="Cordia New" panose="020B0304020202020204" charset="0"/>
              <a:cs typeface="Cordia New" panose="020B0304020202020204" charset="0"/>
            </a:endParaRPr>
          </a:p>
          <a:p>
            <a:pPr marL="0" indent="0">
              <a:buNone/>
            </a:pPr>
            <a:r>
              <a:rPr lang="en-US" altLang="th-TH" sz="3600">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sym typeface="+mn-ea"/>
              </a:rPr>
              <a:t>2 </a:t>
            </a:r>
            <a:r>
              <a:rPr lang="th-TH" altLang="en-US" sz="3600">
                <a:latin typeface="Cordia New" panose="020B0304020202020204" charset="0"/>
                <a:cs typeface="Cordia New" panose="020B0304020202020204" charset="0"/>
                <a:sym typeface="+mn-ea"/>
              </a:rPr>
              <a:t>ทิโมธิ</a:t>
            </a:r>
            <a:r>
              <a:rPr lang="en-US" altLang="en-US" sz="3600">
                <a:latin typeface="Cordia New" panose="020B0304020202020204" charset="0"/>
                <a:cs typeface="Cordia New" panose="020B0304020202020204" charset="0"/>
                <a:sym typeface="+mn-ea"/>
              </a:rPr>
              <a:t> 2:5</a:t>
            </a:r>
            <a:r>
              <a:rPr lang="th-TH" altLang="en-US" sz="3600">
                <a:latin typeface="Cordia New" panose="020B0304020202020204" charset="0"/>
                <a:cs typeface="Cordia New" panose="020B0304020202020204" charset="0"/>
                <a:sym typeface="+mn-ea"/>
              </a:rPr>
              <a:t>)</a:t>
            </a:r>
            <a:endParaRPr lang="th-TH" altLang="en-US" sz="3600">
              <a:latin typeface="Cordia New" panose="020B0304020202020204" charset="0"/>
              <a:cs typeface="Cordia New" panose="020B0304020202020204" charset="0"/>
            </a:endParaRPr>
          </a:p>
          <a:p>
            <a:pPr marL="0" indent="0">
              <a:buNone/>
            </a:pPr>
            <a:r>
              <a:rPr lang="en-US" altLang="en-US" sz="2400">
                <a:latin typeface="Calibri" panose="020F0502020204030204" charset="0"/>
                <a:cs typeface="Calibri" panose="020F0502020204030204" charset="0"/>
              </a:rPr>
              <a:t> The Christian is not going to receive the winner’s wreath at the Evaluation Seat of Christ unless he plays according to the rules [commands of scripture for Church Age believers] set-up by the Father. </a:t>
            </a:r>
            <a:endParaRPr lang="en-US" altLang="en-US" sz="2400">
              <a:latin typeface="Calibri" panose="020F0502020204030204" charset="0"/>
              <a:cs typeface="Calibri" panose="020F0502020204030204" charset="0"/>
            </a:endParaRPr>
          </a:p>
          <a:p>
            <a:pPr marL="0" indent="0">
              <a:buNone/>
            </a:pPr>
            <a:r>
              <a:rPr lang="en-US" altLang="en-US" sz="2400">
                <a:latin typeface="Calibri" panose="020F0502020204030204" charset="0"/>
                <a:cs typeface="Calibri" panose="020F0502020204030204" charset="0"/>
              </a:rPr>
              <a:t>Not only did the Roman athlete live inside the gymnasium for ten months but also followed a set of very strict rules which constantly tested his motivation, his decisions, and his momentum. </a:t>
            </a:r>
            <a:endParaRPr lang="en-US" altLang="en-US" sz="2400">
              <a:latin typeface="Calibri" panose="020F0502020204030204" charset="0"/>
              <a:cs typeface="Calibri" panose="020F0502020204030204" charset="0"/>
            </a:endParaRPr>
          </a:p>
          <a:p>
            <a:pPr marL="0" indent="0">
              <a:buNone/>
            </a:pPr>
            <a:r>
              <a:rPr lang="en-US" altLang="en-US" sz="2400">
                <a:latin typeface="Calibri" panose="020F0502020204030204" charset="0"/>
                <a:cs typeface="Calibri" panose="020F0502020204030204" charset="0"/>
              </a:rPr>
              <a:t> Once the athletes went back to their hometowns, they received rewards which are analogous to the rewards received by the Christian at the Judgment Seat of Christ.</a:t>
            </a:r>
            <a:endParaRPr lang="en-US" altLang="en-US" sz="2400">
              <a:latin typeface="Calibri" panose="020F0502020204030204" charset="0"/>
              <a:cs typeface="Calibri" panose="020F050202020403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04825" y="1123950"/>
            <a:ext cx="10850880" cy="4873625"/>
          </a:xfrm>
        </p:spPr>
        <p:txBody>
          <a:bodyPr>
            <a:noAutofit/>
          </a:bodyPr>
          <a:p>
            <a:pPr marL="0" indent="0">
              <a:buNone/>
            </a:pPr>
            <a:r>
              <a:rPr lang="en-US" altLang="en-US" sz="2400">
                <a:sym typeface="+mn-ea"/>
              </a:rPr>
              <a:t> 1Co. 9:24 “Do you not know that those who run in a race [stadios = stadium] all run [analogous to the games in the Roman empire*], but one receives the prize [in each event]? Run in such a way that you may win.</a:t>
            </a:r>
            <a:endParaRPr lang="en-US" altLang="en-US" sz="2400">
              <a:sym typeface="+mn-ea"/>
            </a:endParaRPr>
          </a:p>
          <a:p>
            <a:pPr marL="0" indent="0">
              <a:buNone/>
            </a:pPr>
            <a:r>
              <a:rPr lang="en-US" altLang="en-US" sz="2400">
                <a:sym typeface="+mn-ea"/>
              </a:rPr>
              <a:t> (25) And everyone who competes in the games exercises self-discipline in all things. They [the athletes] do it to receive a perishable wreath [or crown]; but we [mature believers] an imperishable crown.</a:t>
            </a:r>
            <a:endParaRPr lang="en-US" altLang="en-US" sz="2400">
              <a:sym typeface="+mn-ea"/>
            </a:endParaRPr>
          </a:p>
          <a:p>
            <a:pPr marL="0" indent="0">
              <a:buNone/>
            </a:pPr>
            <a:endParaRPr lang="en-US" altLang="en-US" sz="2400">
              <a:sym typeface="+mn-ea"/>
            </a:endParaRPr>
          </a:p>
          <a:p>
            <a:pPr marL="0" indent="0">
              <a:buNone/>
            </a:pPr>
            <a:r>
              <a:rPr lang="en-US" altLang="en-US" sz="3600">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sym typeface="+mn-ea"/>
              </a:rPr>
              <a:t>1 </a:t>
            </a:r>
            <a:r>
              <a:rPr lang="th-TH" altLang="en-US" sz="3600">
                <a:latin typeface="Cordia New" panose="020B0304020202020204" charset="0"/>
                <a:cs typeface="Cordia New" panose="020B0304020202020204" charset="0"/>
                <a:sym typeface="+mn-ea"/>
              </a:rPr>
              <a:t>คร.</a:t>
            </a:r>
            <a:r>
              <a:rPr lang="en-US" altLang="en-US" sz="3600">
                <a:latin typeface="Cordia New" panose="020B0304020202020204" charset="0"/>
                <a:cs typeface="Cordia New" panose="020B0304020202020204" charset="0"/>
                <a:sym typeface="+mn-ea"/>
              </a:rPr>
              <a:t> 9:24  </a:t>
            </a:r>
            <a:r>
              <a:rPr lang="th-TH" altLang="en-US" sz="3600">
                <a:latin typeface="Cordia New" panose="020B0304020202020204" charset="0"/>
                <a:cs typeface="Cordia New" panose="020B0304020202020204" charset="0"/>
              </a:rPr>
              <a:t>ท่านไม่รู้หรือว่าคนเหล่านั้นที่วิ่งแข่งกัน</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ก็วิ่งด้วยกันทุกคน</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แต่คนที่ได้รับรางวัลมีคนเดียว</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เหตุฉะนั้นจงวิ่งเพื่อชิงรางวัลให้ได้</a:t>
            </a:r>
            <a:r>
              <a:rPr lang="en-US" altLang="en-US" sz="3600">
                <a:latin typeface="Cordia New" panose="020B0304020202020204" charset="0"/>
                <a:cs typeface="Cordia New" panose="020B0304020202020204" charset="0"/>
              </a:rPr>
              <a:t> </a:t>
            </a:r>
            <a:endParaRPr lang="en-US" altLang="en-US" sz="3600">
              <a:latin typeface="Cordia New" panose="020B0304020202020204" charset="0"/>
              <a:cs typeface="Cordia New" panose="020B0304020202020204" charset="0"/>
            </a:endParaRPr>
          </a:p>
          <a:p>
            <a:pPr marL="0" indent="0">
              <a:buNone/>
            </a:pPr>
            <a:r>
              <a:rPr lang="en-US" altLang="en-US" sz="3600">
                <a:latin typeface="Cordia New" panose="020B0304020202020204" charset="0"/>
                <a:cs typeface="Cordia New" panose="020B0304020202020204" charset="0"/>
              </a:rPr>
              <a:t>1</a:t>
            </a:r>
            <a:r>
              <a:rPr lang="th-TH" altLang="en-US" sz="3600">
                <a:latin typeface="Cordia New" panose="020B0304020202020204" charset="0"/>
                <a:cs typeface="Cordia New" panose="020B0304020202020204" charset="0"/>
              </a:rPr>
              <a:t> คร.</a:t>
            </a:r>
            <a:r>
              <a:rPr lang="en-US" altLang="en-US" sz="3600">
                <a:latin typeface="Cordia New" panose="020B0304020202020204" charset="0"/>
                <a:cs typeface="Cordia New" panose="020B0304020202020204" charset="0"/>
              </a:rPr>
              <a:t> 9:25</a:t>
            </a:r>
            <a:r>
              <a:rPr lang="en-US" altLang="en-US" sz="3600">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ฝ่ายนักกีฬาทุกคนก็เคร่งครัดในระเบียบทุกอย่าง</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แล้วเขากระทำอย่างนั้นเพื่อจะได้มงกุฎใบไม้ซึ่งร่วงโรยได้</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แต่เรากระทำเพื่อจะได้มงกุฎที่ไม่มีวันร่วงโรยเลย</a:t>
            </a:r>
            <a:r>
              <a:rPr lang="en-US" altLang="en-US" sz="3600">
                <a:latin typeface="Cordia New" panose="020B0304020202020204" charset="0"/>
                <a:cs typeface="Cordia New" panose="020B0304020202020204" charset="0"/>
              </a:rPr>
              <a:t> </a:t>
            </a:r>
            <a:endParaRPr lang="en-US" altLang="en-US" sz="3600">
              <a:latin typeface="Cordia New" panose="020B0304020202020204" charset="0"/>
              <a:cs typeface="Cordia New" panose="020B0304020202020204" charset="0"/>
            </a:endParaRPr>
          </a:p>
          <a:p>
            <a:endParaRPr lang="en-US" altLang="en-US" sz="3600">
              <a:latin typeface="Cordia New" panose="020B0304020202020204" charset="0"/>
              <a:cs typeface="Cordia New" panose="020B03040202020202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58190" y="365760"/>
            <a:ext cx="10850880" cy="4873625"/>
          </a:xfrm>
        </p:spPr>
        <p:txBody>
          <a:bodyPr>
            <a:noAutofit/>
          </a:bodyPr>
          <a:p>
            <a:pPr marL="0" indent="0">
              <a:buNone/>
            </a:pPr>
            <a:r>
              <a:rPr lang="en-US" altLang="en-US" sz="2600">
                <a:latin typeface="Cordia New" panose="020B0304020202020204" charset="0"/>
                <a:cs typeface="Cordia New" panose="020B0304020202020204" charset="0"/>
              </a:rPr>
              <a:t>To ‘run in a race’ means to run in a stadium literally, and it refers to different areas of athletic games in the ancient world.</a:t>
            </a:r>
            <a:endParaRPr lang="en-US" altLang="en-US" sz="2600">
              <a:latin typeface="Cordia New" panose="020B0304020202020204" charset="0"/>
              <a:cs typeface="Cordia New" panose="020B0304020202020204" charset="0"/>
            </a:endParaRPr>
          </a:p>
          <a:p>
            <a:pPr marL="0" indent="0">
              <a:buNone/>
            </a:pPr>
            <a:r>
              <a:rPr lang="en-US" altLang="en-US" sz="2600">
                <a:latin typeface="Cordia New" panose="020B0304020202020204" charset="0"/>
                <a:cs typeface="Cordia New" panose="020B0304020202020204" charset="0"/>
              </a:rPr>
              <a:t>1. the Olympic games: Originated around 800 B.C. ‘by Zeus’ though had been dead during the late Roman republic and the early part of the Roman empire but they were revived by Herod the Great, then declared pagan practice and stopped by Christian emporers around 400 A.D. The Olympic games were revived beginning around the early 1800s. </a:t>
            </a:r>
            <a:endParaRPr lang="en-US" altLang="en-US" sz="2600">
              <a:latin typeface="Cordia New" panose="020B0304020202020204" charset="0"/>
              <a:cs typeface="Cordia New" panose="020B0304020202020204" charset="0"/>
            </a:endParaRPr>
          </a:p>
          <a:p>
            <a:pPr marL="0" indent="0">
              <a:buNone/>
            </a:pPr>
            <a:r>
              <a:rPr lang="en-US" altLang="en-US" sz="2600">
                <a:latin typeface="Cordia New" panose="020B0304020202020204" charset="0"/>
                <a:cs typeface="Cordia New" panose="020B0304020202020204" charset="0"/>
              </a:rPr>
              <a:t>2. the Corinthian games, also called the Isthmus games. </a:t>
            </a:r>
            <a:endParaRPr lang="en-US" altLang="en-US" sz="2600">
              <a:latin typeface="Cordia New" panose="020B0304020202020204" charset="0"/>
              <a:cs typeface="Cordia New" panose="020B0304020202020204" charset="0"/>
            </a:endParaRPr>
          </a:p>
          <a:p>
            <a:pPr marL="0" indent="0">
              <a:buNone/>
            </a:pPr>
            <a:r>
              <a:rPr lang="en-US" altLang="en-US" sz="2600">
                <a:latin typeface="Cordia New" panose="020B0304020202020204" charset="0"/>
                <a:cs typeface="Cordia New" panose="020B0304020202020204" charset="0"/>
              </a:rPr>
              <a:t>3. the Pythian games</a:t>
            </a:r>
            <a:endParaRPr lang="en-US" altLang="en-US" sz="2600">
              <a:latin typeface="Cordia New" panose="020B0304020202020204" charset="0"/>
              <a:cs typeface="Cordia New" panose="020B0304020202020204" charset="0"/>
            </a:endParaRPr>
          </a:p>
          <a:p>
            <a:pPr marL="0" indent="0">
              <a:buNone/>
            </a:pPr>
            <a:r>
              <a:rPr lang="en-US" altLang="en-US" sz="2600">
                <a:latin typeface="Cordia New" panose="020B0304020202020204" charset="0"/>
                <a:cs typeface="Cordia New" panose="020B0304020202020204" charset="0"/>
              </a:rPr>
              <a:t>4. the Nemian games. </a:t>
            </a:r>
            <a:endParaRPr lang="en-US" altLang="en-US" sz="2600">
              <a:latin typeface="Cordia New" panose="020B0304020202020204" charset="0"/>
              <a:cs typeface="Cordia New" panose="020B0304020202020204" charset="0"/>
            </a:endParaRPr>
          </a:p>
          <a:p>
            <a:pPr marL="0" indent="0">
              <a:buNone/>
            </a:pPr>
            <a:r>
              <a:rPr lang="en-US" altLang="en-US" sz="2600">
                <a:latin typeface="Cordia New" panose="020B0304020202020204" charset="0"/>
                <a:cs typeface="Cordia New" panose="020B0304020202020204" charset="0"/>
              </a:rPr>
              <a:t>5. the Panathenaic Games, an ancient Greek athletic festival held in honor of the goddess Athena</a:t>
            </a:r>
            <a:endParaRPr lang="en-US" altLang="en-US" sz="2600">
              <a:latin typeface="Cordia New" panose="020B0304020202020204" charset="0"/>
              <a:cs typeface="Cordia New" panose="020B0304020202020204" charset="0"/>
            </a:endParaRPr>
          </a:p>
          <a:p>
            <a:pPr marL="0" indent="0">
              <a:buNone/>
            </a:pPr>
            <a:r>
              <a:rPr lang="en-US" altLang="en-US" sz="2600">
                <a:latin typeface="Cordia New" panose="020B0304020202020204" charset="0"/>
                <a:cs typeface="Cordia New" panose="020B0304020202020204" charset="0"/>
              </a:rPr>
              <a:t>Paul is very clear that he is talking about the athletes here because he says, “they which run in the stadium.” The stadium refers to the beautiful stadium just outside of Corinth on the Isthmus.  </a:t>
            </a:r>
            <a:endParaRPr lang="en-US" altLang="en-US" sz="2600">
              <a:latin typeface="Cordia New" panose="020B0304020202020204" charset="0"/>
              <a:cs typeface="Cordia New" panose="020B0304020202020204" charset="0"/>
            </a:endParaRPr>
          </a:p>
          <a:p>
            <a:endParaRPr lang="en-US" altLang="en-US" sz="2600">
              <a:latin typeface="Cordia New" panose="020B0304020202020204" charset="0"/>
              <a:cs typeface="Cordia New" panose="020B03040202020202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04825" y="1123950"/>
            <a:ext cx="10850880" cy="4873625"/>
          </a:xfrm>
        </p:spPr>
        <p:txBody>
          <a:bodyPr>
            <a:noAutofit/>
          </a:bodyPr>
          <a:p>
            <a:pPr marL="0" indent="0">
              <a:buNone/>
            </a:pPr>
            <a:r>
              <a:rPr lang="en-US" altLang="en-US" sz="2400">
                <a:latin typeface="Times New Roman" panose="02020603050405020304" charset="0"/>
                <a:cs typeface="Times New Roman" panose="02020603050405020304" charset="0"/>
                <a:sym typeface="+mn-ea"/>
              </a:rPr>
              <a:t> 1Co 9:26  “</a:t>
            </a:r>
            <a:r>
              <a:rPr lang="en-US" altLang="en-US" sz="2400">
                <a:sym typeface="+mn-ea"/>
              </a:rPr>
              <a:t> Therefore [Paul’s </a:t>
            </a:r>
            <a:r>
              <a:rPr lang="en-US" altLang="en-US" sz="2400">
                <a:sym typeface="+mn-ea"/>
              </a:rPr>
              <a:t>[</a:t>
            </a:r>
            <a:r>
              <a:rPr lang="en-US" altLang="en-US" sz="2400">
                <a:sym typeface="+mn-ea"/>
              </a:rPr>
              <a:t>application] I do not run like a person without an objective; I do not fight like a person beating the air [cosmic believers are shadow boxers] (27) Instead, I discipline my body, and keep it in training [residence and function in God’s power system] lest having preached [communicated doctrine] to others, I myself should be disqualified” [disqualification from both temporal blessing and eternal reward at the judgment seat of Christ].</a:t>
            </a:r>
            <a:endParaRPr lang="en-US" altLang="en-US" sz="2400"/>
          </a:p>
          <a:p>
            <a:pPr marL="0" indent="0">
              <a:buNone/>
            </a:pPr>
            <a:r>
              <a:rPr lang="en-US" altLang="en-US" sz="3600">
                <a:latin typeface="Cordia New" panose="020B0304020202020204" charset="0"/>
                <a:cs typeface="Cordia New" panose="020B0304020202020204" charset="0"/>
              </a:rPr>
              <a:t>1</a:t>
            </a:r>
            <a:r>
              <a:rPr lang="th-TH" altLang="en-US" sz="3600">
                <a:latin typeface="Cordia New" panose="020B0304020202020204" charset="0"/>
                <a:cs typeface="Cordia New" panose="020B0304020202020204" charset="0"/>
              </a:rPr>
              <a:t> คร.</a:t>
            </a:r>
            <a:r>
              <a:rPr lang="en-US" altLang="en-US" sz="3600">
                <a:latin typeface="Cordia New" panose="020B0304020202020204" charset="0"/>
                <a:cs typeface="Cordia New" panose="020B0304020202020204" charset="0"/>
              </a:rPr>
              <a:t> 9:26  </a:t>
            </a:r>
            <a:r>
              <a:rPr lang="th-TH" altLang="en-US" sz="3600">
                <a:latin typeface="Cordia New" panose="020B0304020202020204" charset="0"/>
                <a:cs typeface="Cordia New" panose="020B0304020202020204" charset="0"/>
              </a:rPr>
              <a:t>ดังนั้นส่วนข้าพเจ้าวิ่งแข่งอย่างนี้โดยมีเป้าหมาย</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ข้าพเจ้าได้ต่อสู้อย่างนี้</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ไม่ใช่อย่างนักมวยที่ชกลม</a:t>
            </a:r>
            <a:r>
              <a:rPr lang="en-US" altLang="en-US" sz="3600">
                <a:latin typeface="Cordia New" panose="020B0304020202020204" charset="0"/>
                <a:cs typeface="Cordia New" panose="020B0304020202020204" charset="0"/>
              </a:rPr>
              <a:t> </a:t>
            </a:r>
            <a:endParaRPr lang="en-US" altLang="en-US" sz="3600">
              <a:latin typeface="Cordia New" panose="020B0304020202020204" charset="0"/>
              <a:cs typeface="Cordia New" panose="020B0304020202020204" charset="0"/>
            </a:endParaRPr>
          </a:p>
          <a:p>
            <a:pPr marL="0" indent="0">
              <a:buNone/>
            </a:pPr>
            <a:r>
              <a:rPr lang="en-US" altLang="en-US" sz="3600">
                <a:latin typeface="Cordia New" panose="020B0304020202020204" charset="0"/>
                <a:cs typeface="Cordia New" panose="020B0304020202020204" charset="0"/>
              </a:rPr>
              <a:t>1</a:t>
            </a:r>
            <a:r>
              <a:rPr lang="th-TH" altLang="en-US" sz="3600">
                <a:latin typeface="Cordia New" panose="020B0304020202020204" charset="0"/>
                <a:cs typeface="Cordia New" panose="020B0304020202020204" charset="0"/>
              </a:rPr>
              <a:t> คร.</a:t>
            </a:r>
            <a:r>
              <a:rPr lang="en-US" altLang="en-US" sz="3600">
                <a:latin typeface="Cordia New" panose="020B0304020202020204" charset="0"/>
                <a:cs typeface="Cordia New" panose="020B0304020202020204" charset="0"/>
              </a:rPr>
              <a:t> 9:27  </a:t>
            </a:r>
            <a:r>
              <a:rPr lang="th-TH" altLang="en-US" sz="3600">
                <a:latin typeface="Cordia New" panose="020B0304020202020204" charset="0"/>
                <a:cs typeface="Cordia New" panose="020B0304020202020204" charset="0"/>
              </a:rPr>
              <a:t>แต่ข้าพเจ้าระงับความปรารถนาฝ่ายเนื้อหนังให้อยู่ใต้บังคับ</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เพราะเกรงว่าโดยทางหนึ่งทางใดเมื่อข้าพเจ้าได้ประกาศแก่คนอื่นแล้ว</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ตัวข้าพเจ้าเองจะเป็นคนที่ใช้การไม่ได้</a:t>
            </a:r>
            <a:r>
              <a:rPr lang="en-US" altLang="en-US" sz="3600">
                <a:latin typeface="Cordia New" panose="020B0304020202020204" charset="0"/>
                <a:cs typeface="Cordia New" panose="020B0304020202020204" charset="0"/>
              </a:rPr>
              <a:t> </a:t>
            </a:r>
            <a:endParaRPr lang="en-US" altLang="en-US" sz="3600">
              <a:latin typeface="Cordia New" panose="020B0304020202020204" charset="0"/>
              <a:cs typeface="Cordia New" panose="020B03040202020202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idx="1"/>
          </p:nvPr>
        </p:nvPicPr>
        <p:blipFill>
          <a:blip r:embed="rId1"/>
          <a:stretch>
            <a:fillRect/>
          </a:stretch>
        </p:blipFill>
        <p:spPr>
          <a:xfrm>
            <a:off x="1094740" y="165100"/>
            <a:ext cx="9816465" cy="65271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914400" y="859790"/>
            <a:ext cx="10022840" cy="5146675"/>
          </a:xfrm>
          <a:prstGeom prst="rect">
            <a:avLst/>
          </a:prstGeom>
        </p:spPr>
        <p:txBody>
          <a:bodyPr>
            <a:noAutofit/>
          </a:bodyPr>
          <a:p>
            <a:pPr algn="just" defTabSz="266700">
              <a:lnSpc>
                <a:spcPct val="100000"/>
              </a:lnSpc>
              <a:spcBef>
                <a:spcPts val="500"/>
              </a:spcBef>
              <a:spcAft>
                <a:spcPts val="500"/>
              </a:spcAft>
            </a:pPr>
            <a:r>
              <a:rPr sz="2000">
                <a:solidFill>
                  <a:srgbClr val="001320"/>
                </a:solidFill>
                <a:latin typeface="Calibri" panose="020F0502020204030204" charset="0"/>
                <a:ea typeface="Times New Roman" panose="02020603050405020304"/>
                <a:cs typeface="Calibri" panose="020F0502020204030204" charset="0"/>
              </a:rPr>
              <a:t>Message to Pergamum:</a:t>
            </a:r>
            <a:endParaRPr sz="2000">
              <a:solidFill>
                <a:srgbClr val="001320"/>
              </a:solidFill>
              <a:latin typeface="Calibri" panose="020F0502020204030204" charset="0"/>
              <a:ea typeface="Times New Roman" panose="02020603050405020304"/>
              <a:cs typeface="Calibri" panose="020F0502020204030204" charset="0"/>
            </a:endParaRPr>
          </a:p>
          <a:p>
            <a:pPr algn="just" defTabSz="266700">
              <a:lnSpc>
                <a:spcPct val="100000"/>
              </a:lnSpc>
              <a:spcBef>
                <a:spcPts val="500"/>
              </a:spcBef>
              <a:spcAft>
                <a:spcPts val="500"/>
              </a:spcAft>
            </a:pPr>
            <a:endParaRPr sz="2000">
              <a:solidFill>
                <a:srgbClr val="001320"/>
              </a:solidFill>
              <a:latin typeface="Calibri" panose="020F0502020204030204" charset="0"/>
              <a:ea typeface="Times New Roman" panose="02020603050405020304"/>
              <a:cs typeface="Calibri" panose="020F0502020204030204" charset="0"/>
            </a:endParaRPr>
          </a:p>
          <a:p>
            <a:pPr algn="just" defTabSz="266700">
              <a:lnSpc>
                <a:spcPct val="100000"/>
              </a:lnSpc>
              <a:spcBef>
                <a:spcPts val="500"/>
              </a:spcBef>
              <a:spcAft>
                <a:spcPts val="500"/>
              </a:spcAft>
            </a:pPr>
            <a:r>
              <a:rPr sz="2400">
                <a:solidFill>
                  <a:srgbClr val="001320"/>
                </a:solidFill>
                <a:ea typeface="Times New Roman" panose="02020603050405020304"/>
                <a:cs typeface="+mn-lt"/>
              </a:rPr>
              <a:t>`2:12. “And to the messenger [the pastor] of the church in Pergamum write: The One who has the sharp two-edged sword [Rhomphaia] says this:</a:t>
            </a:r>
            <a:endParaRPr sz="2400">
              <a:solidFill>
                <a:srgbClr val="001320"/>
              </a:solidFill>
              <a:ea typeface="Times New Roman" panose="02020603050405020304"/>
              <a:cs typeface="+mn-lt"/>
            </a:endParaRPr>
          </a:p>
          <a:p>
            <a:pPr algn="just" defTabSz="266700">
              <a:lnSpc>
                <a:spcPct val="100000"/>
              </a:lnSpc>
              <a:spcBef>
                <a:spcPts val="500"/>
              </a:spcBef>
              <a:spcAft>
                <a:spcPts val="500"/>
              </a:spcAft>
            </a:pPr>
            <a:r>
              <a:rPr sz="2400">
                <a:ea typeface="Batang"/>
                <a:cs typeface="+mn-lt"/>
              </a:rPr>
              <a:t>Καὶ τῷ ἀγγέλῳ τῆς ἐν Περγάµῳ ἐκκλησίας γράψον· Τάδε λέγει</a:t>
            </a:r>
            <a:r>
              <a:rPr lang="en-US" sz="2400">
                <a:ea typeface="Batang"/>
                <a:cs typeface="+mn-lt"/>
              </a:rPr>
              <a:t> </a:t>
            </a:r>
            <a:r>
              <a:rPr sz="2400">
                <a:ea typeface="Batang"/>
                <a:cs typeface="+mn-lt"/>
              </a:rPr>
              <a:t>ὁ ἔχων τὴν ῥοµφαίαν τὴν δίστοµον τὴν ὀξεῖαν·</a:t>
            </a:r>
            <a:endParaRPr sz="2400">
              <a:ea typeface="Batang"/>
              <a:cs typeface="+mn-lt"/>
            </a:endParaRPr>
          </a:p>
          <a:p>
            <a:pPr algn="just" defTabSz="266700">
              <a:lnSpc>
                <a:spcPct val="100000"/>
              </a:lnSpc>
              <a:spcBef>
                <a:spcPts val="500"/>
              </a:spcBef>
              <a:spcAft>
                <a:spcPts val="500"/>
              </a:spcAft>
            </a:pPr>
            <a:endParaRPr sz="2000">
              <a:ea typeface="Batang"/>
              <a:cs typeface="+mn-lt"/>
            </a:endParaRPr>
          </a:p>
          <a:p>
            <a:pPr algn="just" defTabSz="266700">
              <a:lnSpc>
                <a:spcPct val="100000"/>
              </a:lnSpc>
              <a:spcBef>
                <a:spcPts val="500"/>
              </a:spcBef>
              <a:spcAft>
                <a:spcPts val="500"/>
              </a:spcAft>
            </a:pPr>
            <a:r>
              <a:rPr lang="th-TH" altLang="en-US" sz="4000">
                <a:latin typeface="Cordia New" panose="020B0304020202020204" charset="0"/>
                <a:ea typeface="Batang"/>
                <a:cs typeface="Cordia New" panose="020B0304020202020204" charset="0"/>
              </a:rPr>
              <a:t>วิวรณ์</a:t>
            </a:r>
            <a:r>
              <a:rPr lang="en-US" altLang="en-US" sz="4000">
                <a:latin typeface="Cordia New" panose="020B0304020202020204" charset="0"/>
                <a:ea typeface="Batang"/>
                <a:cs typeface="Cordia New" panose="020B0304020202020204" charset="0"/>
              </a:rPr>
              <a:t> 2:12</a:t>
            </a:r>
            <a:r>
              <a:rPr lang="en-US" altLang="en-US" sz="4000">
                <a:latin typeface="Cordia New" panose="020B0304020202020204" charset="0"/>
                <a:ea typeface="Batang"/>
                <a:cs typeface="Cordia New" panose="020B0304020202020204" charset="0"/>
              </a:rPr>
              <a:t> </a:t>
            </a:r>
            <a:r>
              <a:rPr lang="en-US" altLang="en-US" sz="4000">
                <a:latin typeface="Cordia New" panose="020B0304020202020204" charset="0"/>
                <a:ea typeface="Batang"/>
                <a:cs typeface="Cordia New" panose="020B0304020202020204" charset="0"/>
              </a:rPr>
              <a:t> </a:t>
            </a:r>
            <a:r>
              <a:rPr lang="th-TH" altLang="en-US" sz="4000">
                <a:latin typeface="Cordia New" panose="020B0304020202020204" charset="0"/>
                <a:ea typeface="Batang"/>
                <a:cs typeface="Cordia New" panose="020B0304020202020204" charset="0"/>
              </a:rPr>
              <a:t>จงเขียนถึงทูตสวรรค์แห่งคริสตจักรที่เมืองเปอร์กามัมว่า</a:t>
            </a:r>
            <a:r>
              <a:rPr lang="en-US" altLang="en-US" sz="4000">
                <a:latin typeface="Cordia New" panose="020B0304020202020204" charset="0"/>
                <a:ea typeface="Batang"/>
                <a:cs typeface="Cordia New" panose="020B0304020202020204" charset="0"/>
              </a:rPr>
              <a:t> `</a:t>
            </a:r>
            <a:r>
              <a:rPr lang="th-TH" altLang="en-US" sz="4000">
                <a:latin typeface="Cordia New" panose="020B0304020202020204" charset="0"/>
                <a:ea typeface="Batang"/>
                <a:cs typeface="Cordia New" panose="020B0304020202020204" charset="0"/>
              </a:rPr>
              <a:t>พระองค์ผู้ทรงถือดาบสองคมที่คมกริบตรัสดังนี้ว่า</a:t>
            </a:r>
            <a:r>
              <a:rPr lang="en-US" altLang="en-US" sz="3200">
                <a:latin typeface="Cordia New" panose="020B0304020202020204" charset="0"/>
                <a:ea typeface="Batang"/>
                <a:cs typeface="Cordia New" panose="020B0304020202020204" charset="0"/>
              </a:rPr>
              <a:t> </a:t>
            </a:r>
            <a:endParaRPr lang="en-US" altLang="en-US" sz="3200">
              <a:latin typeface="Cordia New" panose="020B0304020202020204" charset="0"/>
              <a:ea typeface="Batang"/>
              <a:cs typeface="Cordia New" panose="020B03040202020202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812800" y="1425575"/>
            <a:ext cx="10321925" cy="3784600"/>
          </a:xfrm>
          <a:prstGeom prst="rect">
            <a:avLst/>
          </a:prstGeom>
        </p:spPr>
        <p:txBody>
          <a:bodyPr wrap="square">
            <a:spAutoFit/>
          </a:bodyPr>
          <a:p>
            <a:pPr algn="just" defTabSz="266700">
              <a:spcAft>
                <a:spcPct val="0"/>
              </a:spcAft>
            </a:pPr>
            <a:r>
              <a:rPr sz="3000">
                <a:solidFill>
                  <a:srgbClr val="000000"/>
                </a:solidFill>
                <a:latin typeface="Times New Roman" panose="02020603050405020304"/>
                <a:ea typeface="Times New Roman" panose="02020603050405020304"/>
              </a:rPr>
              <a:t>At the time of writing, Pergamos was the medical center of the Roman empire and was a famous university town. It was also the center for the phallic cult in that part of the world. </a:t>
            </a:r>
            <a:endParaRPr sz="3000">
              <a:solidFill>
                <a:srgbClr val="000000"/>
              </a:solidFill>
              <a:latin typeface="Times New Roman" panose="02020603050405020304"/>
              <a:ea typeface="Times New Roman" panose="02020603050405020304"/>
            </a:endParaRPr>
          </a:p>
          <a:p>
            <a:pPr algn="just" defTabSz="266700">
              <a:spcAft>
                <a:spcPct val="0"/>
              </a:spcAft>
            </a:pPr>
            <a:endParaRPr sz="3000">
              <a:solidFill>
                <a:srgbClr val="000000"/>
              </a:solidFill>
              <a:latin typeface="Times New Roman" panose="02020603050405020304"/>
              <a:ea typeface="Times New Roman" panose="02020603050405020304"/>
            </a:endParaRPr>
          </a:p>
          <a:p>
            <a:pPr algn="just" defTabSz="266700">
              <a:spcAft>
                <a:spcPct val="0"/>
              </a:spcAft>
            </a:pPr>
            <a:r>
              <a:rPr sz="3000">
                <a:solidFill>
                  <a:srgbClr val="000000"/>
                </a:solidFill>
                <a:latin typeface="Times New Roman" panose="02020603050405020304"/>
                <a:ea typeface="Times New Roman" panose="02020603050405020304"/>
              </a:rPr>
              <a:t>In addition to the manufacture of its parchment Pergamos was famous for its pottery, its tapestries, and the greatest perfumes in the Roman empire. It was also a source for silver and therefore was a source of coinage for the Roman empire.</a:t>
            </a:r>
            <a:endParaRPr sz="3000">
              <a:solidFill>
                <a:srgbClr val="000000"/>
              </a:solidFill>
              <a:latin typeface="Times New Roman" panose="02020603050405020304"/>
              <a:ea typeface="Times New Roman" panose="020206030504050203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955675" y="732790"/>
            <a:ext cx="10280015" cy="3950335"/>
          </a:xfrm>
          <a:prstGeom prst="rect">
            <a:avLst/>
          </a:prstGeom>
        </p:spPr>
        <p:txBody>
          <a:bodyPr wrap="square">
            <a:noAutofit/>
          </a:bodyPr>
          <a:p>
            <a:pPr algn="just" defTabSz="266700">
              <a:spcAft>
                <a:spcPct val="0"/>
              </a:spcAft>
            </a:pPr>
            <a:r>
              <a:rPr sz="2400">
                <a:solidFill>
                  <a:srgbClr val="000000"/>
                </a:solidFill>
                <a:latin typeface="Times New Roman" panose="02020603050405020304"/>
                <a:ea typeface="Times New Roman" panose="02020603050405020304"/>
              </a:rPr>
              <a:t>The Roman Empire was a confederation of cities. </a:t>
            </a:r>
            <a:endParaRPr sz="2400">
              <a:solidFill>
                <a:srgbClr val="000000"/>
              </a:solidFill>
              <a:latin typeface="Times New Roman" panose="02020603050405020304"/>
              <a:ea typeface="Times New Roman" panose="02020603050405020304"/>
            </a:endParaRPr>
          </a:p>
          <a:p>
            <a:pPr algn="just" defTabSz="266700">
              <a:spcAft>
                <a:spcPct val="0"/>
              </a:spcAft>
            </a:pP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One thing about the Roman empire: they had literally thousands of cities in the empire, and they allowed the citizens of the city to manage their own affairs. That was Caesar’s idea. They had provincial governors acting as a general supervisor in large cities like Ephesus. </a:t>
            </a:r>
            <a:endParaRPr sz="2400">
              <a:solidFill>
                <a:srgbClr val="000000"/>
              </a:solidFill>
              <a:latin typeface="Times New Roman" panose="02020603050405020304"/>
              <a:ea typeface="Times New Roman" panose="02020603050405020304"/>
            </a:endParaRPr>
          </a:p>
          <a:p>
            <a:pPr algn="just" defTabSz="266700">
              <a:spcAft>
                <a:spcPct val="0"/>
              </a:spcAft>
            </a:pP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The peoples of the Roman empire considered themselves citizens of a particular city, and thus they lost racial identity and racial prejudice. Therefore, a person considered himself an Alexandrian, an Athenian, a Corinthian, a Philippian, etc. </a:t>
            </a:r>
            <a:endParaRPr sz="2400">
              <a:solidFill>
                <a:srgbClr val="000000"/>
              </a:solidFill>
              <a:latin typeface="Times New Roman" panose="02020603050405020304"/>
              <a:ea typeface="Times New Roman" panose="02020603050405020304"/>
            </a:endParaRPr>
          </a:p>
          <a:p>
            <a:pPr algn="just" defTabSz="266700">
              <a:spcAft>
                <a:spcPct val="0"/>
              </a:spcAft>
            </a:pPr>
            <a:endParaRPr sz="2400">
              <a:solidFill>
                <a:srgbClr val="000000"/>
              </a:solidFill>
              <a:latin typeface="Times New Roman" panose="02020603050405020304"/>
              <a:ea typeface="Times New Roman" panose="02020603050405020304"/>
            </a:endParaRPr>
          </a:p>
          <a:p>
            <a:pPr algn="just" defTabSz="266700">
              <a:spcAft>
                <a:spcPct val="0"/>
              </a:spcAft>
            </a:pPr>
            <a:r>
              <a:rPr sz="2400">
                <a:solidFill>
                  <a:srgbClr val="000000"/>
                </a:solidFill>
                <a:latin typeface="Times New Roman" panose="02020603050405020304"/>
                <a:ea typeface="Times New Roman" panose="02020603050405020304"/>
              </a:rPr>
              <a:t>They were all races and of different colors of skin, but they were all citizens of their city and they just simply had no major problem with racial prejudice. </a:t>
            </a:r>
            <a:endParaRPr sz="2400">
              <a:solidFill>
                <a:srgbClr val="000000"/>
              </a:solidFill>
              <a:latin typeface="Times New Roman" panose="02020603050405020304"/>
              <a:ea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normAutofit fontScale="90000"/>
          </a:bodyPr>
          <a:p>
            <a:r>
              <a:rPr lang="en-US"/>
              <a:t>Neville Chamberlain: “Peace in our time” (Sept. 30, 1938)</a:t>
            </a:r>
            <a:endParaRPr lang="en-US"/>
          </a:p>
        </p:txBody>
      </p:sp>
      <p:pic>
        <p:nvPicPr>
          <p:cNvPr id="4" name="Content Placeholder 3"/>
          <p:cNvPicPr>
            <a:picLocks noChangeAspect="1"/>
          </p:cNvPicPr>
          <p:nvPr>
            <p:ph idx="1"/>
          </p:nvPr>
        </p:nvPicPr>
        <p:blipFill>
          <a:blip r:embed="rId1"/>
          <a:stretch>
            <a:fillRect/>
          </a:stretch>
        </p:blipFill>
        <p:spPr>
          <a:xfrm>
            <a:off x="2618105" y="1529715"/>
            <a:ext cx="7205345" cy="48082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1191895" y="920750"/>
            <a:ext cx="9447530" cy="4728845"/>
          </a:xfrm>
          <a:prstGeom prst="rect">
            <a:avLst/>
          </a:prstGeom>
        </p:spPr>
        <p:txBody>
          <a:bodyPr wrap="square">
            <a:noAutofit/>
          </a:bodyPr>
          <a:p>
            <a:pPr algn="just" defTabSz="266700">
              <a:spcAft>
                <a:spcPct val="0"/>
              </a:spcAft>
            </a:pPr>
            <a:r>
              <a:rPr sz="2000">
                <a:solidFill>
                  <a:srgbClr val="000000"/>
                </a:solidFill>
                <a:latin typeface="Times New Roman" panose="02020603050405020304"/>
                <a:ea typeface="Times New Roman" panose="02020603050405020304"/>
              </a:rPr>
              <a:t>The state of the cities plus their prosperity was the index for the condition of the Roman empire, and when something went wrong with the cities the empire went down; when the cities prospered the empire went up. </a:t>
            </a:r>
            <a:endParaRPr sz="2000">
              <a:solidFill>
                <a:srgbClr val="000000"/>
              </a:solidFill>
              <a:latin typeface="Times New Roman" panose="02020603050405020304"/>
              <a:ea typeface="Times New Roman" panose="02020603050405020304"/>
            </a:endParaRPr>
          </a:p>
          <a:p>
            <a:pPr algn="just" defTabSz="266700">
              <a:spcAft>
                <a:spcPct val="0"/>
              </a:spcAft>
            </a:pPr>
            <a:endParaRPr sz="2000">
              <a:solidFill>
                <a:srgbClr val="000000"/>
              </a:solidFill>
              <a:latin typeface="Times New Roman" panose="02020603050405020304"/>
              <a:ea typeface="Times New Roman" panose="02020603050405020304"/>
            </a:endParaRPr>
          </a:p>
          <a:p>
            <a:pPr algn="just" defTabSz="266700">
              <a:spcAft>
                <a:spcPct val="0"/>
              </a:spcAft>
            </a:pPr>
            <a:r>
              <a:rPr sz="2000">
                <a:solidFill>
                  <a:srgbClr val="000000"/>
                </a:solidFill>
                <a:latin typeface="Times New Roman" panose="02020603050405020304"/>
                <a:ea typeface="Times New Roman" panose="02020603050405020304"/>
              </a:rPr>
              <a:t>Obviously, the cities are necessary for the existence and the stability of local churches. In those cities you had large groups of people.  So, the apostle Paul, the apostle John, and Peter and many others went to the cities where they evangelized and taught the spiritual life. This would eventuate in the Roman empire becoming a strong client nation to God and a base for missionary activity outside the Roman empire to the entire world.</a:t>
            </a:r>
            <a:endParaRPr sz="2000">
              <a:solidFill>
                <a:srgbClr val="000000"/>
              </a:solidFill>
              <a:latin typeface="Times New Roman" panose="02020603050405020304"/>
              <a:ea typeface="Times New Roman" panose="02020603050405020304"/>
            </a:endParaRPr>
          </a:p>
          <a:p>
            <a:pPr algn="just" defTabSz="266700">
              <a:spcAft>
                <a:spcPct val="0"/>
              </a:spcAft>
            </a:pPr>
            <a:r>
              <a:rPr sz="2000">
                <a:solidFill>
                  <a:srgbClr val="000000"/>
                </a:solidFill>
                <a:latin typeface="Times New Roman" panose="02020603050405020304"/>
                <a:ea typeface="Times New Roman" panose="02020603050405020304"/>
              </a:rPr>
              <a:t> </a:t>
            </a:r>
            <a:endParaRPr sz="2000">
              <a:solidFill>
                <a:srgbClr val="000000"/>
              </a:solidFill>
              <a:latin typeface="Times New Roman" panose="02020603050405020304"/>
              <a:ea typeface="Times New Roman" panose="02020603050405020304"/>
            </a:endParaRPr>
          </a:p>
          <a:p>
            <a:pPr algn="just" defTabSz="266700">
              <a:spcAft>
                <a:spcPct val="0"/>
              </a:spcAft>
            </a:pPr>
            <a:r>
              <a:rPr sz="2000">
                <a:solidFill>
                  <a:srgbClr val="000000"/>
                </a:solidFill>
                <a:latin typeface="Times New Roman" panose="02020603050405020304"/>
                <a:ea typeface="Times New Roman" panose="02020603050405020304"/>
              </a:rPr>
              <a:t>What held the Roman empire together, then, was the triumph of Christianity. Christianity was in the cities, and while in the rural populations they would cling to the ancient religions, generally in all the large cities Christianity became the factor. The country folk had to come to the cities to participate in their religious worship and in the cities, they were evangelized. </a:t>
            </a:r>
            <a:endParaRPr sz="2000">
              <a:solidFill>
                <a:srgbClr val="000000"/>
              </a:solidFill>
              <a:latin typeface="Times New Roman" panose="02020603050405020304"/>
              <a:ea typeface="Times New Roman" panose="020206030504050203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1037590" y="941070"/>
            <a:ext cx="10116820" cy="5377180"/>
          </a:xfrm>
          <a:prstGeom prst="rect">
            <a:avLst/>
          </a:prstGeom>
        </p:spPr>
        <p:txBody>
          <a:bodyPr>
            <a:noAutofit/>
          </a:bodyPr>
          <a:p>
            <a:pPr algn="just" defTabSz="266700">
              <a:lnSpc>
                <a:spcPct val="100000"/>
              </a:lnSpc>
              <a:spcBef>
                <a:spcPts val="500"/>
              </a:spcBef>
              <a:spcAft>
                <a:spcPts val="500"/>
              </a:spcAft>
            </a:pPr>
            <a:r>
              <a:rPr sz="2000" b="1">
                <a:solidFill>
                  <a:srgbClr val="001320"/>
                </a:solidFill>
                <a:latin typeface="Times New Roman" panose="02020603050405020304"/>
                <a:ea typeface="Times New Roman" panose="02020603050405020304"/>
              </a:rPr>
              <a:t>2:13. ‘I know where you dwell, where Satan’s throne is </a:t>
            </a:r>
            <a:r>
              <a:rPr sz="2000">
                <a:solidFill>
                  <a:srgbClr val="001320"/>
                </a:solidFill>
                <a:latin typeface="Times New Roman" panose="02020603050405020304"/>
                <a:ea typeface="Times New Roman" panose="02020603050405020304"/>
              </a:rPr>
              <a:t>[possibly related to the altar of Zeus]</a:t>
            </a:r>
            <a:r>
              <a:rPr sz="2000" b="1">
                <a:solidFill>
                  <a:srgbClr val="001320"/>
                </a:solidFill>
                <a:latin typeface="Times New Roman" panose="02020603050405020304"/>
                <a:ea typeface="Times New Roman" panose="02020603050405020304"/>
              </a:rPr>
              <a:t>; and you hold fast My name and did not deny My doctrine even in the days of Antipas </a:t>
            </a:r>
            <a:r>
              <a:rPr sz="2000">
                <a:solidFill>
                  <a:srgbClr val="001320"/>
                </a:solidFill>
                <a:latin typeface="Times New Roman" panose="02020603050405020304"/>
                <a:ea typeface="Times New Roman" panose="02020603050405020304"/>
              </a:rPr>
              <a:t>[during the reign of Domitian]</a:t>
            </a:r>
            <a:r>
              <a:rPr sz="2000" b="1">
                <a:solidFill>
                  <a:srgbClr val="001320"/>
                </a:solidFill>
                <a:latin typeface="Times New Roman" panose="02020603050405020304"/>
                <a:ea typeface="Times New Roman" panose="02020603050405020304"/>
              </a:rPr>
              <a:t>, My witness </a:t>
            </a:r>
            <a:r>
              <a:rPr sz="2000">
                <a:solidFill>
                  <a:srgbClr val="001320"/>
                </a:solidFill>
                <a:latin typeface="Times New Roman" panose="02020603050405020304"/>
                <a:ea typeface="Times New Roman" panose="02020603050405020304"/>
              </a:rPr>
              <a:t>[in the Angelic Appeal Trial]</a:t>
            </a:r>
            <a:r>
              <a:rPr sz="2000" b="1">
                <a:solidFill>
                  <a:srgbClr val="001320"/>
                </a:solidFill>
                <a:latin typeface="Times New Roman" panose="02020603050405020304"/>
                <a:ea typeface="Times New Roman" panose="02020603050405020304"/>
              </a:rPr>
              <a:t>, My faithful one </a:t>
            </a:r>
            <a:r>
              <a:rPr sz="2000">
                <a:solidFill>
                  <a:srgbClr val="001320"/>
                </a:solidFill>
                <a:latin typeface="Times New Roman" panose="02020603050405020304"/>
                <a:ea typeface="Times New Roman" panose="02020603050405020304"/>
              </a:rPr>
              <a:t>[he remained faithful in his martyrdom] </a:t>
            </a:r>
            <a:r>
              <a:rPr sz="2000" b="1">
                <a:solidFill>
                  <a:srgbClr val="001320"/>
                </a:solidFill>
                <a:latin typeface="Times New Roman" panose="02020603050405020304"/>
                <a:ea typeface="Times New Roman" panose="02020603050405020304"/>
              </a:rPr>
              <a:t>who was murdered among you, where Satan dwells. </a:t>
            </a:r>
            <a:endParaRPr sz="2000" b="1">
              <a:solidFill>
                <a:srgbClr val="001320"/>
              </a:solidFill>
              <a:latin typeface="Times New Roman" panose="02020603050405020304"/>
              <a:ea typeface="Times New Roman" panose="02020603050405020304"/>
            </a:endParaRPr>
          </a:p>
          <a:p>
            <a:pPr algn="just" defTabSz="266700">
              <a:lnSpc>
                <a:spcPct val="100000"/>
              </a:lnSpc>
              <a:spcBef>
                <a:spcPts val="500"/>
              </a:spcBef>
              <a:spcAft>
                <a:spcPts val="500"/>
              </a:spcAft>
            </a:pPr>
            <a:r>
              <a:rPr sz="2000">
                <a:latin typeface="Times New Roman" panose="02020603050405020304"/>
                <a:ea typeface="Batang"/>
              </a:rPr>
              <a:t>Οἶδα ποῦ κατοικεῖς, ὅπου ὁ θρόνος τοῦ Σατανᾶ, καὶ κρατεῖς τὸ ὄνοµά µου, καὶ οὐκ ἠρνήσω τὴν πίστιν µου καὶ ἐν ταῖς ἡµέραις Ἀντιπᾶς ὁ µάρτυς µου ὁ πιστός µου, ὃς ἀπεκτάνθη παρí ὑµῖν, ὅπου ὁ Σατανᾶς κατοικεῖ.</a:t>
            </a:r>
            <a:endParaRPr sz="2000">
              <a:latin typeface="Times New Roman" panose="02020603050405020304"/>
              <a:ea typeface="Batang"/>
            </a:endParaRPr>
          </a:p>
          <a:p>
            <a:pPr algn="just" defTabSz="266700">
              <a:lnSpc>
                <a:spcPct val="100000"/>
              </a:lnSpc>
              <a:spcBef>
                <a:spcPts val="500"/>
              </a:spcBef>
              <a:spcAft>
                <a:spcPts val="500"/>
              </a:spcAft>
            </a:pPr>
            <a:endParaRPr sz="2000">
              <a:latin typeface="Times New Roman" panose="02020603050405020304"/>
              <a:ea typeface="Batang"/>
            </a:endParaRPr>
          </a:p>
          <a:p>
            <a:pPr algn="just" defTabSz="266700">
              <a:lnSpc>
                <a:spcPct val="100000"/>
              </a:lnSpc>
              <a:spcBef>
                <a:spcPts val="500"/>
              </a:spcBef>
              <a:spcAft>
                <a:spcPts val="500"/>
              </a:spcAft>
            </a:pPr>
            <a:r>
              <a:rPr lang="th-TH" altLang="en-US" sz="3400">
                <a:latin typeface="Cordia New" panose="020B0304020202020204" charset="0"/>
                <a:ea typeface="Batang"/>
                <a:cs typeface="Cordia New" panose="020B0304020202020204" charset="0"/>
              </a:rPr>
              <a:t>วิวรร์</a:t>
            </a:r>
            <a:r>
              <a:rPr lang="en-US" altLang="en-US" sz="3400">
                <a:latin typeface="Cordia New" panose="020B0304020202020204" charset="0"/>
                <a:ea typeface="Batang"/>
                <a:cs typeface="Cordia New" panose="020B0304020202020204" charset="0"/>
              </a:rPr>
              <a:t>2:13</a:t>
            </a:r>
            <a:r>
              <a:rPr lang="en-US" altLang="en-US" sz="3400">
                <a:latin typeface="Cordia New" panose="020B0304020202020204" charset="0"/>
                <a:ea typeface="Batang"/>
                <a:cs typeface="Cordia New" panose="020B0304020202020204" charset="0"/>
              </a:rPr>
              <a:t> </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เรารู้จักแนวการกระทำของเจ้า</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เรารู้จักที่อยู่ของเจ้าคือเป็นที่นั่งของซาตาน</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เจ้ายึดนามของเราไว้มั่น</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และไม่ปฏิเสธความเชื่อในเรา</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แม้ในเวลาที่อันทีพาผู้เป็นพยานที่สัตย์ซื่อของเรา</a:t>
            </a:r>
            <a:r>
              <a:rPr lang="en-US" altLang="en-US" sz="3400">
                <a:latin typeface="Cordia New" panose="020B0304020202020204" charset="0"/>
                <a:ea typeface="Batang"/>
                <a:cs typeface="Cordia New" panose="020B0304020202020204" charset="0"/>
              </a:rPr>
              <a:t> </a:t>
            </a:r>
            <a:r>
              <a:rPr lang="th-TH" altLang="en-US" sz="3400">
                <a:latin typeface="Cordia New" panose="020B0304020202020204" charset="0"/>
                <a:ea typeface="Batang"/>
                <a:cs typeface="Cordia New" panose="020B0304020202020204" charset="0"/>
              </a:rPr>
              <a:t>ต้องถูกฆ่าในท่ามกลางพวกเจ้าในที่ซึ่งซาตานอยู่</a:t>
            </a:r>
            <a:r>
              <a:rPr lang="en-US" altLang="en-US" sz="2400">
                <a:latin typeface="Times New Roman" panose="02020603050405020304"/>
                <a:ea typeface="Batang"/>
              </a:rPr>
              <a:t> </a:t>
            </a:r>
            <a:endParaRPr lang="en-US" altLang="en-US" sz="2400">
              <a:latin typeface="Times New Roman" panose="02020603050405020304"/>
              <a:ea typeface="Batang"/>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1073785" y="500380"/>
            <a:ext cx="9738995" cy="3811905"/>
          </a:xfrm>
        </p:spPr>
        <p:txBody>
          <a:bodyPr>
            <a:noAutofit/>
          </a:bodyPr>
          <a:p>
            <a:r>
              <a:rPr lang="en-US" altLang="en-US" sz="3000"/>
              <a:t>“I know where you dwell” is the function of the omniscience of God in eternity past before man existed. </a:t>
            </a:r>
            <a:endParaRPr lang="en-US" altLang="en-US" sz="3000"/>
          </a:p>
          <a:p>
            <a:r>
              <a:rPr lang="en-US" altLang="en-US" sz="3000"/>
              <a:t>The omniscience of God knew every thought, every motive, every action, every function of every person in history. And the omniscience of God entered that information into the computer of the divine decree. </a:t>
            </a:r>
            <a:endParaRPr lang="en-US" altLang="en-US" sz="3000"/>
          </a:p>
          <a:p>
            <a:r>
              <a:rPr lang="en-US" altLang="en-US" sz="3000"/>
              <a:t>He also knew the alternatives, the things that didn’t happen but could have happened, had each individual made different decisions at different times. </a:t>
            </a:r>
            <a:endParaRPr lang="en-US" altLang="en-US" sz="3000"/>
          </a:p>
          <a:p>
            <a:r>
              <a:rPr lang="en-US" altLang="en-US" sz="3000"/>
              <a:t>But it is the printout for Pergamos that is in view when He says: “I know.” The indicative mood is declarative for an accurate assessment of the situation which contributes to the doctrine of historical trends.</a:t>
            </a:r>
            <a:endParaRPr lang="en-US" altLang="en-US" sz="3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1073785" y="500380"/>
            <a:ext cx="9738995" cy="3811905"/>
          </a:xfrm>
        </p:spPr>
        <p:txBody>
          <a:bodyPr>
            <a:noAutofit/>
          </a:bodyPr>
          <a:p>
            <a:r>
              <a:rPr lang="en-US" altLang="en-US" sz="3000"/>
              <a:t>1. Demonism is always associated with idolatry and Pergamos was saturated with idolatry. So, Satan made his headquarters there. Satan, like all creatures, can only be at one place at one time.</a:t>
            </a:r>
            <a:endParaRPr lang="en-US" altLang="en-US" sz="3000"/>
          </a:p>
          <a:p>
            <a:endParaRPr lang="en-US" altLang="en-US" sz="3000"/>
          </a:p>
          <a:p>
            <a:r>
              <a:rPr lang="en-US" altLang="en-US" sz="3000"/>
              <a:t>2. Pergamos was a center for the phallic cult, as illustrated by the presence of the Nicolaitans, a cult which involved demon possession.  </a:t>
            </a:r>
            <a:endParaRPr lang="en-US" altLang="en-US" sz="3000"/>
          </a:p>
          <a:p>
            <a:endParaRPr lang="en-US" altLang="en-US" sz="3000"/>
          </a:p>
          <a:p>
            <a:r>
              <a:rPr lang="en-US" altLang="en-US" sz="3000"/>
              <a:t>3. Furthermore, Satan worship or serpent worship was conducted in the Temple of Aesculapius.</a:t>
            </a:r>
            <a:endParaRPr lang="en-US" altLang="en-US" sz="3000"/>
          </a:p>
          <a:p>
            <a:endParaRPr lang="en-US" altLang="en-US" sz="3000"/>
          </a:p>
          <a:p>
            <a:endParaRPr lang="en-US" altLang="en-US" sz="3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1073785" y="500380"/>
            <a:ext cx="9738995" cy="3811905"/>
          </a:xfrm>
        </p:spPr>
        <p:txBody>
          <a:bodyPr>
            <a:noAutofit/>
          </a:bodyPr>
          <a:p>
            <a:r>
              <a:rPr lang="en-US" altLang="en-US" sz="3000">
                <a:sym typeface="+mn-ea"/>
              </a:rPr>
              <a:t>4. Demon-motivated persecution of believers will be noted in the context.</a:t>
            </a:r>
            <a:endParaRPr lang="en-US" altLang="en-US" sz="3000"/>
          </a:p>
          <a:p>
            <a:endParaRPr lang="en-US" altLang="en-US" sz="3000"/>
          </a:p>
          <a:p>
            <a:r>
              <a:rPr lang="en-US" altLang="en-US" sz="3000">
                <a:sym typeface="+mn-ea"/>
              </a:rPr>
              <a:t>5. Even so, most believers were safe in Pergamos, the headquarters of Satan. So, living in a dangerous place is not necessarily dangerous. What is dangerous for the believer is living in the cosmic system.  </a:t>
            </a:r>
            <a:endParaRPr lang="en-US" altLang="en-US" sz="3000"/>
          </a:p>
          <a:p>
            <a:endParaRPr lang="en-US" altLang="en-US" sz="3000"/>
          </a:p>
          <a:p>
            <a:r>
              <a:rPr lang="en-US" altLang="en-US" sz="3000">
                <a:sym typeface="+mn-ea"/>
              </a:rPr>
              <a:t>6. Believers were not only living under Satan’s nose but were advancing to maturity, right there. That gives us some idea of the tremendous power of God regarding His provision of logistical grace. </a:t>
            </a:r>
            <a:endParaRPr lang="en-US" altLang="en-US" sz="3000"/>
          </a:p>
          <a:p>
            <a:endParaRPr lang="en-US" altLang="en-US" sz="3000"/>
          </a:p>
          <a:p>
            <a:endParaRPr lang="en-US" altLang="en-US" sz="3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1073785" y="500380"/>
            <a:ext cx="9738995" cy="3811905"/>
          </a:xfrm>
        </p:spPr>
        <p:txBody>
          <a:bodyPr>
            <a:noAutofit/>
          </a:bodyPr>
          <a:p>
            <a:r>
              <a:rPr lang="en-US" altLang="en-US" sz="3000">
                <a:sym typeface="+mn-ea"/>
              </a:rPr>
              <a:t>We are going to study a man whose name was Antipas, a man who is unknown apart from his name and apart from the few words that are written about him in the Word of God. </a:t>
            </a:r>
            <a:endParaRPr lang="en-US" altLang="en-US" sz="3000">
              <a:sym typeface="+mn-ea"/>
            </a:endParaRPr>
          </a:p>
          <a:p>
            <a:r>
              <a:rPr lang="en-US" altLang="en-US" sz="3000">
                <a:sym typeface="+mn-ea"/>
              </a:rPr>
              <a:t>He was a most unusual person in that he passed all his undeserved suffering test including Evidence Testing. He died in what most people would say was a horrible and gruesome way and yet the Word of God says he died gloriously, honorably with integrity. </a:t>
            </a:r>
            <a:endParaRPr lang="en-US" altLang="en-US" sz="3000">
              <a:sym typeface="+mn-ea"/>
            </a:endParaRPr>
          </a:p>
          <a:p>
            <a:r>
              <a:rPr lang="en-US" altLang="en-US" sz="3000">
                <a:sym typeface="+mn-ea"/>
              </a:rPr>
              <a:t>Later in the text we come across a believer of the Old Testament who is set up by way of contrast, Balaam. And Balaam lived his life in the cosmic system, he thought more of money than anything else in the world. </a:t>
            </a:r>
            <a:endParaRPr lang="en-US" altLang="en-US" sz="3000">
              <a:sym typeface="+mn-ea"/>
            </a:endParaRPr>
          </a:p>
          <a:p>
            <a:endParaRPr lang="en-US" altLang="en-US" sz="3000"/>
          </a:p>
          <a:p>
            <a:endParaRPr lang="en-US" altLang="en-US" sz="3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Placeholder 3"/>
          <p:cNvSpPr>
            <a:spLocks noGrp="1"/>
          </p:cNvSpPr>
          <p:nvPr>
            <p:ph type="body" sz="half" idx="2"/>
          </p:nvPr>
        </p:nvSpPr>
        <p:spPr>
          <a:xfrm>
            <a:off x="1073785" y="500380"/>
            <a:ext cx="9738995" cy="3811905"/>
          </a:xfrm>
        </p:spPr>
        <p:txBody>
          <a:bodyPr>
            <a:noAutofit/>
          </a:bodyPr>
          <a:p>
            <a:endParaRPr lang="en-US" altLang="en-US" sz="3000">
              <a:sym typeface="+mn-ea"/>
            </a:endParaRPr>
          </a:p>
          <a:p>
            <a:r>
              <a:rPr lang="en-US" altLang="en-US" sz="2400">
                <a:sym typeface="+mn-ea"/>
              </a:rPr>
              <a:t>Antipas is a nickname for Antipater and refers here to a former pastor of Pergamos before John took over as the non-resident pastor. The reason John had to take over as the non-resident pastor of Pergamos is because Antipas was martyred. </a:t>
            </a:r>
            <a:endParaRPr lang="en-US" altLang="en-US" sz="2400">
              <a:sym typeface="+mn-ea"/>
            </a:endParaRPr>
          </a:p>
          <a:p>
            <a:r>
              <a:rPr lang="en-US" altLang="en-US" sz="2400">
                <a:sym typeface="+mn-ea"/>
              </a:rPr>
              <a:t>The priests of the Temple of Aesculapius became antagonistic toward Antipas, and under the cover of the Domitian persecution they seized him and put him inside of a brass bull which they heated up and roasted him to death (92 A.D).</a:t>
            </a:r>
            <a:endParaRPr lang="en-US" altLang="en-US" sz="2400">
              <a:sym typeface="+mn-ea"/>
            </a:endParaRPr>
          </a:p>
          <a:p>
            <a:r>
              <a:rPr lang="en-US" altLang="en-US" sz="2400">
                <a:sym typeface="+mn-ea"/>
              </a:rPr>
              <a:t> At the same time there were other believers in the church who were also murdered but only Antipas is mentioned here because he is the one who died so honorably. </a:t>
            </a:r>
            <a:endParaRPr lang="en-US" altLang="en-US" sz="2400">
              <a:sym typeface="+mn-ea"/>
            </a:endParaRPr>
          </a:p>
          <a:p>
            <a:r>
              <a:rPr lang="en-US" altLang="en-US" sz="2400">
                <a:sym typeface="+mn-ea"/>
              </a:rPr>
              <a:t>Bible doctrine was so important and so real to him that the excruciating pain and the torture which he endured was completely set aside by the reality of the Word of God in his own soul. </a:t>
            </a:r>
            <a:endParaRPr lang="en-US" altLang="en-US" sz="2400"/>
          </a:p>
          <a:p>
            <a:endParaRPr lang="en-US" altLang="en-US" sz="2400"/>
          </a:p>
          <a:p>
            <a:endParaRPr lang="en-US" alt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Title 11"/>
          <p:cNvSpPr>
            <a:spLocks noGrp="1"/>
          </p:cNvSpPr>
          <p:nvPr>
            <p:ph type="title"/>
          </p:nvPr>
        </p:nvSpPr>
        <p:spPr/>
        <p:txBody>
          <a:bodyPr/>
          <a:p>
            <a:endParaRPr lang="en-US"/>
          </a:p>
        </p:txBody>
      </p:sp>
      <p:sp>
        <p:nvSpPr>
          <p:cNvPr id="5" name="Text Box 4"/>
          <p:cNvSpPr txBox="1"/>
          <p:nvPr/>
        </p:nvSpPr>
        <p:spPr>
          <a:xfrm>
            <a:off x="575310" y="381635"/>
            <a:ext cx="10774045" cy="1231265"/>
          </a:xfrm>
          <a:prstGeom prst="rect">
            <a:avLst/>
          </a:prstGeom>
        </p:spPr>
        <p:txBody>
          <a:bodyPr>
            <a:noAutofit/>
          </a:bodyPr>
          <a:p>
            <a:r>
              <a:rPr lang="en-US" sz="1600"/>
              <a:t>From Wikipedia:  </a:t>
            </a:r>
            <a:r>
              <a:rPr sz="1600"/>
              <a:t>The traditional accounts go on to say Antipas was </a:t>
            </a:r>
            <a:r>
              <a:rPr sz="1600">
                <a:hlinkClick r:id="rId1" tooltip="Martyr"/>
              </a:rPr>
              <a:t>martyred</a:t>
            </a:r>
            <a:r>
              <a:rPr sz="1600"/>
              <a:t> during the reign of </a:t>
            </a:r>
            <a:r>
              <a:rPr sz="1600">
                <a:hlinkClick r:id="rId2" tooltip="Nero"/>
              </a:rPr>
              <a:t>Nero</a:t>
            </a:r>
            <a:r>
              <a:rPr sz="1600"/>
              <a:t> (54-68) or </a:t>
            </a:r>
            <a:r>
              <a:rPr sz="1600">
                <a:hlinkClick r:id="rId3" tooltip="Domitian"/>
              </a:rPr>
              <a:t>Domitian</a:t>
            </a:r>
            <a:r>
              <a:rPr sz="1600"/>
              <a:t>, by burning in a </a:t>
            </a:r>
            <a:r>
              <a:rPr sz="1600">
                <a:hlinkClick r:id="rId4" tooltip="Brazen bull"/>
              </a:rPr>
              <a:t>brazen bull-shaped altar</a:t>
            </a:r>
            <a:r>
              <a:rPr sz="1600"/>
              <a:t> for casting</a:t>
            </a:r>
            <a:r>
              <a:rPr lang="en-US" sz="1600"/>
              <a:t> out </a:t>
            </a:r>
            <a:r>
              <a:rPr sz="1600"/>
              <a:t>demons worshipped by the local population. </a:t>
            </a:r>
            <a:r>
              <a:rPr lang="en-US" sz="1600"/>
              <a:t>For Catholics: “</a:t>
            </a:r>
            <a:r>
              <a:rPr lang="en-US" altLang="en-US" sz="1600"/>
              <a:t>Saint Antipas is invoked for relief from toothache, and diseases of the teeth. On the calendars of Eastern Christianity, the feast day of Antipas is April 11”</a:t>
            </a:r>
            <a:endParaRPr lang="en-US" altLang="en-US" sz="1600"/>
          </a:p>
        </p:txBody>
      </p:sp>
      <p:pic>
        <p:nvPicPr>
          <p:cNvPr id="6" name="Content Placeholder 5"/>
          <p:cNvPicPr>
            <a:picLocks noChangeAspect="1"/>
          </p:cNvPicPr>
          <p:nvPr>
            <p:ph sz="half" idx="1"/>
          </p:nvPr>
        </p:nvPicPr>
        <p:blipFill>
          <a:blip r:embed="rId5"/>
          <a:stretch>
            <a:fillRect/>
          </a:stretch>
        </p:blipFill>
        <p:spPr>
          <a:xfrm>
            <a:off x="933450" y="1612900"/>
            <a:ext cx="3328035" cy="4878705"/>
          </a:xfrm>
          <a:prstGeom prst="rect">
            <a:avLst/>
          </a:prstGeom>
        </p:spPr>
      </p:pic>
      <p:pic>
        <p:nvPicPr>
          <p:cNvPr id="11" name="Content Placeholder 10"/>
          <p:cNvPicPr>
            <a:picLocks noChangeAspect="1"/>
          </p:cNvPicPr>
          <p:nvPr>
            <p:ph sz="half" idx="2"/>
          </p:nvPr>
        </p:nvPicPr>
        <p:blipFill>
          <a:blip r:embed="rId6"/>
          <a:stretch>
            <a:fillRect/>
          </a:stretch>
        </p:blipFill>
        <p:spPr>
          <a:xfrm>
            <a:off x="4874895" y="1612900"/>
            <a:ext cx="6693535" cy="46418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normAutofit/>
          </a:bodyPr>
          <a:p>
            <a:r>
              <a:rPr lang="en-US" sz="3335"/>
              <a:t>Stained glass window in the Church of Notre Dame, Paris, France.</a:t>
            </a:r>
            <a:endParaRPr lang="en-US" sz="3335"/>
          </a:p>
        </p:txBody>
      </p:sp>
      <p:sp>
        <p:nvSpPr>
          <p:cNvPr id="7" name="Content Placeholder 6"/>
          <p:cNvSpPr>
            <a:spLocks noGrp="1"/>
          </p:cNvSpPr>
          <p:nvPr>
            <p:ph sz="half" idx="2"/>
          </p:nvPr>
        </p:nvSpPr>
        <p:spPr/>
        <p:txBody>
          <a:bodyPr/>
          <a:p>
            <a:endParaRPr lang="en-US"/>
          </a:p>
        </p:txBody>
      </p:sp>
      <p:pic>
        <p:nvPicPr>
          <p:cNvPr id="5" name="Content Placeholder 4" descr="1"/>
          <p:cNvPicPr>
            <a:picLocks noChangeAspect="1"/>
          </p:cNvPicPr>
          <p:nvPr>
            <p:ph sz="half" idx="1"/>
          </p:nvPr>
        </p:nvPicPr>
        <p:blipFill>
          <a:blip r:embed="rId1"/>
          <a:stretch>
            <a:fillRect/>
          </a:stretch>
        </p:blipFill>
        <p:spPr>
          <a:xfrm>
            <a:off x="2460625" y="1292225"/>
            <a:ext cx="7270750" cy="508889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775335" y="770255"/>
            <a:ext cx="10467975" cy="5817235"/>
          </a:xfrm>
          <a:prstGeom prst="rect">
            <a:avLst/>
          </a:prstGeom>
        </p:spPr>
        <p:txBody>
          <a:bodyPr wrap="square">
            <a:noAutofit/>
          </a:bodyPr>
          <a:p>
            <a:pPr defTabSz="266700">
              <a:spcBef>
                <a:spcPts val="700"/>
              </a:spcBef>
              <a:spcAft>
                <a:spcPts val="700"/>
              </a:spcAft>
            </a:pPr>
            <a:r>
              <a:rPr lang="th-TH" sz="3000">
                <a:solidFill>
                  <a:srgbClr val="141823"/>
                </a:solidFill>
                <a:latin typeface="ËÎÌå Western"/>
                <a:ea typeface="ËÎÌå Western"/>
                <a:cs typeface="ËÎÌå Western"/>
              </a:rPr>
              <a:t>ฮีบรู 11 </a:t>
            </a:r>
            <a:r>
              <a:rPr lang="en-US" sz="3000">
                <a:solidFill>
                  <a:srgbClr val="141823"/>
                </a:solidFill>
                <a:latin typeface="ËÎÌå Western"/>
                <a:ea typeface="ËÎÌå Western"/>
                <a:cs typeface="ËÎÌå Western"/>
              </a:rPr>
              <a:t>“Hall of Fame”</a:t>
            </a:r>
            <a:endParaRPr lang="th-TH" sz="3000">
              <a:solidFill>
                <a:srgbClr val="141823"/>
              </a:solidFill>
              <a:latin typeface="ËÎÌå Western"/>
              <a:ea typeface="ËÎÌå Western"/>
              <a:cs typeface="ËÎÌå Western"/>
            </a:endParaRPr>
          </a:p>
          <a:p>
            <a:pPr defTabSz="266700">
              <a:spcBef>
                <a:spcPts val="700"/>
              </a:spcBef>
              <a:spcAft>
                <a:spcPts val="700"/>
              </a:spcAft>
            </a:pPr>
            <a:endParaRPr lang="th-TH" sz="3000">
              <a:solidFill>
                <a:srgbClr val="141823"/>
              </a:solidFill>
              <a:latin typeface="ËÎÌå Western"/>
              <a:ea typeface="ËÎÌå Western"/>
              <a:cs typeface="ËÎÌå Western"/>
            </a:endParaRPr>
          </a:p>
          <a:p>
            <a:pPr defTabSz="266700">
              <a:spcBef>
                <a:spcPts val="700"/>
              </a:spcBef>
              <a:spcAft>
                <a:spcPts val="700"/>
              </a:spcAft>
            </a:pPr>
            <a:r>
              <a:rPr sz="3000">
                <a:solidFill>
                  <a:srgbClr val="141823"/>
                </a:solidFill>
                <a:latin typeface="ËÎÌå Western"/>
                <a:ea typeface="ËÎÌå Western"/>
                <a:cs typeface="ËÎÌå Western"/>
              </a:rPr>
              <a:t>อาแบล</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เอโนค</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โนอาห</a:t>
            </a:r>
            <a:r>
              <a:rPr sz="3000">
                <a:solidFill>
                  <a:srgbClr val="141823"/>
                </a:solidFill>
                <a:latin typeface="ËÎÌå Western"/>
                <a:ea typeface="ËÎÌå Western"/>
              </a:rPr>
              <a:t>  </a:t>
            </a:r>
            <a:endParaRPr sz="3000">
              <a:solidFill>
                <a:srgbClr val="141823"/>
              </a:solidFill>
              <a:latin typeface="ËÎÌå Western"/>
              <a:ea typeface="ËÎÌå Western"/>
            </a:endParaRPr>
          </a:p>
          <a:p>
            <a:pPr defTabSz="266700">
              <a:spcBef>
                <a:spcPts val="700"/>
              </a:spcBef>
              <a:spcAft>
                <a:spcPts val="700"/>
              </a:spcAft>
            </a:pPr>
            <a:r>
              <a:rPr sz="3000">
                <a:solidFill>
                  <a:srgbClr val="141823"/>
                </a:solidFill>
                <a:latin typeface="ËÎÌå Western"/>
                <a:ea typeface="ËÎÌå Western"/>
                <a:cs typeface="ËÎÌå Western"/>
              </a:rPr>
              <a:t>อับราฮัม</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ซาราห์</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อิสอัค</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ยาโคบ</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โยเซฟ</a:t>
            </a:r>
            <a:endParaRPr sz="3000">
              <a:solidFill>
                <a:srgbClr val="141823"/>
              </a:solidFill>
              <a:latin typeface="ËÎÌå Western"/>
              <a:ea typeface="ËÎÌå Western"/>
              <a:cs typeface="ËÎÌå Western"/>
            </a:endParaRPr>
          </a:p>
          <a:p>
            <a:pPr defTabSz="266700">
              <a:spcBef>
                <a:spcPts val="700"/>
              </a:spcBef>
              <a:spcAft>
                <a:spcPts val="700"/>
              </a:spcAft>
            </a:pPr>
            <a:r>
              <a:rPr sz="3000">
                <a:solidFill>
                  <a:srgbClr val="141823"/>
                </a:solidFill>
                <a:latin typeface="ËÎÌå Western"/>
                <a:ea typeface="ËÎÌå Western"/>
                <a:cs typeface="ËÎÌå Western"/>
              </a:rPr>
              <a:t>บิดามารดา</a:t>
            </a:r>
            <a:r>
              <a:rPr sz="3000">
                <a:solidFill>
                  <a:srgbClr val="141823"/>
                </a:solidFill>
                <a:latin typeface="Times New Roman" panose="02020603050405020304"/>
                <a:ea typeface="Times New Roman" panose="02020603050405020304"/>
                <a:cs typeface="Times New Roman" panose="02020603050405020304"/>
              </a:rPr>
              <a:t>ของ</a:t>
            </a:r>
            <a:r>
              <a:rPr sz="3000">
                <a:solidFill>
                  <a:srgbClr val="141823"/>
                </a:solidFill>
                <a:latin typeface="ËÎÌå Western"/>
                <a:ea typeface="ËÎÌå Western"/>
                <a:cs typeface="ËÎÌå Western"/>
              </a:rPr>
              <a:t>โมเสส</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โมเสส</a:t>
            </a:r>
            <a:endParaRPr sz="3000">
              <a:solidFill>
                <a:srgbClr val="141823"/>
              </a:solidFill>
              <a:latin typeface="ËÎÌå Western"/>
              <a:ea typeface="ËÎÌå Western"/>
              <a:cs typeface="ËÎÌå Western"/>
            </a:endParaRPr>
          </a:p>
          <a:p>
            <a:pPr defTabSz="266700">
              <a:spcBef>
                <a:spcPts val="700"/>
              </a:spcBef>
              <a:spcAft>
                <a:spcPts val="700"/>
              </a:spcAft>
            </a:pPr>
            <a:r>
              <a:rPr sz="3000">
                <a:solidFill>
                  <a:srgbClr val="141823"/>
                </a:solidFill>
                <a:latin typeface="ËÎÌå Western"/>
                <a:ea typeface="ËÎÌå Western"/>
                <a:cs typeface="ËÎÌå Western"/>
              </a:rPr>
              <a:t>พวกอิสราเอล</a:t>
            </a:r>
            <a:r>
              <a:rPr sz="3000">
                <a:solidFill>
                  <a:srgbClr val="141823"/>
                </a:solidFill>
                <a:latin typeface="Times New Roman" panose="02020603050405020304"/>
                <a:ea typeface="Times New Roman" panose="02020603050405020304"/>
                <a:cs typeface="Times New Roman" panose="02020603050405020304"/>
              </a:rPr>
              <a:t>ที่</a:t>
            </a:r>
            <a:r>
              <a:rPr sz="3000">
                <a:solidFill>
                  <a:srgbClr val="141823"/>
                </a:solidFill>
                <a:latin typeface="ËÎÌå Western"/>
                <a:ea typeface="ËÎÌå Western"/>
                <a:cs typeface="ËÎÌå Western"/>
              </a:rPr>
              <a:t>ล้อมกำแพงเมืองเยรีโค</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ราหับ</a:t>
            </a:r>
            <a:endParaRPr sz="3000">
              <a:solidFill>
                <a:srgbClr val="141823"/>
              </a:solidFill>
              <a:latin typeface="ËÎÌå Western"/>
              <a:ea typeface="ËÎÌå Western"/>
              <a:cs typeface="ËÎÌå Western"/>
            </a:endParaRPr>
          </a:p>
          <a:p>
            <a:pPr defTabSz="266700">
              <a:spcBef>
                <a:spcPts val="700"/>
              </a:spcBef>
              <a:spcAft>
                <a:spcPts val="700"/>
              </a:spcAft>
            </a:pPr>
            <a:r>
              <a:rPr sz="3000">
                <a:solidFill>
                  <a:srgbClr val="141823"/>
                </a:solidFill>
                <a:latin typeface="ËÎÌå Western"/>
                <a:ea typeface="ËÎÌå Western"/>
                <a:cs typeface="ËÎÌå Western"/>
              </a:rPr>
              <a:t>กิเดโอน </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บาราค </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แซมสัน </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เยฟธาห์ </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ดาวิด </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ซามูเอล </a:t>
            </a:r>
            <a:endParaRPr sz="3000">
              <a:solidFill>
                <a:srgbClr val="141823"/>
              </a:solidFill>
              <a:latin typeface="ËÎÌå Western"/>
              <a:ea typeface="ËÎÌå Western"/>
              <a:cs typeface="ËÎÌå Western"/>
            </a:endParaRPr>
          </a:p>
          <a:p>
            <a:pPr defTabSz="266700">
              <a:spcBef>
                <a:spcPts val="700"/>
              </a:spcBef>
              <a:spcAft>
                <a:spcPts val="700"/>
              </a:spcAft>
            </a:pPr>
            <a:r>
              <a:rPr sz="3000">
                <a:solidFill>
                  <a:srgbClr val="141823"/>
                </a:solidFill>
                <a:latin typeface="ËÎÌå Western"/>
                <a:ea typeface="ËÎÌå Western"/>
                <a:cs typeface="ËÎÌå Western"/>
              </a:rPr>
              <a:t>ศาสดาพยากรณ์ทั้งหลาย</a:t>
            </a:r>
            <a:r>
              <a:rPr sz="3000">
                <a:solidFill>
                  <a:srgbClr val="141823"/>
                </a:solidFill>
                <a:latin typeface="ËÎÌå Western"/>
                <a:ea typeface="ËÎÌå Western"/>
              </a:rPr>
              <a:t> </a:t>
            </a:r>
            <a:endParaRPr sz="3000">
              <a:solidFill>
                <a:srgbClr val="141823"/>
              </a:solidFill>
              <a:latin typeface="ËÎÌå Western"/>
              <a:ea typeface="ËÎÌå Western"/>
            </a:endParaRPr>
          </a:p>
          <a:p>
            <a:pPr defTabSz="266700">
              <a:spcBef>
                <a:spcPts val="700"/>
              </a:spcBef>
              <a:spcAft>
                <a:spcPts val="700"/>
              </a:spcAft>
            </a:pPr>
            <a:endParaRPr sz="3000">
              <a:solidFill>
                <a:srgbClr val="141823"/>
              </a:solidFill>
              <a:latin typeface="ËÎÌå Western"/>
              <a:ea typeface="ËÎÌå Wester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1"/>
          <p:cNvPicPr>
            <a:picLocks noChangeAspect="1"/>
          </p:cNvPicPr>
          <p:nvPr>
            <p:ph idx="1"/>
          </p:nvPr>
        </p:nvPicPr>
        <p:blipFill>
          <a:blip r:embed="rId1"/>
          <a:stretch>
            <a:fillRect/>
          </a:stretch>
        </p:blipFill>
        <p:spPr>
          <a:xfrm>
            <a:off x="2672080" y="365125"/>
            <a:ext cx="7265670" cy="62515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803910" y="164465"/>
            <a:ext cx="10467975" cy="5817235"/>
          </a:xfrm>
          <a:prstGeom prst="rect">
            <a:avLst/>
          </a:prstGeom>
        </p:spPr>
        <p:txBody>
          <a:bodyPr wrap="square">
            <a:noAutofit/>
          </a:bodyPr>
          <a:p>
            <a:pPr defTabSz="266700">
              <a:spcBef>
                <a:spcPts val="700"/>
              </a:spcBef>
              <a:spcAft>
                <a:spcPts val="700"/>
              </a:spcAft>
            </a:pPr>
            <a:r>
              <a:rPr sz="2000">
                <a:solidFill>
                  <a:srgbClr val="141823"/>
                </a:solidFill>
                <a:latin typeface="ËÎÌå Western"/>
                <a:ea typeface="ËÎÌå Western"/>
              </a:rPr>
              <a:t> </a:t>
            </a:r>
            <a:endParaRPr sz="2000">
              <a:solidFill>
                <a:srgbClr val="141823"/>
              </a:solidFill>
              <a:latin typeface="ËÎÌå Western"/>
              <a:ea typeface="ËÎÌå Western"/>
            </a:endParaRPr>
          </a:p>
          <a:p>
            <a:pPr defTabSz="266700">
              <a:spcBef>
                <a:spcPts val="700"/>
              </a:spcBef>
              <a:spcAft>
                <a:spcPts val="700"/>
              </a:spcAft>
            </a:pPr>
            <a:r>
              <a:rPr sz="3000">
                <a:solidFill>
                  <a:srgbClr val="218282"/>
                </a:solidFill>
                <a:latin typeface="ËÎÌå Western"/>
                <a:ea typeface="宋体" panose="02010600030101010101" pitchFamily="2" charset="-122"/>
              </a:rPr>
              <a:t>Heb 11:33</a:t>
            </a:r>
            <a:r>
              <a:rPr lang="en-US" sz="3000">
                <a:solidFill>
                  <a:srgbClr val="218282"/>
                </a:solidFill>
                <a:latin typeface="ËÎÌå Western"/>
                <a:ea typeface="宋体" panose="02010600030101010101" pitchFamily="2" charset="-122"/>
              </a:rPr>
              <a:t>-40</a:t>
            </a:r>
            <a:r>
              <a:rPr sz="3000">
                <a:solidFill>
                  <a:srgbClr val="141823"/>
                </a:solidFill>
                <a:latin typeface="ËÎÌå Western"/>
                <a:ea typeface="宋体" panose="02010600030101010101" pitchFamily="2" charset="-122"/>
              </a:rPr>
              <a:t>  </a:t>
            </a:r>
            <a:r>
              <a:rPr sz="3000">
                <a:solidFill>
                  <a:srgbClr val="141823"/>
                </a:solidFill>
                <a:latin typeface="ËÎÌå Western"/>
                <a:ea typeface="ËÎÌå Western"/>
                <a:cs typeface="ËÎÌå Western"/>
              </a:rPr>
              <a:t>โดยความเชื่อ ท่านเหล่านั้นจึงได้มีชัยเหนืออาณาจักรต่างๆ ได้กระทำการชอบธรรม ได้รับพระสัญญา ได้ปิดปากสิงโต</a:t>
            </a:r>
            <a:r>
              <a:rPr sz="3000">
                <a:solidFill>
                  <a:srgbClr val="141823"/>
                </a:solidFill>
                <a:latin typeface="ËÎÌå Western"/>
                <a:ea typeface="宋体" panose="02010600030101010101" pitchFamily="2" charset="-122"/>
              </a:rPr>
              <a:t> </a:t>
            </a:r>
            <a:r>
              <a:rPr sz="3000">
                <a:solidFill>
                  <a:srgbClr val="141823"/>
                </a:solidFill>
                <a:latin typeface="ËÎÌå Western"/>
                <a:ea typeface="ËÎÌå Western"/>
                <a:cs typeface="ËÎÌå Western"/>
              </a:rPr>
              <a:t>ได้ดับไฟที่ไหม้อย่างรุนแรง ได้พ้นจากคมดาบ ความอ่อนแอของท่านก็กลับเป็นความเข้มแข็ง มีกำลังความสามารถในการทำสงคราม ได้ตีกองทัพประเทศอื่นๆแตกพ่ายไป</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พวกผู้หญิงก็ได้รับคนพวกของนางที่ตายแล้วกลับฟื้นคืนชีวิตขึ้นมาอีก บางคนก็ถูกทรมาน แต่ก็ไม่ยอมรับการปลดปล่อย เพื่อเขาจะได้รับการเป็นขึ้นมาจากความตายอันประเสริฐกว่า</a:t>
            </a:r>
            <a:r>
              <a:rPr sz="3000">
                <a:solidFill>
                  <a:srgbClr val="141823"/>
                </a:solidFill>
                <a:latin typeface="ËÎÌå Western"/>
                <a:ea typeface="宋体" panose="02010600030101010101" pitchFamily="2" charset="-122"/>
              </a:rPr>
              <a:t> </a:t>
            </a:r>
            <a:r>
              <a:rPr sz="3000">
                <a:solidFill>
                  <a:srgbClr val="141823"/>
                </a:solidFill>
                <a:latin typeface="ËÎÌå Western"/>
                <a:ea typeface="ËÎÌå Western"/>
                <a:cs typeface="ËÎÌå Western"/>
              </a:rPr>
              <a:t>บางคนถูกทดลองโดยคำเยาะเย้ยและการถูกโบยตี และยังถูกล่ามโซ่และถูกขังคุกด้วย</a:t>
            </a:r>
            <a:r>
              <a:rPr sz="3000">
                <a:solidFill>
                  <a:srgbClr val="141823"/>
                </a:solidFill>
                <a:latin typeface="ËÎÌå Western"/>
                <a:ea typeface="宋体" panose="02010600030101010101" pitchFamily="2" charset="-122"/>
              </a:rPr>
              <a:t> </a:t>
            </a:r>
            <a:r>
              <a:rPr sz="3000">
                <a:solidFill>
                  <a:srgbClr val="141823"/>
                </a:solidFill>
                <a:latin typeface="ËÎÌå Western"/>
                <a:ea typeface="ËÎÌå Western"/>
                <a:cs typeface="ËÎÌå Western"/>
              </a:rPr>
              <a:t>บางคนถูกหินขว้าง บางคนก็ถูกเลื่อยเป็นท่อนๆ </a:t>
            </a:r>
            <a:r>
              <a:rPr sz="3000" strike="sngStrike">
                <a:solidFill>
                  <a:srgbClr val="141823"/>
                </a:solidFill>
                <a:latin typeface="ËÎÌå Western"/>
                <a:ea typeface="ËÎÌå Western"/>
                <a:cs typeface="ËÎÌå Western"/>
              </a:rPr>
              <a:t>บางคนถูกทดลอง</a:t>
            </a:r>
            <a:r>
              <a:rPr sz="3000">
                <a:solidFill>
                  <a:srgbClr val="141823"/>
                </a:solidFill>
                <a:latin typeface="ËÎÌå Western"/>
                <a:ea typeface="ËÎÌå Western"/>
              </a:rPr>
              <a:t> บางคนก็ถูกฆ่าด้วยดาบ บางคนเที่ยวสัญจรไปนุ่งห่มหนังแกะและหนังแพะ อดอยาก ทนทุกข์เวทนาและทนการเคี่ยวเข็ญ </a:t>
            </a:r>
            <a:r>
              <a:rPr sz="3000">
                <a:solidFill>
                  <a:srgbClr val="141823"/>
                </a:solidFill>
                <a:latin typeface="ËÎÌå Western"/>
                <a:ea typeface="宋体" panose="02010600030101010101" pitchFamily="2" charset="-122"/>
              </a:rPr>
              <a:t> (</a:t>
            </a:r>
            <a:r>
              <a:rPr sz="3000">
                <a:solidFill>
                  <a:srgbClr val="141823"/>
                </a:solidFill>
                <a:latin typeface="ËÎÌå Western"/>
                <a:ea typeface="ËÎÌå Western"/>
                <a:cs typeface="ËÎÌå Western"/>
              </a:rPr>
              <a:t>โลกไม่สมกับคนเช่นนั้นเลย</a:t>
            </a:r>
            <a:r>
              <a:rPr sz="3000">
                <a:solidFill>
                  <a:srgbClr val="141823"/>
                </a:solidFill>
                <a:latin typeface="ËÎÌå Western"/>
                <a:ea typeface="ËÎÌå Western"/>
              </a:rPr>
              <a:t>) </a:t>
            </a:r>
            <a:r>
              <a:rPr sz="3000">
                <a:solidFill>
                  <a:srgbClr val="141823"/>
                </a:solidFill>
                <a:latin typeface="ËÎÌå Western"/>
                <a:ea typeface="ËÎÌå Western"/>
                <a:cs typeface="ËÎÌå Western"/>
              </a:rPr>
              <a:t>เขาพเนจรไปในถิ่นทุรกันดารและตามภูเขา และอยู่ตามถ้ำและตามโพรง</a:t>
            </a:r>
            <a:r>
              <a:rPr sz="3000">
                <a:solidFill>
                  <a:srgbClr val="141823"/>
                </a:solidFill>
                <a:latin typeface="ËÎÌå Western"/>
                <a:ea typeface="ËÎÌå Western"/>
              </a:rPr>
              <a:t> </a:t>
            </a:r>
            <a:endParaRPr sz="3000">
              <a:solidFill>
                <a:srgbClr val="141823"/>
              </a:solidFill>
              <a:latin typeface="ËÎÌå Western"/>
              <a:ea typeface="ËÎÌå Western"/>
            </a:endParaRPr>
          </a:p>
          <a:p>
            <a:pPr defTabSz="266700">
              <a:spcBef>
                <a:spcPts val="700"/>
              </a:spcBef>
              <a:spcAft>
                <a:spcPts val="700"/>
              </a:spcAft>
            </a:pPr>
            <a:r>
              <a:rPr sz="3000">
                <a:solidFill>
                  <a:srgbClr val="141823"/>
                </a:solidFill>
                <a:latin typeface="ËÎÌå Western"/>
                <a:ea typeface="宋体" panose="02010600030101010101" pitchFamily="2" charset="-122"/>
              </a:rPr>
              <a:t> </a:t>
            </a:r>
            <a:r>
              <a:rPr sz="3000">
                <a:solidFill>
                  <a:srgbClr val="141823"/>
                </a:solidFill>
                <a:latin typeface="ËÎÌå Western"/>
                <a:ea typeface="ËÎÌå Western"/>
                <a:cs typeface="ËÎÌå Western"/>
              </a:rPr>
              <a:t>คนเหล่านั้นทุกคนมีชื่อเสียงดีโดยความเชื่อของเขา แต่เขาก็ยังไม่ได้รับสิ่งที่ทรงสัญญาไว้</a:t>
            </a:r>
            <a:r>
              <a:rPr sz="3000">
                <a:solidFill>
                  <a:srgbClr val="141823"/>
                </a:solidFill>
                <a:latin typeface="ËÎÌå Western"/>
                <a:ea typeface="ËÎÌå Western"/>
              </a:rPr>
              <a:t> </a:t>
            </a:r>
            <a:r>
              <a:rPr sz="3000">
                <a:solidFill>
                  <a:srgbClr val="141823"/>
                </a:solidFill>
                <a:latin typeface="ËÎÌå Western"/>
                <a:ea typeface="宋体" panose="02010600030101010101" pitchFamily="2" charset="-122"/>
              </a:rPr>
              <a:t>  </a:t>
            </a:r>
            <a:r>
              <a:rPr sz="3000">
                <a:solidFill>
                  <a:srgbClr val="141823"/>
                </a:solidFill>
                <a:latin typeface="ËÎÌå Western"/>
                <a:ea typeface="ËÎÌå Western"/>
                <a:cs typeface="ËÎÌå Western"/>
              </a:rPr>
              <a:t>ด้วยว่าพระเจ้าทรงจัดเตรียมการอย่างดีกว่าไว้สำหรับเราทั้งหลาย เพื่อไม่ให้เขาทั้งหลายถึงที่สำเร็จนอกจากเรา</a:t>
            </a:r>
            <a:r>
              <a:rPr sz="3000">
                <a:solidFill>
                  <a:srgbClr val="141823"/>
                </a:solidFill>
                <a:latin typeface="ËÎÌå Western"/>
                <a:ea typeface="ËÎÌå Western"/>
              </a:rPr>
              <a:t> </a:t>
            </a:r>
            <a:endParaRPr sz="3000">
              <a:solidFill>
                <a:srgbClr val="141823"/>
              </a:solidFill>
              <a:latin typeface="ËÎÌå Western"/>
              <a:ea typeface="ËÎÌå Wester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rcRect t="14373" b="23931"/>
          <a:stretch>
            <a:fillRect/>
          </a:stretch>
        </p:blipFill>
        <p:spPr>
          <a:xfrm>
            <a:off x="3695700" y="202565"/>
            <a:ext cx="4706620" cy="64522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pic>
        <p:nvPicPr>
          <p:cNvPr id="4" name="Content Placeholder 3"/>
          <p:cNvPicPr>
            <a:picLocks noChangeAspect="1"/>
          </p:cNvPicPr>
          <p:nvPr>
            <p:ph sz="half" idx="1"/>
          </p:nvPr>
        </p:nvPicPr>
        <p:blipFill>
          <a:blip r:embed="rId1"/>
          <a:stretch>
            <a:fillRect/>
          </a:stretch>
        </p:blipFill>
        <p:spPr>
          <a:xfrm>
            <a:off x="359410" y="163830"/>
            <a:ext cx="4378325" cy="3114040"/>
          </a:xfrm>
          <a:prstGeom prst="rect">
            <a:avLst/>
          </a:prstGeom>
        </p:spPr>
      </p:pic>
      <p:pic>
        <p:nvPicPr>
          <p:cNvPr id="6" name="Content Placeholder 5"/>
          <p:cNvPicPr>
            <a:picLocks noChangeAspect="1"/>
          </p:cNvPicPr>
          <p:nvPr>
            <p:ph sz="half" idx="2"/>
          </p:nvPr>
        </p:nvPicPr>
        <p:blipFill>
          <a:blip r:embed="rId2"/>
          <a:stretch>
            <a:fillRect/>
          </a:stretch>
        </p:blipFill>
        <p:spPr>
          <a:xfrm>
            <a:off x="6554470" y="3248025"/>
            <a:ext cx="5142865" cy="2893060"/>
          </a:xfrm>
          <a:prstGeom prst="rect">
            <a:avLst/>
          </a:prstGeom>
        </p:spPr>
      </p:pic>
      <p:pic>
        <p:nvPicPr>
          <p:cNvPr id="8" name="Picture 7"/>
          <p:cNvPicPr/>
          <p:nvPr/>
        </p:nvPicPr>
        <p:blipFill>
          <a:blip r:embed="rId3"/>
          <a:stretch>
            <a:fillRect/>
          </a:stretch>
        </p:blipFill>
        <p:spPr>
          <a:xfrm>
            <a:off x="915670" y="3924935"/>
            <a:ext cx="4572000" cy="2571750"/>
          </a:xfrm>
          <a:prstGeom prst="rect">
            <a:avLst/>
          </a:prstGeom>
        </p:spPr>
      </p:pic>
      <p:sp>
        <p:nvSpPr>
          <p:cNvPr id="9" name="Text Box 8"/>
          <p:cNvSpPr txBox="1"/>
          <p:nvPr/>
        </p:nvSpPr>
        <p:spPr>
          <a:xfrm>
            <a:off x="1064260" y="6496368"/>
            <a:ext cx="5080000" cy="337185"/>
          </a:xfrm>
          <a:prstGeom prst="rect">
            <a:avLst/>
          </a:prstGeom>
        </p:spPr>
        <p:txBody>
          <a:bodyPr>
            <a:spAutoFit/>
          </a:bodyPr>
          <a:p>
            <a:r>
              <a:rPr sz="1600"/>
              <a:t>The image of Masih Alinejad that sparked a movement</a:t>
            </a:r>
            <a:endParaRPr sz="1600"/>
          </a:p>
        </p:txBody>
      </p:sp>
      <p:sp>
        <p:nvSpPr>
          <p:cNvPr id="10" name="Text Box 9"/>
          <p:cNvSpPr txBox="1"/>
          <p:nvPr/>
        </p:nvSpPr>
        <p:spPr>
          <a:xfrm>
            <a:off x="276860" y="3423285"/>
            <a:ext cx="5137150" cy="337185"/>
          </a:xfrm>
          <a:prstGeom prst="rect">
            <a:avLst/>
          </a:prstGeom>
        </p:spPr>
        <p:txBody>
          <a:bodyPr wrap="square">
            <a:spAutoFit/>
          </a:bodyPr>
          <a:p>
            <a:r>
              <a:rPr lang="en-US" sz="1600"/>
              <a:t>Women dressed casually before the 1979 Islamic Revolution</a:t>
            </a:r>
            <a:endParaRPr lang="en-US" sz="1600"/>
          </a:p>
        </p:txBody>
      </p:sp>
      <p:sp>
        <p:nvSpPr>
          <p:cNvPr id="11" name="Text Box 10"/>
          <p:cNvSpPr txBox="1"/>
          <p:nvPr/>
        </p:nvSpPr>
        <p:spPr>
          <a:xfrm>
            <a:off x="6617335" y="6272848"/>
            <a:ext cx="5080000" cy="337185"/>
          </a:xfrm>
          <a:prstGeom prst="rect">
            <a:avLst/>
          </a:prstGeom>
        </p:spPr>
        <p:txBody>
          <a:bodyPr>
            <a:spAutoFit/>
          </a:bodyPr>
          <a:p>
            <a:r>
              <a:rPr lang="en-US" sz="1600"/>
              <a:t>Protestors in SUPPORT of the Islamic dress code.</a:t>
            </a:r>
            <a:endParaRPr lang="en-US" sz="1600"/>
          </a:p>
        </p:txBody>
      </p:sp>
      <p:pic>
        <p:nvPicPr>
          <p:cNvPr id="12" name="Picture 11"/>
          <p:cNvPicPr/>
          <p:nvPr/>
        </p:nvPicPr>
        <p:blipFill>
          <a:blip r:embed="rId4"/>
          <a:stretch>
            <a:fillRect/>
          </a:stretch>
        </p:blipFill>
        <p:spPr>
          <a:xfrm>
            <a:off x="6326505" y="163830"/>
            <a:ext cx="5131435" cy="2741295"/>
          </a:xfrm>
          <a:prstGeom prst="rect">
            <a:avLst/>
          </a:prstGeom>
        </p:spPr>
      </p:pic>
      <p:sp>
        <p:nvSpPr>
          <p:cNvPr id="13" name="Text Box 12"/>
          <p:cNvSpPr txBox="1"/>
          <p:nvPr/>
        </p:nvSpPr>
        <p:spPr>
          <a:xfrm>
            <a:off x="6436360" y="2904808"/>
            <a:ext cx="5080000" cy="337185"/>
          </a:xfrm>
          <a:prstGeom prst="rect">
            <a:avLst/>
          </a:prstGeom>
        </p:spPr>
        <p:txBody>
          <a:bodyPr>
            <a:spAutoFit/>
          </a:bodyPr>
          <a:p>
            <a:r>
              <a:rPr lang="en-US" sz="1600"/>
              <a:t>Protestors AGAINST the Islamic dress code. (Nov. 2022)</a:t>
            </a:r>
            <a:endParaRPr lang="en-US"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Text Placeholder 6"/>
          <p:cNvSpPr>
            <a:spLocks noGrp="1"/>
          </p:cNvSpPr>
          <p:nvPr>
            <p:ph type="body" sz="half" idx="2"/>
          </p:nvPr>
        </p:nvSpPr>
        <p:spPr/>
        <p:txBody>
          <a:bodyPr/>
          <a:p>
            <a:endParaRPr lang="en-US"/>
          </a:p>
        </p:txBody>
      </p:sp>
      <p:pic>
        <p:nvPicPr>
          <p:cNvPr id="5" name="Picture Placeholder 4" descr="Dispensations"/>
          <p:cNvPicPr>
            <a:picLocks noChangeAspect="1"/>
          </p:cNvPicPr>
          <p:nvPr>
            <p:ph type="pic" idx="1"/>
          </p:nvPr>
        </p:nvPicPr>
        <p:blipFill>
          <a:blip r:embed="rId1"/>
          <a:stretch>
            <a:fillRect/>
          </a:stretch>
        </p:blipFill>
        <p:spPr>
          <a:xfrm>
            <a:off x="438785" y="631190"/>
            <a:ext cx="11315065" cy="54254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511175"/>
            <a:ext cx="10909935" cy="5806440"/>
          </a:xfrm>
        </p:spPr>
        <p:txBody>
          <a:bodyPr>
            <a:normAutofit fontScale="80000"/>
          </a:bodyPr>
          <a:p>
            <a:pPr marL="0" indent="0" algn="ctr">
              <a:buNone/>
            </a:pPr>
            <a:r>
              <a:rPr lang="en-US" altLang="en-US" sz="2800" b="1"/>
              <a:t>The doctrine of the Judgment Seat of Christ:</a:t>
            </a:r>
            <a:endParaRPr lang="en-US" altLang="en-US" sz="2800" b="1"/>
          </a:p>
          <a:p>
            <a:r>
              <a:rPr lang="en-US" altLang="en-US" sz="2800"/>
              <a:t>1. The judgment seat of Christ or the evaluation of believers occurs at the termination of the Church Age. It follows the receiving of a resurrection body. (Whether a believer succeeds or fails he will have a resurrection body)</a:t>
            </a:r>
            <a:endParaRPr lang="en-US" altLang="en-US" sz="2800"/>
          </a:p>
          <a:p>
            <a:r>
              <a:rPr lang="en-US" altLang="en-US" sz="2800"/>
              <a:t>2. The purpose of the Judgment Seat of Christ, 2 Corinthians 5:10, “For we must all appear before the judgment seat of Christ; that each one of us [believers in the royal family of God] may receive what is due him for the things accomplished while in the physical body, whether good or worthless.” </a:t>
            </a:r>
            <a:endParaRPr lang="en-US" altLang="en-US" sz="2800"/>
          </a:p>
          <a:p>
            <a:pPr marL="0" indent="0">
              <a:buNone/>
            </a:pPr>
            <a:r>
              <a:rPr lang="th-TH" altLang="en-US" sz="4285"/>
              <a:t>“เพราะว่าจำเป็นที่เราทุกคนจะต้องปรากฏตัวที่หน้า</a:t>
            </a:r>
            <a:r>
              <a:rPr lang="th-TH" altLang="en-US" sz="4285" strike="sngStrike"/>
              <a:t>บัลลังก์พิพากษา</a:t>
            </a:r>
            <a:r>
              <a:rPr lang="th-TH" altLang="en-US" sz="4285"/>
              <a:t> </a:t>
            </a:r>
            <a:r>
              <a:rPr lang="en-US" altLang="th-TH" sz="4285"/>
              <a:t> </a:t>
            </a:r>
            <a:r>
              <a:rPr lang="en-US" altLang="en-US" sz="4285"/>
              <a:t>βῆμα /</a:t>
            </a:r>
            <a:r>
              <a:rPr lang="th-TH" altLang="en-US" sz="4285"/>
              <a:t> </a:t>
            </a:r>
            <a:r>
              <a:rPr lang="en-US" altLang="en-US" sz="4285"/>
              <a:t>bema</a:t>
            </a:r>
            <a:r>
              <a:rPr lang="th-TH" altLang="en-US" sz="4285"/>
              <a:t>     บัลลังก์แห่งการฟังผลการประเมิน]  ของพระคริสต์ เพื่อทุกคนจะได้รับสมกับการที่ได้ประพฤติในร่างกายนี้</a:t>
            </a:r>
            <a:r>
              <a:rPr lang="th-TH" altLang="en-US" sz="4285"/>
              <a:t> แล้วแต่จะดีหรือชั่ว</a:t>
            </a:r>
            <a:endParaRPr lang="th-TH" altLang="en-US" sz="4285"/>
          </a:p>
          <a:p>
            <a:r>
              <a:rPr lang="en-US" altLang="en-US" sz="2800"/>
              <a:t>If the believer lives his life inside the cosmic system what he accomplishes is worthless or evil or both. On the other hand, if the believer lives his Christian life under the omnipotence of God namely the two power options what he does is categorized as intrinsic good and is rewardable.</a:t>
            </a:r>
            <a:endParaRPr lang="en-US" altLang="en-US"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sp>
        <p:nvSpPr>
          <p:cNvPr id="3" name="Content Placeholder 2"/>
          <p:cNvSpPr>
            <a:spLocks noGrp="1"/>
          </p:cNvSpPr>
          <p:nvPr>
            <p:ph idx="1"/>
          </p:nvPr>
        </p:nvSpPr>
        <p:spPr>
          <a:xfrm>
            <a:off x="641350" y="550545"/>
            <a:ext cx="10909935" cy="5767705"/>
          </a:xfrm>
        </p:spPr>
        <p:txBody>
          <a:bodyPr>
            <a:normAutofit/>
          </a:bodyPr>
          <a:p>
            <a:pPr marL="0" indent="0">
              <a:buNone/>
            </a:pPr>
            <a:r>
              <a:rPr lang="en-US" altLang="en-US" sz="2000" b="1"/>
              <a:t>3. The loss of reward at the judgment seat of Christ is a major issue. </a:t>
            </a:r>
            <a:r>
              <a:rPr lang="en-US" altLang="en-US" sz="2000"/>
              <a:t>The gain or loss of reward and blessing above and beyond the resurrection body is determined by your personal volition in time (1 Corinthians 3:11-15)</a:t>
            </a:r>
            <a:endParaRPr lang="en-US" altLang="en-US" sz="2000"/>
          </a:p>
          <a:p>
            <a:pPr marL="0" indent="0">
              <a:buNone/>
            </a:pPr>
            <a:r>
              <a:rPr lang="en-US" altLang="en-US" sz="2000" b="1">
                <a:sym typeface="+mn-ea"/>
              </a:rPr>
              <a:t>4. Loss of reward at the Judgment Seat of Christ does not imply loss of salvation, </a:t>
            </a:r>
            <a:endParaRPr lang="en-US" altLang="en-US" sz="2000" b="1">
              <a:sym typeface="+mn-ea"/>
            </a:endParaRPr>
          </a:p>
          <a:p>
            <a:pPr marL="0" indent="0">
              <a:buNone/>
            </a:pPr>
            <a:r>
              <a:rPr lang="en-US" altLang="en-US" sz="2000">
                <a:sym typeface="+mn-ea"/>
              </a:rPr>
              <a:t>2 Timothy 2:11-13:</a:t>
            </a:r>
            <a:endParaRPr lang="en-US" altLang="en-US" sz="2000"/>
          </a:p>
          <a:p>
            <a:pPr marL="0" indent="0">
              <a:buNone/>
            </a:pPr>
            <a:r>
              <a:rPr lang="en-US" altLang="en-US" sz="2000">
                <a:sym typeface="+mn-ea"/>
              </a:rPr>
              <a:t>“Faithful is the Word. If we died with him and we have [retroactive and current positional sanctification], we will live with him. (12). If we endure [keep advancing spiritually through the pressures of life], we will rule with him [in the millennium].  If we deny him [reject the thinking of Christ as found in the Word], he will deny us [rewards in eternity]. (13) If we are unfaithful [no integrity], he remains faithful for he cannot deny himself [our being in union with him; he cannot deny His integrity].”</a:t>
            </a:r>
            <a:endParaRPr lang="en-US" altLang="en-US" sz="2000">
              <a:sym typeface="+mn-ea"/>
            </a:endParaRPr>
          </a:p>
          <a:p>
            <a:pPr marL="0" indent="0">
              <a:buNone/>
            </a:pPr>
            <a:r>
              <a:rPr lang="en-US" altLang="en-US" sz="3600">
                <a:latin typeface="Cordia New" panose="020B0304020202020204" charset="0"/>
                <a:cs typeface="Cordia New" panose="020B0304020202020204" charset="0"/>
              </a:rPr>
              <a:t>2 </a:t>
            </a:r>
            <a:r>
              <a:rPr lang="th-TH" altLang="en-US" sz="3600">
                <a:latin typeface="Cordia New" panose="020B0304020202020204" charset="0"/>
                <a:cs typeface="Cordia New" panose="020B0304020202020204" charset="0"/>
              </a:rPr>
              <a:t>ทิโมธิ</a:t>
            </a:r>
            <a:r>
              <a:rPr lang="en-US" altLang="en-US" sz="3600">
                <a:latin typeface="Cordia New" panose="020B0304020202020204" charset="0"/>
                <a:cs typeface="Cordia New" panose="020B0304020202020204" charset="0"/>
              </a:rPr>
              <a:t> 2:11-13  </a:t>
            </a:r>
            <a:r>
              <a:rPr lang="th-TH" altLang="en-US" sz="3600">
                <a:latin typeface="Cordia New" panose="020B0304020202020204" charset="0"/>
                <a:cs typeface="Cordia New" panose="020B0304020202020204" charset="0"/>
              </a:rPr>
              <a:t>คำนี้เป็นคำสัตย์จริง</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คือถ้าเราตายกับพระองค์</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เราก็จะมีชีวิตอยู่กับพระองค์เช่นกัน</a:t>
            </a:r>
            <a:r>
              <a:rPr lang="en-US" altLang="th-TH" sz="3600">
                <a:latin typeface="Cordia New" panose="020B0304020202020204" charset="0"/>
                <a:cs typeface="Cordia New" panose="020B0304020202020204" charset="0"/>
              </a:rPr>
              <a:t> </a:t>
            </a:r>
            <a:r>
              <a:rPr lang="en-US" altLang="en-US" sz="3600">
                <a:latin typeface="Cordia New" panose="020B0304020202020204" charset="0"/>
                <a:cs typeface="Cordia New" panose="020B0304020202020204" charset="0"/>
              </a:rPr>
              <a:t>2:12  </a:t>
            </a:r>
            <a:r>
              <a:rPr lang="th-TH" altLang="en-US" sz="3600">
                <a:latin typeface="Cordia New" panose="020B0304020202020204" charset="0"/>
                <a:cs typeface="Cordia New" panose="020B0304020202020204" charset="0"/>
              </a:rPr>
              <a:t>ถ้าเราทนความทุกข์ทรมาน</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เราก็จะได้ครองร่วมกับพระองค์ด้วย</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ถ้าเราปฏิเสธพระองค์</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พระองค์ก็จะปฏิเสธเราเช่นเดียวกัน</a:t>
            </a:r>
            <a:r>
              <a:rPr lang="en-US" altLang="en-US" sz="3600">
                <a:latin typeface="Cordia New" panose="020B0304020202020204" charset="0"/>
                <a:cs typeface="Cordia New" panose="020B0304020202020204" charset="0"/>
              </a:rPr>
              <a:t> 13  </a:t>
            </a:r>
            <a:r>
              <a:rPr lang="th-TH" altLang="en-US" sz="3600">
                <a:latin typeface="Cordia New" panose="020B0304020202020204" charset="0"/>
                <a:cs typeface="Cordia New" panose="020B0304020202020204" charset="0"/>
              </a:rPr>
              <a:t>ถ้าเราไม่เชื่อ</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พระองค์ก็ยังทรงไว้ซึ่งความสัตย์ซื่อ</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เพราะพระองค์จะปฏิเสธพระองค์เองไม่ได้</a:t>
            </a:r>
            <a:r>
              <a:rPr lang="en-US" altLang="en-US" sz="3600">
                <a:latin typeface="Cordia New" panose="020B0304020202020204" charset="0"/>
                <a:cs typeface="Cordia New" panose="020B0304020202020204" charset="0"/>
              </a:rPr>
              <a:t> </a:t>
            </a:r>
            <a:endParaRPr lang="en-US" altLang="en-US" sz="3600">
              <a:latin typeface="Cordia New" panose="020B0304020202020204" charset="0"/>
              <a:cs typeface="Cordia New" panose="020B0304020202020204" charset="0"/>
            </a:endParaRPr>
          </a:p>
          <a:p>
            <a:endParaRPr lang="en-US" altLang="en-US" sz="2800"/>
          </a:p>
          <a:p>
            <a:endParaRPr lang="en-US" altLang="en-US" sz="2800"/>
          </a:p>
          <a:p>
            <a:endParaRPr lang="en-US" alt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5" name="Content Placeholder 4"/>
          <p:cNvPicPr>
            <a:picLocks noChangeAspect="1"/>
          </p:cNvPicPr>
          <p:nvPr>
            <p:ph idx="1"/>
          </p:nvPr>
        </p:nvPicPr>
        <p:blipFill>
          <a:blip r:embed="rId1"/>
          <a:srcRect l="15040" t="16376" r="-61" b="11928"/>
          <a:stretch>
            <a:fillRect/>
          </a:stretch>
        </p:blipFill>
        <p:spPr>
          <a:xfrm>
            <a:off x="226695" y="582930"/>
            <a:ext cx="11739245" cy="5752465"/>
          </a:xfrm>
          <a:prstGeom prst="rect">
            <a:avLst/>
          </a:prstGeom>
        </p:spPr>
      </p:pic>
      <p:sp>
        <p:nvSpPr>
          <p:cNvPr id="4" name="Text Placeholder 3"/>
          <p:cNvSpPr>
            <a:spLocks noGrp="1"/>
          </p:cNvSpPr>
          <p:nvPr>
            <p:ph type="body" sz="half" idx="2"/>
          </p:nvPr>
        </p:nvSpPr>
        <p:spPr/>
        <p:txBody>
          <a:bodyPr/>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15097</Words>
  <Application>WPS Presentation</Application>
  <PresentationFormat>Widescreen</PresentationFormat>
  <Paragraphs>152</Paragraphs>
  <Slides>30</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30</vt:i4>
      </vt:variant>
    </vt:vector>
  </HeadingPairs>
  <TitlesOfParts>
    <vt:vector size="46" baseType="lpstr">
      <vt:lpstr>Arial</vt:lpstr>
      <vt:lpstr>宋体</vt:lpstr>
      <vt:lpstr>Wingdings</vt:lpstr>
      <vt:lpstr>Cordia New</vt:lpstr>
      <vt:lpstr>Calibri</vt:lpstr>
      <vt:lpstr>Times New Roman</vt:lpstr>
      <vt:lpstr>Times New Roman</vt:lpstr>
      <vt:lpstr>Batang</vt:lpstr>
      <vt:lpstr>Constantia</vt:lpstr>
      <vt:lpstr>Angsana New</vt:lpstr>
      <vt:lpstr>微软雅黑</vt:lpstr>
      <vt:lpstr>Arial Unicode MS</vt:lpstr>
      <vt:lpstr>Calibri Light</vt:lpstr>
      <vt:lpstr>ËÎÌå Western</vt:lpstr>
      <vt:lpstr>Ezra SIL</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107</cp:revision>
  <dcterms:created xsi:type="dcterms:W3CDTF">2024-07-01T03:51:00Z</dcterms:created>
  <dcterms:modified xsi:type="dcterms:W3CDTF">2025-06-16T10:59:40Z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7B927243E8814549BD1C541186DB5939_13</vt:lpwstr>
  </property>
  <property fmtid="{D5CDD505-2E9C-101B-9397-08002B2CF9AE}" pid="3" name="KSOProductBuildVer">
    <vt:lpwstr>1033-12.2.0.21546</vt:lpwstr>
  </property>
</Properties>
</file>