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63" r:id="rId4"/>
    <p:sldId id="267" r:id="rId5"/>
    <p:sldId id="313" r:id="rId6"/>
    <p:sldId id="264" r:id="rId7"/>
    <p:sldId id="276" r:id="rId8"/>
    <p:sldId id="275" r:id="rId9"/>
    <p:sldId id="295" r:id="rId10"/>
    <p:sldId id="316" r:id="rId11"/>
    <p:sldId id="315" r:id="rId12"/>
    <p:sldId id="299" r:id="rId13"/>
    <p:sldId id="309" r:id="rId14"/>
    <p:sldId id="310" r:id="rId15"/>
    <p:sldId id="312" r:id="rId16"/>
    <p:sldId id="311" r:id="rId17"/>
    <p:sldId id="297" r:id="rId18"/>
    <p:sldId id="298" r:id="rId19"/>
    <p:sldId id="314" r:id="rId20"/>
    <p:sldId id="278" r:id="rId21"/>
    <p:sldId id="318" r:id="rId22"/>
    <p:sldId id="289" r:id="rId23"/>
    <p:sldId id="277" r:id="rId24"/>
    <p:sldId id="291" r:id="rId25"/>
    <p:sldId id="290" r:id="rId26"/>
    <p:sldId id="321" r:id="rId27"/>
    <p:sldId id="319" r:id="rId28"/>
    <p:sldId id="320" r:id="rId29"/>
    <p:sldId id="322" r:id="rId30"/>
    <p:sldId id="302" r:id="rId31"/>
    <p:sldId id="301" r:id="rId32"/>
    <p:sldId id="30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-989" y="-91"/>
      </p:cViewPr>
      <p:guideLst>
        <p:guide orient="horz" pos="2160"/>
        <p:guide pos="29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1E841-4D6B-4063-ABF1-6DD98DB6CB81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E09-3C4D-4686-96AA-A898CB979EC2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4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C9CE-126C-4EE3-9999-D83ED1C47E07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1" y="2060577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6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A909-53A7-4EE0-ACC1-163685FB1123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1" y="2514601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7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7" y="2514601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3D29-228E-43F1-8F71-3AADFC134981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1EDA-5E5B-40F0-AAA4-9294FC0E44E0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B47C-B6CA-491C-B000-CDF8150ABC50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1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8" y="1447801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A86D-7B46-446B-B47B-E00F5CFEF0DF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8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199765" indent="0">
              <a:buNone/>
              <a:defRPr sz="1600"/>
            </a:lvl8pPr>
            <a:lvl9pPr marL="3656965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1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39B6-DD66-45B9-842C-7576E92D8F6E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4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199765" indent="0">
              <a:buNone/>
              <a:defRPr sz="1600"/>
            </a:lvl8pPr>
            <a:lvl9pPr marL="3656965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6FE-3F20-4480-9083-B6E5A65D9824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6FE-3F20-4480-9083-B6E5A65D9824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10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8" y="3771174"/>
            <a:ext cx="5461159" cy="342174"/>
          </a:xfrm>
        </p:spPr>
        <p:txBody>
          <a:bodyPr vert="horz" lIns="82945" tIns="41473" rIns="82945" bIns="41473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6FE-3F20-4480-9083-B6E5A65D9824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11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defTabSz="82931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  <a:endParaRPr lang="en-US" dirty="0">
              <a:solidFill>
                <a:srgbClr val="1E515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9691" y="2613787"/>
            <a:ext cx="601591" cy="19611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defTabSz="82931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  <a:endParaRPr lang="en-US" dirty="0">
              <a:solidFill>
                <a:srgbClr val="1E5155">
                  <a:lumMod val="40000"/>
                  <a:lumOff val="6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6FE-3F20-4480-9083-B6E5A65D9824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5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7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1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6FE-3F20-4480-9083-B6E5A65D9824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199765" indent="0">
              <a:buNone/>
              <a:defRPr sz="1600"/>
            </a:lvl8pPr>
            <a:lvl9pPr marL="3656965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3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199765" indent="0">
              <a:buNone/>
              <a:defRPr sz="1600"/>
            </a:lvl8pPr>
            <a:lvl9pPr marL="3656965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2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199765" indent="0">
              <a:buNone/>
              <a:defRPr sz="1600"/>
            </a:lvl8pPr>
            <a:lvl9pPr marL="3656965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5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1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6FE-3F20-4480-9083-B6E5A65D9824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D59A-177F-4227-BCEB-4BCE4DEF6CBE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3" y="430215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CA3C-AD88-4E10-9C18-B39D20015D78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3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1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5" y="1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9"/>
            <a:ext cx="7055380" cy="1400530"/>
          </a:xfrm>
          <a:prstGeom prst="rect">
            <a:avLst/>
          </a:prstGeom>
        </p:spPr>
        <p:txBody>
          <a:bodyPr vert="horz" lIns="82945" tIns="41473" rIns="82945" bIns="41473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6"/>
            <a:ext cx="6711654" cy="4195481"/>
          </a:xfrm>
          <a:prstGeom prst="rect">
            <a:avLst/>
          </a:prstGeom>
        </p:spPr>
        <p:txBody>
          <a:bodyPr vert="horz" lIns="82945" tIns="41473" rIns="82945" bIns="41473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90" y="1828772"/>
            <a:ext cx="990599" cy="228659"/>
          </a:xfrm>
          <a:prstGeom prst="rect">
            <a:avLst/>
          </a:prstGeom>
        </p:spPr>
        <p:txBody>
          <a:bodyPr vert="horz" lIns="82945" tIns="41473" rIns="82945" bIns="41473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829310"/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6" y="3263371"/>
            <a:ext cx="3859795" cy="228660"/>
          </a:xfrm>
          <a:prstGeom prst="rect">
            <a:avLst/>
          </a:prstGeom>
        </p:spPr>
        <p:txBody>
          <a:bodyPr vert="horz" lIns="82945" tIns="41473" rIns="82945" bIns="41473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829310"/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2" y="295737"/>
            <a:ext cx="628813" cy="767687"/>
          </a:xfrm>
          <a:prstGeom prst="rect">
            <a:avLst/>
          </a:prstGeom>
        </p:spPr>
        <p:txBody>
          <a:bodyPr vert="horz" lIns="82945" tIns="41473" rIns="82945" bIns="41473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310"/>
            <a:fld id="{3203DED4-2E7B-46C7-8D55-327B475A47A9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565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2400" b="1" dirty="0"/>
              <a:t>神的道是活泼的、是有功效的、比一切两刃的剑更快、</a:t>
            </a:r>
            <a:br>
              <a:rPr lang="zh-CN" altLang="en-US" sz="2400" b="1" dirty="0"/>
            </a:br>
            <a:r>
              <a:rPr lang="zh-CN" altLang="en-US" sz="2400" b="1" dirty="0"/>
              <a:t>甚至魂与灵、骨节与骨髓、都能刺入剖开、</a:t>
            </a:r>
            <a:br>
              <a:rPr lang="zh-CN" altLang="en-US" sz="2400" b="1" dirty="0"/>
            </a:br>
            <a:r>
              <a:rPr lang="zh-CN" altLang="en-US" sz="2400" b="1" dirty="0"/>
              <a:t>连心中的思念和主意、都能辨明。</a:t>
            </a:r>
            <a:br>
              <a:rPr lang="zh-CN" altLang="en-US" sz="2400" b="1" dirty="0"/>
            </a:br>
            <a:r>
              <a:rPr lang="zh-CN" altLang="en-US" sz="2400" b="1" dirty="0"/>
              <a:t>（希伯来书 </a:t>
            </a:r>
            <a:r>
              <a:rPr lang="en-US" altLang="zh-CN" sz="2400" b="1" dirty="0"/>
              <a:t>4:12</a:t>
            </a:r>
            <a:r>
              <a:rPr lang="zh-CN" altLang="en-US" sz="2400" b="1" dirty="0"/>
              <a:t>）</a:t>
            </a:r>
            <a:br>
              <a:rPr lang="zh-CN" altLang="en-US" sz="2400" b="1" dirty="0"/>
            </a:br>
            <a:r>
              <a:rPr lang="zh-CN" altLang="en-US" sz="2400" b="1" dirty="0"/>
              <a:t>​</a:t>
            </a:r>
            <a:br>
              <a:rPr lang="zh-CN" altLang="en-US" sz="2400" b="1" dirty="0"/>
            </a:br>
            <a:r>
              <a:rPr lang="zh-CN" altLang="en-US" sz="2400" b="1" dirty="0"/>
              <a:t>圣经都是神所默示的、（或作凡神所默示的圣经）於教训、</a:t>
            </a:r>
            <a:br>
              <a:rPr lang="zh-CN" altLang="en-US" sz="2400" b="1" dirty="0"/>
            </a:br>
            <a:r>
              <a:rPr lang="zh-CN" altLang="en-US" sz="2400" b="1" dirty="0"/>
              <a:t>督责、使人归正、教导人学义、都是有益的。</a:t>
            </a:r>
            <a:br>
              <a:rPr lang="zh-CN" altLang="en-US" sz="2400" b="1" dirty="0"/>
            </a:br>
            <a:r>
              <a:rPr lang="zh-CN" altLang="en-US" sz="2400" b="1" dirty="0"/>
              <a:t>叫属神的人得以完全、豫备行各样的善事。</a:t>
            </a:r>
            <a:br>
              <a:rPr lang="zh-CN" altLang="en-US" sz="2400" b="1" dirty="0"/>
            </a:br>
            <a:r>
              <a:rPr lang="zh-CN" altLang="en-US" sz="2400" b="1" dirty="0"/>
              <a:t>（提摩太后书 </a:t>
            </a:r>
            <a:r>
              <a:rPr lang="en-US" altLang="zh-CN" sz="2400" b="1" dirty="0"/>
              <a:t>3:16-17</a:t>
            </a:r>
            <a:r>
              <a:rPr lang="zh-CN" altLang="en-US" sz="2400" b="1" dirty="0"/>
              <a:t>）</a:t>
            </a:r>
            <a:br>
              <a:rPr lang="zh-CN" altLang="en-US" sz="2400" b="1" dirty="0"/>
            </a:br>
            <a:r>
              <a:rPr lang="zh-CN" altLang="en-US" sz="2400" b="1" dirty="0"/>
              <a:t>​</a:t>
            </a:r>
            <a:br>
              <a:rPr lang="zh-CN" altLang="en-US" sz="2400" b="1" dirty="0"/>
            </a:br>
            <a:r>
              <a:rPr lang="zh-CN" altLang="en-US" sz="2400" b="1" dirty="0"/>
              <a:t>你当竭力、在神面前得蒙喜悦、作无愧的工人、</a:t>
            </a:r>
            <a:br>
              <a:rPr lang="zh-CN" altLang="en-US" sz="2400" b="1" dirty="0"/>
            </a:br>
            <a:r>
              <a:rPr lang="zh-CN" altLang="en-US" sz="2400" b="1" dirty="0"/>
              <a:t>按着正意分解真理的道。</a:t>
            </a:r>
            <a:br>
              <a:rPr lang="zh-CN" altLang="en-US" sz="2400" b="1" dirty="0"/>
            </a:br>
            <a:r>
              <a:rPr lang="zh-CN" altLang="en-US" sz="2400" b="1" dirty="0"/>
              <a:t>（提摩太后书 </a:t>
            </a:r>
            <a:r>
              <a:rPr lang="en-US" altLang="zh-CN" sz="2400" b="1" dirty="0"/>
              <a:t>2:15</a:t>
            </a:r>
            <a:r>
              <a:rPr lang="zh-CN" altLang="en-US" sz="2400" b="1" dirty="0"/>
              <a:t>）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57200" y="1295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3200" b="1" dirty="0" smtClean="0">
              <a:latin typeface="+mn-lt"/>
            </a:endParaRPr>
          </a:p>
          <a:p>
            <a:r>
              <a:rPr lang="en-US" sz="3200" b="1" dirty="0" smtClean="0">
                <a:latin typeface="+mn-lt"/>
              </a:rPr>
              <a:t>Jesus says:</a:t>
            </a:r>
            <a:endParaRPr lang="en-US" sz="3200" b="1" dirty="0" smtClean="0">
              <a:latin typeface="+mn-lt"/>
            </a:endParaRPr>
          </a:p>
          <a:p>
            <a:endParaRPr lang="en-US" sz="3200" b="1" dirty="0">
              <a:latin typeface="+mn-lt"/>
            </a:endParaRPr>
          </a:p>
          <a:p>
            <a:r>
              <a:rPr lang="en-US" sz="3200" b="1" dirty="0" smtClean="0">
                <a:latin typeface="+mn-lt"/>
              </a:rPr>
              <a:t>“Believe in Me.”</a:t>
            </a:r>
            <a:endParaRPr lang="en-US" sz="3200" b="1" dirty="0" smtClean="0">
              <a:latin typeface="+mn-lt"/>
            </a:endParaRPr>
          </a:p>
          <a:p>
            <a:endParaRPr lang="en-US" sz="3200" b="1" dirty="0" smtClean="0">
              <a:latin typeface="+mn-lt"/>
            </a:endParaRPr>
          </a:p>
          <a:p>
            <a:endParaRPr lang="en-US" sz="3200" b="1" dirty="0">
              <a:latin typeface="+mn-lt"/>
            </a:endParaRPr>
          </a:p>
          <a:p>
            <a:r>
              <a:rPr lang="en-US" sz="3200" b="1" dirty="0" smtClean="0">
                <a:latin typeface="+mn-lt"/>
              </a:rPr>
              <a:t>(John 11:25,26; 14:1; 12:44,46  </a:t>
            </a:r>
            <a:endParaRPr lang="en-US" sz="3200" b="1" dirty="0" smtClean="0">
              <a:latin typeface="+mn-lt"/>
            </a:endParaRPr>
          </a:p>
          <a:p>
            <a:r>
              <a:rPr lang="en-US" sz="3200" b="1" dirty="0" smtClean="0">
                <a:latin typeface="+mn-lt"/>
              </a:rPr>
              <a:t>and many other verses and concepts in the OT and NT…)</a:t>
            </a:r>
            <a:endParaRPr lang="en-US" sz="3200" b="1" dirty="0" smtClean="0">
              <a:latin typeface="+mn-lt"/>
            </a:endParaRPr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372870"/>
            <a:ext cx="8845550" cy="41116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33170"/>
            <a:ext cx="9144000" cy="43910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66620"/>
            <a:ext cx="9144000" cy="25241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08100"/>
            <a:ext cx="9144000" cy="42411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57200" y="685800"/>
            <a:ext cx="8382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+mn-lt"/>
              </a:rPr>
              <a:t>Romans 4:1-3 / </a:t>
            </a:r>
            <a:r>
              <a:rPr lang="zh-CN" altLang="en-US" sz="2600" b="1" dirty="0" smtClean="0">
                <a:latin typeface="+mn-lt"/>
              </a:rPr>
              <a:t>罗马书 </a:t>
            </a:r>
            <a:r>
              <a:rPr lang="en-US" altLang="zh-CN" sz="2600" b="1" dirty="0" smtClean="0">
                <a:latin typeface="+mn-lt"/>
              </a:rPr>
              <a:t>4:1-3</a:t>
            </a:r>
            <a:endParaRPr lang="en-US" altLang="zh-CN" sz="2600" b="1" dirty="0" smtClean="0">
              <a:latin typeface="+mn-lt"/>
            </a:endParaRPr>
          </a:p>
          <a:p>
            <a:endParaRPr lang="en-US" sz="2600" b="1" dirty="0" smtClean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What </a:t>
            </a:r>
            <a:r>
              <a:rPr lang="en-US" sz="2000" b="1" dirty="0">
                <a:latin typeface="+mn-lt"/>
              </a:rPr>
              <a:t>then shall we say that Abraham, our forefather according to the flesh, discovered in this matter? </a:t>
            </a:r>
            <a:r>
              <a:rPr lang="en-US" sz="2000" b="1" dirty="0" smtClean="0">
                <a:latin typeface="+mn-lt"/>
              </a:rPr>
              <a:t>If</a:t>
            </a:r>
            <a:r>
              <a:rPr lang="en-US" sz="2000" b="1" dirty="0">
                <a:latin typeface="+mn-lt"/>
              </a:rPr>
              <a:t>, in fact, Abraham was justified by works, he had something to boast about—but not before God. </a:t>
            </a:r>
            <a:r>
              <a:rPr lang="en-US" sz="2000" b="1" dirty="0" smtClean="0">
                <a:latin typeface="+mn-lt"/>
              </a:rPr>
              <a:t>What </a:t>
            </a:r>
            <a:r>
              <a:rPr lang="en-US" sz="2000" b="1" dirty="0">
                <a:latin typeface="+mn-lt"/>
              </a:rPr>
              <a:t>does Scripture say? “Abraham believed God, and it was credited to him as righteousness</a:t>
            </a:r>
            <a:r>
              <a:rPr lang="en-US" sz="2000" b="1" dirty="0" smtClean="0">
                <a:latin typeface="+mn-lt"/>
              </a:rPr>
              <a:t>.”</a:t>
            </a:r>
            <a:endParaRPr lang="en-US" sz="2000" b="1" dirty="0" smtClean="0">
              <a:latin typeface="+mn-lt"/>
            </a:endParaRPr>
          </a:p>
          <a:p>
            <a:endParaRPr lang="en-US" sz="2600" b="1" dirty="0" smtClean="0">
              <a:latin typeface="+mn-lt"/>
            </a:endParaRPr>
          </a:p>
          <a:p>
            <a:r>
              <a:rPr lang="zh-CN" altLang="en-US" sz="2600" b="1" dirty="0">
                <a:latin typeface="+mn-lt"/>
              </a:rPr>
              <a:t>如此说来，我们的祖宗亚伯拉罕凭著肉体得了什麽呢？ </a:t>
            </a:r>
            <a:r>
              <a:rPr lang="zh-CN" altLang="en-US" sz="2600" b="1" dirty="0" smtClean="0">
                <a:latin typeface="+mn-lt"/>
              </a:rPr>
              <a:t>倘</a:t>
            </a:r>
            <a:r>
              <a:rPr lang="zh-CN" altLang="en-US" sz="2600" b="1" dirty="0">
                <a:latin typeface="+mn-lt"/>
              </a:rPr>
              <a:t>若亚伯拉罕是因行为称义，就有可夸的；只是在神面前并无可夸。 </a:t>
            </a:r>
            <a:endParaRPr lang="zh-CN" altLang="en-US" sz="2600" b="1" dirty="0">
              <a:latin typeface="+mn-lt"/>
            </a:endParaRPr>
          </a:p>
          <a:p>
            <a:r>
              <a:rPr lang="zh-CN" altLang="en-US" sz="2600" b="1" dirty="0" smtClean="0">
                <a:latin typeface="+mn-lt"/>
              </a:rPr>
              <a:t>经</a:t>
            </a:r>
            <a:r>
              <a:rPr lang="zh-CN" altLang="en-US" sz="2600" b="1" dirty="0">
                <a:latin typeface="+mn-lt"/>
              </a:rPr>
              <a:t>上说什麽呢？说</a:t>
            </a:r>
            <a:r>
              <a:rPr lang="zh-CN" altLang="en-US" sz="2600" b="1" dirty="0" smtClean="0">
                <a:latin typeface="+mn-lt"/>
              </a:rPr>
              <a:t>：</a:t>
            </a:r>
            <a:endParaRPr lang="en-US" altLang="zh-CN" sz="2600" b="1" dirty="0" smtClean="0">
              <a:latin typeface="+mn-lt"/>
            </a:endParaRPr>
          </a:p>
          <a:p>
            <a:r>
              <a:rPr lang="zh-CN" altLang="en-US" sz="2600" b="1" dirty="0" smtClean="0">
                <a:latin typeface="+mn-lt"/>
              </a:rPr>
              <a:t>「</a:t>
            </a:r>
            <a:r>
              <a:rPr lang="zh-CN" altLang="en-US" sz="2600" b="1" dirty="0">
                <a:latin typeface="+mn-lt"/>
              </a:rPr>
              <a:t>亚伯拉罕信神，这就算为他的义。」</a:t>
            </a:r>
            <a:endParaRPr lang="zh-CN" altLang="en-US" sz="2600" b="1" dirty="0">
              <a:latin typeface="+mn-lt"/>
            </a:endParaRPr>
          </a:p>
          <a:p>
            <a:endParaRPr lang="zh-CN" altLang="en-US" sz="2600" b="1" dirty="0">
              <a:latin typeface="+mn-lt"/>
            </a:endParaRPr>
          </a:p>
          <a:p>
            <a:r>
              <a:rPr lang="en-US" altLang="zh-CN" sz="1600" b="1" dirty="0">
                <a:latin typeface="+mn-lt"/>
              </a:rPr>
              <a:t>Footnote: Paul is quoting from Gen. 15:6, using Abraham as an example of applying faith to receive imputed righteousness [salvation]. James 2:20-24 uses the same verse as an example of applying to attain experiential righteousness [‘Abraham became a friend of God’].</a:t>
            </a:r>
            <a:endParaRPr lang="en-US" altLang="zh-CN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81000" y="914400"/>
            <a:ext cx="8382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+mn-lt"/>
              </a:rPr>
              <a:t>Romans 4:4,5  / </a:t>
            </a:r>
            <a:r>
              <a:rPr lang="zh-CN" altLang="en-US" sz="2600" b="1" dirty="0" smtClean="0">
                <a:latin typeface="+mn-lt"/>
              </a:rPr>
              <a:t>罗马书 </a:t>
            </a:r>
            <a:r>
              <a:rPr lang="en-US" altLang="zh-CN" sz="2600" b="1" dirty="0" smtClean="0">
                <a:latin typeface="+mn-lt"/>
              </a:rPr>
              <a:t>4:4,5</a:t>
            </a:r>
            <a:endParaRPr lang="en-US" altLang="zh-CN" sz="2600" b="1" dirty="0" smtClean="0">
              <a:latin typeface="+mn-lt"/>
            </a:endParaRPr>
          </a:p>
          <a:p>
            <a:endParaRPr lang="en-US" sz="2600" b="1" dirty="0" smtClean="0">
              <a:latin typeface="+mn-lt"/>
            </a:endParaRPr>
          </a:p>
          <a:p>
            <a:r>
              <a:rPr lang="en-US" sz="2800" b="1" dirty="0" smtClean="0"/>
              <a:t>Now </a:t>
            </a:r>
            <a:r>
              <a:rPr lang="en-US" sz="2800" b="1" dirty="0"/>
              <a:t>to the one who works, wages are not credited as a gift but as an </a:t>
            </a:r>
            <a:r>
              <a:rPr lang="en-US" sz="2800" b="1" dirty="0" smtClean="0"/>
              <a:t>obligation.</a:t>
            </a:r>
            <a:r>
              <a:rPr lang="en-US" sz="2800" b="1" dirty="0"/>
              <a:t> </a:t>
            </a:r>
            <a:r>
              <a:rPr lang="en-US" sz="2800" b="1" dirty="0" smtClean="0"/>
              <a:t>However</a:t>
            </a:r>
            <a:r>
              <a:rPr lang="en-US" sz="2800" b="1" dirty="0"/>
              <a:t>, to the one who does not work but trusts God who justifies the ungodly, their faith is credited</a:t>
            </a:r>
            <a:r>
              <a:rPr lang="th-TH" altLang="en-US" sz="2800" b="1" dirty="0"/>
              <a:t> </a:t>
            </a:r>
            <a:r>
              <a:rPr lang="en-US" altLang="en-US" sz="2800" b="1" dirty="0"/>
              <a:t>[</a:t>
            </a:r>
            <a:r>
              <a:rPr lang="en-US" sz="2800" b="1" dirty="0"/>
              <a:t> as righteousness</a:t>
            </a:r>
            <a:r>
              <a:rPr lang="en-US" sz="2800" b="1" dirty="0" smtClean="0"/>
              <a:t>.</a:t>
            </a:r>
            <a:endParaRPr lang="en-US" sz="2800" b="1" dirty="0" smtClean="0"/>
          </a:p>
          <a:p>
            <a:endParaRPr lang="en-US" sz="2600" b="1" dirty="0" smtClean="0">
              <a:latin typeface="+mn-lt"/>
            </a:endParaRPr>
          </a:p>
          <a:p>
            <a:r>
              <a:rPr lang="zh-CN" altLang="en-US" sz="2800" b="1" dirty="0"/>
              <a:t>做工的得工价，不算恩典，乃是该得的； </a:t>
            </a:r>
            <a:endParaRPr lang="zh-CN" altLang="en-US" sz="2800" b="1" dirty="0"/>
          </a:p>
          <a:p>
            <a:r>
              <a:rPr lang="zh-CN" altLang="en-US" sz="2800" b="1" dirty="0" smtClean="0"/>
              <a:t>惟</a:t>
            </a:r>
            <a:r>
              <a:rPr lang="zh-CN" altLang="en-US" sz="2800" b="1" dirty="0"/>
              <a:t>有不做工的，只信称罪人为义的神</a:t>
            </a:r>
            <a:r>
              <a:rPr lang="zh-CN" altLang="en-US" sz="2800" b="1" dirty="0" smtClean="0"/>
              <a:t>，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他</a:t>
            </a:r>
            <a:r>
              <a:rPr lang="zh-CN" altLang="en-US" sz="2800" b="1" dirty="0"/>
              <a:t>的信就算为义</a:t>
            </a:r>
            <a:r>
              <a:rPr lang="zh-CN" altLang="en-US" sz="2800" b="1" dirty="0" smtClean="0"/>
              <a:t>。</a:t>
            </a:r>
            <a:endParaRPr lang="en-US" altLang="zh-CN" sz="2800" b="1" dirty="0" smtClean="0"/>
          </a:p>
          <a:p>
            <a:endParaRPr lang="en-US" sz="2800" b="1" dirty="0">
              <a:latin typeface="+mn-lt"/>
            </a:endParaRPr>
          </a:p>
          <a:p>
            <a:r>
              <a:rPr lang="en-US" sz="2800" b="1" dirty="0" smtClean="0">
                <a:latin typeface="+mn-lt"/>
              </a:rPr>
              <a:t>[Imputed Righteousness / +R]</a:t>
            </a:r>
            <a:endParaRPr lang="en-US" sz="26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045" y="1316355"/>
            <a:ext cx="8728710" cy="44805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1"/>
            <a:ext cx="8534400" cy="452431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n-US" sz="3200" b="1" dirty="0"/>
              <a:t>“And without faith [</a:t>
            </a:r>
            <a:r>
              <a:rPr lang="vi-VN" sz="3200" b="1" dirty="0"/>
              <a:t>πίστις </a:t>
            </a:r>
            <a:r>
              <a:rPr lang="en-US" sz="3200" b="1" dirty="0"/>
              <a:t>/ </a:t>
            </a:r>
            <a:r>
              <a:rPr lang="en-US" sz="3200" b="1" dirty="0" err="1"/>
              <a:t>pistis</a:t>
            </a:r>
            <a:r>
              <a:rPr lang="en-US" sz="3200" b="1" dirty="0"/>
              <a:t>] it is impossible to please Him, for he who comes to God must believe that He is and that He is a </a:t>
            </a:r>
            <a:r>
              <a:rPr lang="en-US" sz="3200" b="1" dirty="0" err="1"/>
              <a:t>rewarder</a:t>
            </a:r>
            <a:r>
              <a:rPr lang="en-US" sz="3200" b="1" dirty="0"/>
              <a:t> of those who seek Him.”</a:t>
            </a:r>
            <a:endParaRPr lang="en-US" sz="3200" b="1" dirty="0"/>
          </a:p>
          <a:p>
            <a:endParaRPr lang="en-US" sz="3200" b="1" dirty="0"/>
          </a:p>
          <a:p>
            <a:r>
              <a:rPr lang="zh-CN" altLang="en-US" sz="3200" b="1" dirty="0"/>
              <a:t> 人非有信，就不能得神的喜悦；因为到神面前来的人必须信有神，且信他赏赐那寻求他的人。 </a:t>
            </a:r>
            <a:endParaRPr lang="zh-CN" altLang="en-US" sz="3200" b="1" dirty="0"/>
          </a:p>
          <a:p>
            <a:endParaRPr lang="en-US" sz="3200" b="1" dirty="0"/>
          </a:p>
          <a:p>
            <a:r>
              <a:rPr lang="en-US" sz="3200" b="1" dirty="0"/>
              <a:t>                  (Heb</a:t>
            </a:r>
            <a:r>
              <a:rPr lang="en-US" altLang="zh-CN" sz="3200" b="1" dirty="0"/>
              <a:t>rews / </a:t>
            </a:r>
            <a:r>
              <a:rPr lang="zh-CN" altLang="en-US" sz="3200" b="1" dirty="0"/>
              <a:t>希伯来书 </a:t>
            </a:r>
            <a:r>
              <a:rPr lang="en-US" sz="3200" b="1" dirty="0"/>
              <a:t>11:6 </a:t>
            </a:r>
            <a:r>
              <a:rPr lang="zh-CN" altLang="en-US" sz="3200" b="1" dirty="0"/>
              <a:t>）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10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16660"/>
            <a:ext cx="8486775" cy="50184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26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i="1" dirty="0"/>
              <a:t>系列：属灵生命概</a:t>
            </a:r>
            <a:r>
              <a:rPr lang="zh-CN" altLang="en-US" b="1" i="1" dirty="0" smtClean="0"/>
              <a:t>论</a:t>
            </a:r>
            <a:br>
              <a:rPr lang="en-US" altLang="zh-CN" b="1" i="1" dirty="0" smtClean="0"/>
            </a:br>
            <a:br>
              <a:rPr lang="en-US" altLang="zh-CN" b="1" i="1" dirty="0"/>
            </a:br>
            <a:r>
              <a:rPr lang="en-US" b="1" dirty="0" smtClean="0"/>
              <a:t>Series</a:t>
            </a:r>
            <a:r>
              <a:rPr lang="en-US" b="1" dirty="0"/>
              <a:t>: </a:t>
            </a:r>
            <a:br>
              <a:rPr lang="en-US" b="1" dirty="0" smtClean="0"/>
            </a:br>
            <a:r>
              <a:rPr lang="en-US" b="1" dirty="0" smtClean="0"/>
              <a:t>Outline of</a:t>
            </a:r>
            <a:r>
              <a:rPr lang="en-US" b="1" dirty="0"/>
              <a:t> the Spiritual </a:t>
            </a:r>
            <a:r>
              <a:rPr lang="en-US" b="1" dirty="0" smtClean="0"/>
              <a:t>Life</a:t>
            </a:r>
            <a:br>
              <a:rPr lang="en-US" b="1" dirty="0" smtClean="0"/>
            </a:br>
            <a:br>
              <a:rPr lang="en-US" b="1" dirty="0" smtClean="0"/>
            </a:br>
            <a:br>
              <a:rPr lang="en-US" b="1" dirty="0" smtClean="0"/>
            </a:br>
            <a:r>
              <a:rPr lang="en-US" sz="3335" b="1" dirty="0" smtClean="0"/>
              <a:t>06 / 2025 06 04</a:t>
            </a:r>
            <a:br>
              <a:rPr lang="en-US" sz="3335" b="1" dirty="0" smtClean="0"/>
            </a:br>
            <a:br>
              <a:rPr lang="en-US" sz="3335" b="1" dirty="0" smtClean="0"/>
            </a:br>
            <a:r>
              <a:rPr lang="en-US" sz="3335" b="1" dirty="0" smtClean="0"/>
              <a:t>www.ibdoctrine.org</a:t>
            </a:r>
            <a:br>
              <a:rPr lang="en-US" sz="3335" b="1" dirty="0" smtClean="0"/>
            </a:br>
            <a:br>
              <a:rPr lang="en-US" b="1" dirty="0"/>
            </a:br>
            <a:br>
              <a:rPr lang="en-US" b="1" dirty="0"/>
            </a:br>
            <a:br>
              <a:rPr lang="zh-CN" altLang="en-US" b="1" dirty="0"/>
            </a:br>
            <a:r>
              <a:rPr lang="zh-CN" altLang="en-US" i="1" dirty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762000"/>
            <a:ext cx="8070215" cy="5764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1"/>
            <a:ext cx="8534400" cy="550919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n-US" sz="3200" b="1" dirty="0" smtClean="0"/>
              <a:t>Mark 1:15 / </a:t>
            </a:r>
            <a:r>
              <a:rPr lang="zh-CN" altLang="en-US" sz="3200" b="1" dirty="0" smtClean="0"/>
              <a:t>马可福音 </a:t>
            </a:r>
            <a:r>
              <a:rPr lang="en-US" altLang="zh-CN" sz="3200" b="1" dirty="0" smtClean="0"/>
              <a:t>1:15</a:t>
            </a:r>
            <a:endParaRPr lang="en-US" altLang="zh-CN" sz="3200" b="1" dirty="0" smtClean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“…and saying, the time is fulfilled, and the kingdom of God is at hand; repent </a:t>
            </a:r>
            <a:r>
              <a:rPr lang="en-US" altLang="zh-CN" sz="3200" dirty="0"/>
              <a:t>[</a:t>
            </a:r>
            <a:r>
              <a:rPr lang="vi-VN" sz="3200" dirty="0"/>
              <a:t>μετανοέω</a:t>
            </a:r>
            <a:r>
              <a:rPr lang="en-US" sz="3200" dirty="0"/>
              <a:t> / </a:t>
            </a:r>
            <a:r>
              <a:rPr lang="en-US" sz="3200" dirty="0" err="1"/>
              <a:t>metanoeo</a:t>
            </a:r>
            <a:r>
              <a:rPr lang="en-US" sz="3200" dirty="0"/>
              <a:t>] </a:t>
            </a:r>
            <a:r>
              <a:rPr lang="en-US" sz="3200" b="1" dirty="0" smtClean="0"/>
              <a:t>and believe in the Gospel.”</a:t>
            </a:r>
            <a:endParaRPr lang="en-US" sz="3200" b="1" dirty="0" smtClean="0"/>
          </a:p>
          <a:p>
            <a:pPr algn="ctr"/>
            <a:endParaRPr lang="en-US" altLang="zh-CN" sz="3200" b="1" dirty="0"/>
          </a:p>
          <a:p>
            <a:pPr algn="ctr"/>
            <a:r>
              <a:rPr lang="zh-CN" altLang="en-US" sz="3200" b="1" dirty="0"/>
              <a:t>说：「日期满了，神的国近了。你们当悔</a:t>
            </a:r>
            <a:r>
              <a:rPr lang="zh-CN" altLang="en-US" sz="3200" b="1" dirty="0" smtClean="0"/>
              <a:t>改 </a:t>
            </a:r>
            <a:r>
              <a:rPr lang="en-US" altLang="zh-CN" sz="3200" b="1" dirty="0" smtClean="0"/>
              <a:t>[</a:t>
            </a:r>
            <a:r>
              <a:rPr lang="vi-VN" sz="3200" b="1" dirty="0" smtClean="0"/>
              <a:t>μετανοέω</a:t>
            </a:r>
            <a:r>
              <a:rPr lang="en-US" sz="3200" b="1" dirty="0" smtClean="0"/>
              <a:t> / </a:t>
            </a:r>
            <a:r>
              <a:rPr lang="en-US" sz="3200" b="1" dirty="0" err="1" smtClean="0"/>
              <a:t>metanoeo</a:t>
            </a:r>
            <a:r>
              <a:rPr lang="en-US" sz="3200" b="1" dirty="0" smtClean="0"/>
              <a:t>]</a:t>
            </a:r>
            <a:endParaRPr lang="vi-VN" sz="3200" b="1" dirty="0"/>
          </a:p>
          <a:p>
            <a:pPr algn="ctr"/>
            <a:r>
              <a:rPr lang="zh-CN" altLang="en-US" sz="3200" b="1" dirty="0" smtClean="0"/>
              <a:t>，</a:t>
            </a:r>
            <a:r>
              <a:rPr lang="zh-CN" altLang="en-US" sz="3200" b="1" dirty="0"/>
              <a:t>信福音！」 </a:t>
            </a:r>
            <a:endParaRPr lang="zh-CN" altLang="en-US" sz="3200" b="1" dirty="0"/>
          </a:p>
          <a:p>
            <a:pPr algn="ctr"/>
            <a:endParaRPr lang="zh-CN" altLang="en-US" sz="3200" b="1" dirty="0"/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5137"/>
            <a:ext cx="7146925" cy="592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1"/>
            <a:ext cx="8534400" cy="550919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n-US" sz="3200" b="1" dirty="0" smtClean="0"/>
              <a:t>Mark 1:15 / </a:t>
            </a:r>
            <a:r>
              <a:rPr lang="zh-CN" altLang="en-US" sz="3200" b="1" dirty="0" smtClean="0"/>
              <a:t>马可福音 </a:t>
            </a:r>
            <a:r>
              <a:rPr lang="en-US" altLang="zh-CN" sz="3200" b="1" dirty="0" smtClean="0"/>
              <a:t>1:15</a:t>
            </a:r>
            <a:endParaRPr lang="en-US" altLang="zh-CN" sz="3200" b="1" dirty="0" smtClean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“…and saying, the time is fulfilled, and the kingdom of God is at hand; </a:t>
            </a:r>
            <a:r>
              <a:rPr lang="en-US" sz="3200" b="1" strike="sngStrike" dirty="0" smtClean="0"/>
              <a:t>repent</a:t>
            </a:r>
            <a:r>
              <a:rPr lang="en-US" sz="3200" b="1" dirty="0" smtClean="0"/>
              <a:t> </a:t>
            </a:r>
            <a:r>
              <a:rPr lang="en-US" sz="3200" b="1" i="1" dirty="0" smtClean="0"/>
              <a:t>change your thinking </a:t>
            </a:r>
            <a:r>
              <a:rPr lang="en-US" sz="3200" b="1" dirty="0" smtClean="0"/>
              <a:t>and believe in the Gospel.”</a:t>
            </a:r>
            <a:endParaRPr lang="en-US" sz="3200" b="1" dirty="0" smtClean="0"/>
          </a:p>
          <a:p>
            <a:pPr algn="ctr"/>
            <a:endParaRPr lang="en-US" altLang="zh-CN" sz="3200" b="1" dirty="0"/>
          </a:p>
          <a:p>
            <a:pPr algn="ctr"/>
            <a:r>
              <a:rPr lang="zh-CN" altLang="en-US" sz="3200" dirty="0"/>
              <a:t>说：「日期满了，神的国近了。你们</a:t>
            </a:r>
            <a:r>
              <a:rPr lang="zh-CN" altLang="en-US" sz="3200" strike="sngStrike" dirty="0"/>
              <a:t>当悔</a:t>
            </a:r>
            <a:r>
              <a:rPr lang="zh-CN" altLang="en-US" sz="3200" strike="sngStrike" dirty="0" smtClean="0"/>
              <a:t>改</a:t>
            </a:r>
            <a:r>
              <a:rPr lang="zh-CN" altLang="en-US" sz="3200" dirty="0"/>
              <a:t>改变你的思想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[</a:t>
            </a:r>
            <a:r>
              <a:rPr lang="vi-VN" sz="3200" dirty="0" smtClean="0"/>
              <a:t>μετανοέω</a:t>
            </a:r>
            <a:r>
              <a:rPr lang="en-US" sz="3200" dirty="0" smtClean="0"/>
              <a:t> / </a:t>
            </a:r>
            <a:r>
              <a:rPr lang="en-US" sz="3200" dirty="0" err="1" smtClean="0"/>
              <a:t>metanoeo</a:t>
            </a:r>
            <a:r>
              <a:rPr lang="en-US" sz="3200" dirty="0" smtClean="0"/>
              <a:t>]</a:t>
            </a:r>
            <a:r>
              <a:rPr lang="zh-CN" altLang="en-US" sz="3200" dirty="0"/>
              <a:t>当悔改</a:t>
            </a:r>
            <a:endParaRPr lang="vi-VN" sz="3200" dirty="0"/>
          </a:p>
          <a:p>
            <a:pPr algn="ctr"/>
            <a:r>
              <a:rPr lang="zh-CN" altLang="en-US" sz="3200" dirty="0" smtClean="0"/>
              <a:t>，</a:t>
            </a:r>
            <a:r>
              <a:rPr lang="zh-CN" altLang="en-US" sz="3200" dirty="0"/>
              <a:t>信福音！」 </a:t>
            </a:r>
            <a:endParaRPr lang="zh-CN" altLang="en-US" sz="3200" dirty="0"/>
          </a:p>
          <a:p>
            <a:pPr algn="ctr"/>
            <a:endParaRPr lang="zh-CN" altLang="en-US" sz="3200" b="1" dirty="0"/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447800"/>
            <a:ext cx="8042910" cy="402971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n-US" sz="3200" b="1" dirty="0" smtClean="0"/>
              <a:t>We must make a clear distinction between being a [newborn, immature] “child of God” and a [mature, fully grown] “son of God.</a:t>
            </a:r>
            <a:endParaRPr lang="en-US" sz="3200" b="1" dirty="0" smtClean="0"/>
          </a:p>
          <a:p>
            <a:pPr algn="ctr"/>
            <a:endParaRPr lang="en-US" altLang="en-US" sz="3200" b="1" dirty="0" smtClean="0"/>
          </a:p>
          <a:p>
            <a:pPr algn="ctr"/>
            <a:r>
              <a:rPr lang="en-US" sz="3200" b="1" dirty="0" smtClean="0"/>
              <a:t>child: young, immature, natural offspring:</a:t>
            </a:r>
            <a:endParaRPr lang="en-US" sz="3200" b="1" dirty="0" smtClean="0"/>
          </a:p>
          <a:p>
            <a:pPr algn="ctr"/>
            <a:r>
              <a:rPr lang="en-US" altLang="zh-CN" sz="3200" b="1" dirty="0"/>
              <a:t>teknon</a:t>
            </a:r>
            <a:endParaRPr lang="en-US" altLang="zh-CN" sz="3200" b="1" dirty="0"/>
          </a:p>
          <a:p>
            <a:pPr algn="ctr"/>
            <a:r>
              <a:rPr lang="en-US" altLang="zh-CN" sz="3200" b="1" dirty="0"/>
              <a:t>son: mature, </a:t>
            </a:r>
            <a:endParaRPr lang="zh-CN" altLang="en-US" sz="3200" b="1" dirty="0"/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914400"/>
            <a:ext cx="8615680" cy="48990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" y="990600"/>
            <a:ext cx="8900795" cy="474154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"/>
          <p:cNvPicPr>
            <a:picLocks noChangeAspect="1"/>
          </p:cNvPicPr>
          <p:nvPr/>
        </p:nvPicPr>
        <p:blipFill>
          <a:blip r:embed="rId1"/>
          <a:srcRect t="3461"/>
          <a:stretch>
            <a:fillRect/>
          </a:stretch>
        </p:blipFill>
        <p:spPr>
          <a:xfrm>
            <a:off x="152400" y="609600"/>
            <a:ext cx="8786495" cy="2125345"/>
          </a:xfrm>
          <a:prstGeom prst="rect">
            <a:avLst/>
          </a:prstGeom>
        </p:spPr>
      </p:pic>
      <p:pic>
        <p:nvPicPr>
          <p:cNvPr id="3" name="Picture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971800"/>
            <a:ext cx="8785860" cy="27762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71600"/>
            <a:ext cx="8305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1000" dirty="0"/>
            </a:b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5458" y="2037953"/>
          <a:ext cx="8077200" cy="3433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8635"/>
                <a:gridCol w="1504576"/>
                <a:gridCol w="2929965"/>
                <a:gridCol w="2534024"/>
              </a:tblGrid>
              <a:tr h="2834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Phase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Description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Duration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Attained and Maintained by: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  <a:tr h="5846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One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Salvation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 of a second (approx. time to make a ‘metanoeo’ decision)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Faith </a:t>
                      </a:r>
                      <a:r>
                        <a:rPr lang="en-US" sz="1600" dirty="0">
                          <a:effectLst/>
                        </a:rPr>
                        <a:t>Alone in Christ Alone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  <a:tr h="1186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Two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Spiritual </a:t>
                      </a:r>
                      <a:r>
                        <a:rPr lang="en-US" sz="1600" dirty="0">
                          <a:effectLst/>
                        </a:rPr>
                        <a:t>Life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From </a:t>
                      </a:r>
                      <a:r>
                        <a:rPr lang="en-US" sz="1600" dirty="0">
                          <a:effectLst/>
                        </a:rPr>
                        <a:t>the moment of salvation to physical death or Rapture of Church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Consistent </a:t>
                      </a:r>
                      <a:r>
                        <a:rPr lang="en-US" sz="1600" dirty="0">
                          <a:effectLst/>
                        </a:rPr>
                        <a:t>study and application of Bible doctrine under the power of the Holy Spirit.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  <a:tr h="8857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Three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Eternity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Begins at the time of physical death or Rapture, continues forever.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Soul is first transferred into interim body then eternal body at Rapture.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38399" y="762000"/>
            <a:ext cx="4952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charset="0"/>
                <a:ea typeface="宋体" panose="02010600030101010101" pitchFamily="2" charset="-122"/>
                <a:cs typeface="Cordia New" panose="020B0304020202020204" pitchFamily="34" charset="-34"/>
              </a:rPr>
              <a:t>Three Phases of the Christian Life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 charset="0"/>
                <a:ea typeface="宋体" panose="02010600030101010101" pitchFamily="2" charset="-122"/>
                <a:cs typeface="Cordia New" panose="020B0304020202020204" pitchFamily="34" charset="-34"/>
              </a:rPr>
              <a:t>:</a:t>
            </a:r>
            <a:endParaRPr lang="en-US" sz="2400" b="1" dirty="0" smtClean="0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0"/>
            <a:ext cx="1600198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14571"/>
            <a:ext cx="1600199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1600199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/>
          <p:cNvSpPr txBox="1"/>
          <p:nvPr/>
        </p:nvSpPr>
        <p:spPr>
          <a:xfrm>
            <a:off x="6477000" y="2109690"/>
            <a:ext cx="2186610" cy="7859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/>
              <a:t>Knowledge of God </a:t>
            </a:r>
            <a:endParaRPr lang="en-US" sz="1400" dirty="0" smtClean="0"/>
          </a:p>
          <a:p>
            <a:r>
              <a:rPr lang="en-US" sz="1400" dirty="0" smtClean="0"/>
              <a:t>and His Plan</a:t>
            </a:r>
            <a:endParaRPr lang="en-US" sz="1400" dirty="0" smtClean="0"/>
          </a:p>
          <a:p>
            <a:r>
              <a:rPr lang="en-US" sz="1400" dirty="0" smtClean="0"/>
              <a:t> (e.g. The 40 Absolutes / 10 Problem Solving Devices etc.)</a:t>
            </a:r>
            <a:endParaRPr lang="en-US" sz="14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3352800"/>
            <a:ext cx="8991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/>
          <p:nvPr/>
        </p:nvSpPr>
        <p:spPr>
          <a:xfrm>
            <a:off x="6705600" y="3048000"/>
            <a:ext cx="1749288" cy="765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/>
              <a:t>40 Absolutes received at Salvation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344831"/>
            <a:ext cx="3581400" cy="493369"/>
          </a:xfr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/>
              <a:t>Life’s Important Decisions</a:t>
            </a:r>
            <a:endParaRPr lang="en-US" sz="2400" b="1" dirty="0"/>
          </a:p>
        </p:txBody>
      </p:sp>
      <p:sp>
        <p:nvSpPr>
          <p:cNvPr id="9" name="Up Arrow 8"/>
          <p:cNvSpPr/>
          <p:nvPr/>
        </p:nvSpPr>
        <p:spPr>
          <a:xfrm>
            <a:off x="4343400" y="5433606"/>
            <a:ext cx="304800" cy="4337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/>
          <p:nvPr/>
        </p:nvSpPr>
        <p:spPr>
          <a:xfrm>
            <a:off x="2590800" y="4873625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God Consciousness </a:t>
            </a:r>
            <a:endParaRPr lang="en-US" sz="1600" b="1" dirty="0" smtClean="0"/>
          </a:p>
          <a:p>
            <a:r>
              <a:rPr lang="en-US" sz="1400" dirty="0" smtClean="0"/>
              <a:t>(Jer</a:t>
            </a:r>
            <a:r>
              <a:rPr lang="en-US" sz="1400" dirty="0"/>
              <a:t>. </a:t>
            </a:r>
            <a:r>
              <a:rPr lang="en-US" sz="1400" dirty="0" smtClean="0"/>
              <a:t>33:3; Ps</a:t>
            </a:r>
            <a:r>
              <a:rPr lang="en-US" sz="1400" dirty="0"/>
              <a:t>. </a:t>
            </a:r>
            <a:r>
              <a:rPr lang="en-US" sz="1400" dirty="0" smtClean="0"/>
              <a:t>14:1; Rom. 1:18-23; Acts 17:27)</a:t>
            </a:r>
            <a:endParaRPr lang="en-US" sz="1400" dirty="0"/>
          </a:p>
        </p:txBody>
      </p:sp>
      <p:sp>
        <p:nvSpPr>
          <p:cNvPr id="3" name="Curved Right Arrow 2"/>
          <p:cNvSpPr/>
          <p:nvPr/>
        </p:nvSpPr>
        <p:spPr>
          <a:xfrm>
            <a:off x="2743200" y="4648201"/>
            <a:ext cx="762000" cy="1905000"/>
          </a:xfrm>
          <a:prstGeom prst="curvedRightArrow">
            <a:avLst>
              <a:gd name="adj1" fmla="val 18462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10800000">
            <a:off x="5334001" y="3886199"/>
            <a:ext cx="1371599" cy="830339"/>
          </a:xfrm>
          <a:prstGeom prst="curvedRightArrow">
            <a:avLst>
              <a:gd name="adj1" fmla="val 13281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1600198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/>
          <p:nvPr/>
        </p:nvSpPr>
        <p:spPr>
          <a:xfrm>
            <a:off x="2514600" y="2663825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Study of Doctrine</a:t>
            </a:r>
            <a:endParaRPr lang="en-US" sz="1600" b="1" dirty="0" smtClean="0"/>
          </a:p>
          <a:p>
            <a:r>
              <a:rPr lang="en-US" sz="1400" dirty="0" smtClean="0"/>
              <a:t>(Rom 12:2; 2 Tim. 2:15)</a:t>
            </a:r>
            <a:endParaRPr lang="en-US" sz="1400" dirty="0"/>
          </a:p>
        </p:txBody>
      </p:sp>
      <p:sp>
        <p:nvSpPr>
          <p:cNvPr id="21" name="Title 1"/>
          <p:cNvSpPr txBox="1"/>
          <p:nvPr/>
        </p:nvSpPr>
        <p:spPr>
          <a:xfrm>
            <a:off x="2590800" y="3806825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Gospel Hearing</a:t>
            </a:r>
            <a:endParaRPr lang="en-US" sz="1600" b="1" dirty="0" smtClean="0"/>
          </a:p>
          <a:p>
            <a:r>
              <a:rPr lang="en-US" sz="1400" dirty="0" smtClean="0"/>
              <a:t>(John 3:16; Mar. 1:15; Acts 16:31)</a:t>
            </a:r>
            <a:endParaRPr lang="en-US" sz="1400" dirty="0"/>
          </a:p>
        </p:txBody>
      </p:sp>
      <p:sp>
        <p:nvSpPr>
          <p:cNvPr id="22" name="Title 1"/>
          <p:cNvSpPr txBox="1"/>
          <p:nvPr/>
        </p:nvSpPr>
        <p:spPr>
          <a:xfrm>
            <a:off x="2514600" y="1597025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Application of Doctrine </a:t>
            </a:r>
            <a:endParaRPr lang="en-US" sz="1600" b="1" dirty="0" smtClean="0"/>
          </a:p>
          <a:p>
            <a:r>
              <a:rPr lang="en-US" sz="1400" b="1" dirty="0" smtClean="0"/>
              <a:t>to Life and Circumstances</a:t>
            </a:r>
            <a:endParaRPr lang="en-US" sz="1400" b="1" dirty="0" smtClean="0"/>
          </a:p>
          <a:p>
            <a:r>
              <a:rPr lang="en-US" sz="1400" dirty="0" smtClean="0"/>
              <a:t>(James 3:18; 2:20-22)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5943600"/>
            <a:ext cx="1828799" cy="53860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</a:rPr>
              <a:t>Condemnation</a:t>
            </a:r>
            <a:endParaRPr lang="en-US" sz="15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(John 3:18/Rom. 3:23)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25" name="Curved Right Arrow 24"/>
          <p:cNvSpPr/>
          <p:nvPr/>
        </p:nvSpPr>
        <p:spPr>
          <a:xfrm rot="10800000">
            <a:off x="5333999" y="2895602"/>
            <a:ext cx="1600200" cy="761998"/>
          </a:xfrm>
          <a:prstGeom prst="curvedRightArrow">
            <a:avLst>
              <a:gd name="adj1" fmla="val 11629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itle 1"/>
          <p:cNvSpPr txBox="1"/>
          <p:nvPr/>
        </p:nvSpPr>
        <p:spPr>
          <a:xfrm>
            <a:off x="-76200" y="3124200"/>
            <a:ext cx="20574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/>
              <a:t> </a:t>
            </a:r>
            <a:r>
              <a:rPr lang="en-US" sz="1400" i="1" dirty="0" smtClean="0"/>
              <a:t>Unregenerate: Unsaved</a:t>
            </a:r>
            <a:endParaRPr lang="en-US" sz="1400" i="1" dirty="0"/>
          </a:p>
        </p:txBody>
      </p:sp>
      <p:sp>
        <p:nvSpPr>
          <p:cNvPr id="29" name="Title 1"/>
          <p:cNvSpPr txBox="1"/>
          <p:nvPr/>
        </p:nvSpPr>
        <p:spPr>
          <a:xfrm>
            <a:off x="-762000" y="2892425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/>
              <a:t>Regenerate: Eternal Security</a:t>
            </a:r>
            <a:endParaRPr lang="en-US" sz="1400" i="1" dirty="0"/>
          </a:p>
        </p:txBody>
      </p:sp>
      <p:sp>
        <p:nvSpPr>
          <p:cNvPr id="37" name="Title 1"/>
          <p:cNvSpPr txBox="1"/>
          <p:nvPr/>
        </p:nvSpPr>
        <p:spPr>
          <a:xfrm>
            <a:off x="6347790" y="929383"/>
            <a:ext cx="2415210" cy="10518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Glorification of God</a:t>
            </a:r>
            <a:endParaRPr lang="en-US" sz="1600" b="1" dirty="0" smtClean="0"/>
          </a:p>
          <a:p>
            <a:r>
              <a:rPr lang="en-US" sz="1400" dirty="0" smtClean="0"/>
              <a:t>Escrow Blessings in                      Time and Eternity</a:t>
            </a:r>
            <a:endParaRPr lang="en-US" sz="1400" dirty="0" smtClean="0"/>
          </a:p>
          <a:p>
            <a:r>
              <a:rPr lang="en-US" sz="1400" dirty="0" smtClean="0"/>
              <a:t>(1 Cor. 3:12-14 /James 1:12)</a:t>
            </a:r>
            <a:endParaRPr lang="en-US" sz="1400" dirty="0"/>
          </a:p>
        </p:txBody>
      </p:sp>
      <p:sp>
        <p:nvSpPr>
          <p:cNvPr id="38" name="Title 1"/>
          <p:cNvSpPr txBox="1"/>
          <p:nvPr/>
        </p:nvSpPr>
        <p:spPr>
          <a:xfrm>
            <a:off x="304800" y="914400"/>
            <a:ext cx="2362200" cy="10608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300" i="1" dirty="0" smtClean="0"/>
              <a:t>      Knowledge</a:t>
            </a:r>
            <a:r>
              <a:rPr lang="en-US" sz="1300" dirty="0" smtClean="0"/>
              <a:t> of God’s plan </a:t>
            </a:r>
            <a:endParaRPr lang="en-US" sz="1300" dirty="0" smtClean="0"/>
          </a:p>
          <a:p>
            <a:pPr algn="l"/>
            <a:r>
              <a:rPr lang="en-US" sz="1300" dirty="0" smtClean="0"/>
              <a:t>  + (Greater) Arrogance </a:t>
            </a:r>
            <a:endParaRPr lang="en-US" sz="1300" dirty="0" smtClean="0"/>
          </a:p>
          <a:p>
            <a:pPr algn="l"/>
            <a:r>
              <a:rPr lang="en-US" sz="1000" dirty="0" smtClean="0"/>
              <a:t>                   (i.e. refusal to apply)</a:t>
            </a:r>
            <a:endParaRPr lang="en-US" sz="1000" dirty="0" smtClean="0"/>
          </a:p>
          <a:p>
            <a:pPr algn="l"/>
            <a:r>
              <a:rPr lang="en-US" sz="1300" dirty="0" smtClean="0"/>
              <a:t>  = (Greater) Self Induced Misery   </a:t>
            </a:r>
            <a:endParaRPr lang="en-US" sz="1300" dirty="0" smtClean="0"/>
          </a:p>
          <a:p>
            <a:pPr algn="l"/>
            <a:r>
              <a:rPr lang="en-US" sz="1300" dirty="0"/>
              <a:t> </a:t>
            </a:r>
            <a:r>
              <a:rPr lang="en-US" sz="1300" dirty="0" smtClean="0"/>
              <a:t>     and Divine Discipline</a:t>
            </a:r>
            <a:endParaRPr lang="en-US" sz="1300" dirty="0"/>
          </a:p>
        </p:txBody>
      </p:sp>
      <p:sp>
        <p:nvSpPr>
          <p:cNvPr id="40" name="Title 1"/>
          <p:cNvSpPr txBox="1"/>
          <p:nvPr/>
        </p:nvSpPr>
        <p:spPr>
          <a:xfrm>
            <a:off x="304800" y="2282825"/>
            <a:ext cx="2362200" cy="841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/>
              <a:t>     Ignorance of God’s plan </a:t>
            </a:r>
            <a:endParaRPr lang="en-US" sz="1400" dirty="0"/>
          </a:p>
          <a:p>
            <a:pPr algn="l"/>
            <a:r>
              <a:rPr lang="en-US" sz="1400" dirty="0" smtClean="0"/>
              <a:t>  + Arrogance</a:t>
            </a:r>
            <a:endParaRPr lang="en-US" sz="1400" dirty="0" smtClean="0"/>
          </a:p>
          <a:p>
            <a:pPr algn="l"/>
            <a:r>
              <a:rPr lang="en-US" sz="1400" dirty="0" smtClean="0"/>
              <a:t>  = Self Induced Misery</a:t>
            </a:r>
            <a:endParaRPr lang="en-US" sz="1400" dirty="0" smtClean="0"/>
          </a:p>
          <a:p>
            <a:pPr algn="l"/>
            <a:r>
              <a:rPr lang="en-US" sz="1400" smtClean="0"/>
              <a:t>     and </a:t>
            </a:r>
            <a:r>
              <a:rPr lang="en-US" sz="1400" dirty="0" smtClean="0"/>
              <a:t>Divine Discipline</a:t>
            </a:r>
            <a:endParaRPr lang="en-US" sz="1400" dirty="0"/>
          </a:p>
        </p:txBody>
      </p:sp>
      <p:sp>
        <p:nvSpPr>
          <p:cNvPr id="41" name="Left Arrow 40"/>
          <p:cNvSpPr/>
          <p:nvPr/>
        </p:nvSpPr>
        <p:spPr>
          <a:xfrm flipH="1">
            <a:off x="5334000" y="1219200"/>
            <a:ext cx="1143000" cy="1927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705600" y="5638800"/>
            <a:ext cx="2133601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The Great White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Throne Judgment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C</a:t>
            </a:r>
            <a:r>
              <a:rPr lang="en-US" sz="1400" dirty="0" smtClean="0">
                <a:solidFill>
                  <a:schemeClr val="bg1"/>
                </a:solidFill>
              </a:rPr>
              <a:t>ast into the lake of fire 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 (Matt. 25:41; Rev. 20:15)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2438400" y="2362200"/>
            <a:ext cx="1066801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Arrow 46"/>
          <p:cNvSpPr/>
          <p:nvPr/>
        </p:nvSpPr>
        <p:spPr>
          <a:xfrm>
            <a:off x="2438400" y="1219200"/>
            <a:ext cx="1066800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rved Right Arrow 29"/>
          <p:cNvSpPr/>
          <p:nvPr/>
        </p:nvSpPr>
        <p:spPr>
          <a:xfrm>
            <a:off x="2438400" y="3581400"/>
            <a:ext cx="1066800" cy="2743199"/>
          </a:xfrm>
          <a:prstGeom prst="curvedRightArrow">
            <a:avLst>
              <a:gd name="adj1" fmla="val 1364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39782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www.ibdoctrine.com</a:t>
            </a:r>
            <a:endParaRPr lang="en-US" sz="1400" dirty="0"/>
          </a:p>
        </p:txBody>
      </p:sp>
      <p:sp>
        <p:nvSpPr>
          <p:cNvPr id="39" name="Left Arrow 38"/>
          <p:cNvSpPr/>
          <p:nvPr/>
        </p:nvSpPr>
        <p:spPr>
          <a:xfrm rot="10800000">
            <a:off x="2438401" y="2892424"/>
            <a:ext cx="1040131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Arrow 42"/>
          <p:cNvSpPr/>
          <p:nvPr/>
        </p:nvSpPr>
        <p:spPr>
          <a:xfrm rot="10800000">
            <a:off x="2438401" y="1752601"/>
            <a:ext cx="990600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Arrow 41"/>
          <p:cNvSpPr/>
          <p:nvPr/>
        </p:nvSpPr>
        <p:spPr>
          <a:xfrm flipH="1">
            <a:off x="5486399" y="5908104"/>
            <a:ext cx="1219199" cy="609600"/>
          </a:xfrm>
          <a:prstGeom prst="leftArrow">
            <a:avLst/>
          </a:prstGeom>
          <a:solidFill>
            <a:schemeClr val="tx1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10200" y="6031468"/>
            <a:ext cx="99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Physical Death / </a:t>
            </a:r>
            <a:endParaRPr lang="en-US" sz="900" dirty="0" smtClean="0">
              <a:solidFill>
                <a:schemeClr val="bg1"/>
              </a:solidFill>
            </a:endParaRPr>
          </a:p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Torments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2" name="Curved Right Arrow 31"/>
          <p:cNvSpPr/>
          <p:nvPr/>
        </p:nvSpPr>
        <p:spPr>
          <a:xfrm rot="10800000">
            <a:off x="5333997" y="1752599"/>
            <a:ext cx="1371599" cy="750045"/>
          </a:xfrm>
          <a:prstGeom prst="curvedRightArrow">
            <a:avLst>
              <a:gd name="adj1" fmla="val 14913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791200"/>
            <a:ext cx="167640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“-V” = “Negative Volition”</a:t>
            </a:r>
            <a:endParaRPr lang="en-US" sz="1100" dirty="0" smtClean="0"/>
          </a:p>
          <a:p>
            <a:r>
              <a:rPr lang="en-US" sz="1100" dirty="0" smtClean="0"/>
              <a:t>“V+” = “Positive Volition”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77975"/>
            <a:ext cx="9144000" cy="37020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8" y="4495801"/>
            <a:ext cx="1477106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40" y="3514573"/>
            <a:ext cx="1477107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40" y="2362202"/>
            <a:ext cx="1477107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/>
          <p:cNvSpPr txBox="1"/>
          <p:nvPr/>
        </p:nvSpPr>
        <p:spPr>
          <a:xfrm>
            <a:off x="6330462" y="2109690"/>
            <a:ext cx="2180490" cy="8652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对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神和神的计划的了解</a:t>
            </a:r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（例如：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40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个绝对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/10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个问题解决方法等）</a:t>
            </a:r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031" y="3352800"/>
            <a:ext cx="82999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/>
          <p:nvPr/>
        </p:nvSpPr>
        <p:spPr>
          <a:xfrm>
            <a:off x="6541477" y="3048000"/>
            <a:ext cx="1614727" cy="765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在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得救时所得的</a:t>
            </a:r>
            <a:b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四十个绝对</a:t>
            </a:r>
            <a:endParaRPr lang="en-US" sz="1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1565" y="113122"/>
            <a:ext cx="4031315" cy="711986"/>
          </a:xfr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sz="24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人</a:t>
            </a:r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生中的重要决定</a:t>
            </a:r>
            <a:endParaRPr lang="en-US" sz="2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4360985" y="5509806"/>
            <a:ext cx="281354" cy="4337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/>
          <p:nvPr/>
        </p:nvSpPr>
        <p:spPr>
          <a:xfrm>
            <a:off x="2743200" y="4876801"/>
            <a:ext cx="3516923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认</a:t>
            </a:r>
            <a:r>
              <a:rPr lang="zh-CN" altLang="en-US" sz="1500" b="1" dirty="0">
                <a:latin typeface="等线" panose="02010600030101010101" pitchFamily="2" charset="-122"/>
                <a:ea typeface="等线" panose="02010600030101010101" pitchFamily="2" charset="-122"/>
              </a:rPr>
              <a:t>识到神的存在的那一刻</a:t>
            </a:r>
            <a:endParaRPr lang="en-US" altLang="zh-CN" sz="15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（耶利米书 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33:3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；诗篇 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14:1</a:t>
            </a:r>
            <a:r>
              <a:rPr lang="zh-CN" altLang="en-US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；</a:t>
            </a:r>
            <a:endParaRPr lang="en-US" altLang="zh-CN" sz="14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罗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马书 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1:18-23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；使徒行传 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17:27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urved Right Arrow 2"/>
          <p:cNvSpPr/>
          <p:nvPr/>
        </p:nvSpPr>
        <p:spPr>
          <a:xfrm>
            <a:off x="2883877" y="4572000"/>
            <a:ext cx="703385" cy="1905000"/>
          </a:xfrm>
          <a:prstGeom prst="curvedRightArrow">
            <a:avLst>
              <a:gd name="adj1" fmla="val 18462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10800000">
            <a:off x="5275386" y="3962399"/>
            <a:ext cx="1266091" cy="685800"/>
          </a:xfrm>
          <a:prstGeom prst="curvedRightArrow">
            <a:avLst>
              <a:gd name="adj1" fmla="val 13281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8" y="1219202"/>
            <a:ext cx="1477106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/>
          <p:nvPr/>
        </p:nvSpPr>
        <p:spPr>
          <a:xfrm>
            <a:off x="2672862" y="2667001"/>
            <a:ext cx="3516923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学</a:t>
            </a:r>
            <a:r>
              <a:rPr lang="zh-CN" altLang="en-US" sz="1400" b="1" dirty="0">
                <a:latin typeface="等线" panose="02010600030101010101" pitchFamily="2" charset="-122"/>
                <a:ea typeface="等线" panose="02010600030101010101" pitchFamily="2" charset="-122"/>
              </a:rPr>
              <a:t>习教义</a:t>
            </a:r>
            <a:endParaRPr lang="en-US" altLang="zh-CN" sz="1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（罗马书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12:2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；提摩太后书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2:15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1" name="Title 1"/>
          <p:cNvSpPr txBox="1"/>
          <p:nvPr/>
        </p:nvSpPr>
        <p:spPr>
          <a:xfrm>
            <a:off x="2813538" y="3733801"/>
            <a:ext cx="3367368" cy="798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听见福音</a:t>
            </a:r>
            <a:endParaRPr lang="en-US" altLang="zh-CN" sz="14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1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（约翰福音 </a:t>
            </a:r>
            <a:r>
              <a:rPr lang="en-US" altLang="zh-CN" sz="1100" dirty="0" smtClean="0">
                <a:latin typeface="等线" panose="02010600030101010101" pitchFamily="2" charset="-122"/>
                <a:ea typeface="等线" panose="02010600030101010101" pitchFamily="2" charset="-122"/>
              </a:rPr>
              <a:t>3:16</a:t>
            </a:r>
            <a:r>
              <a:rPr lang="zh-CN" altLang="en-US" sz="11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；马太福音 </a:t>
            </a:r>
            <a:r>
              <a:rPr lang="en-US" altLang="zh-CN" sz="1100" dirty="0" smtClean="0">
                <a:latin typeface="等线" panose="02010600030101010101" pitchFamily="2" charset="-122"/>
                <a:ea typeface="等线" panose="02010600030101010101" pitchFamily="2" charset="-122"/>
              </a:rPr>
              <a:t>1:15</a:t>
            </a:r>
            <a:r>
              <a:rPr lang="zh-CN" altLang="en-US" sz="11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；使徒行传 </a:t>
            </a:r>
            <a:r>
              <a:rPr lang="en-US" altLang="zh-CN" sz="1100" dirty="0" smtClean="0">
                <a:latin typeface="等线" panose="02010600030101010101" pitchFamily="2" charset="-122"/>
                <a:ea typeface="等线" panose="02010600030101010101" pitchFamily="2" charset="-122"/>
              </a:rPr>
              <a:t>16:31</a:t>
            </a:r>
            <a:r>
              <a:rPr lang="zh-CN" altLang="en-US" sz="11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2" name="Title 1"/>
          <p:cNvSpPr txBox="1"/>
          <p:nvPr/>
        </p:nvSpPr>
        <p:spPr>
          <a:xfrm>
            <a:off x="2681739" y="1524001"/>
            <a:ext cx="3516923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将</a:t>
            </a:r>
            <a:r>
              <a:rPr lang="zh-CN" altLang="en-US" sz="1200" b="1" dirty="0">
                <a:latin typeface="等线" panose="02010600030101010101" pitchFamily="2" charset="-122"/>
                <a:ea typeface="等线" panose="02010600030101010101" pitchFamily="2" charset="-122"/>
              </a:rPr>
              <a:t>教义应用至生命与境况中</a:t>
            </a:r>
            <a:endParaRPr lang="en-US" altLang="zh-CN" sz="1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000" dirty="0">
                <a:latin typeface="等线" panose="02010600030101010101" pitchFamily="2" charset="-122"/>
                <a:ea typeface="等线" panose="02010600030101010101" pitchFamily="2" charset="-122"/>
              </a:rPr>
              <a:t>（雅各书 </a:t>
            </a:r>
            <a:r>
              <a:rPr lang="en-US" altLang="zh-CN" sz="1000" dirty="0">
                <a:latin typeface="等线" panose="02010600030101010101" pitchFamily="2" charset="-122"/>
                <a:ea typeface="等线" panose="02010600030101010101" pitchFamily="2" charset="-122"/>
              </a:rPr>
              <a:t>3:18</a:t>
            </a:r>
            <a:r>
              <a:rPr lang="zh-CN" altLang="en-US" sz="1000" dirty="0">
                <a:latin typeface="等线" panose="02010600030101010101" pitchFamily="2" charset="-122"/>
                <a:ea typeface="等线" panose="02010600030101010101" pitchFamily="2" charset="-122"/>
              </a:rPr>
              <a:t>，</a:t>
            </a:r>
            <a:r>
              <a:rPr lang="en-US" altLang="zh-CN" sz="1000" dirty="0">
                <a:latin typeface="等线" panose="02010600030101010101" pitchFamily="2" charset="-122"/>
                <a:ea typeface="等线" panose="02010600030101010101" pitchFamily="2" charset="-122"/>
              </a:rPr>
              <a:t>2:20-22</a:t>
            </a:r>
            <a:r>
              <a:rPr lang="zh-CN" altLang="en-US" sz="1000" dirty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0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1" y="5943601"/>
            <a:ext cx="1688122" cy="5616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定</a:t>
            </a:r>
            <a:r>
              <a:rPr lang="zh-CN" altLang="en-US" sz="105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罪</a:t>
            </a:r>
            <a:endParaRPr lang="en-US" sz="105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zh-CN" altLang="en-US" sz="1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</a:t>
            </a:r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约翰福音 </a:t>
            </a:r>
            <a:r>
              <a:rPr lang="en-US" altLang="zh-CN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3:18/</a:t>
            </a:r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罗马书 </a:t>
            </a:r>
            <a:r>
              <a:rPr lang="en-US" altLang="zh-CN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3:23</a:t>
            </a:r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5" name="Curved Right Arrow 24"/>
          <p:cNvSpPr/>
          <p:nvPr/>
        </p:nvSpPr>
        <p:spPr>
          <a:xfrm rot="10800000">
            <a:off x="5275384" y="2895602"/>
            <a:ext cx="1477108" cy="761998"/>
          </a:xfrm>
          <a:prstGeom prst="curvedRightArrow">
            <a:avLst>
              <a:gd name="adj1" fmla="val 11629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itle 1"/>
          <p:cNvSpPr txBox="1"/>
          <p:nvPr/>
        </p:nvSpPr>
        <p:spPr>
          <a:xfrm>
            <a:off x="0" y="3124202"/>
            <a:ext cx="3162174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i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未</a:t>
            </a:r>
            <a:r>
              <a:rPr lang="zh-CN" altLang="en-US" sz="1400" i="1" dirty="0">
                <a:latin typeface="等线" panose="02010600030101010101" pitchFamily="2" charset="-122"/>
                <a:ea typeface="等线" panose="02010600030101010101" pitchFamily="2" charset="-122"/>
              </a:rPr>
              <a:t>重生：未得救</a:t>
            </a:r>
            <a:r>
              <a:rPr lang="en-US" sz="1400" i="1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endParaRPr lang="en-US" sz="1400" i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9" name="Title 1"/>
          <p:cNvSpPr txBox="1"/>
          <p:nvPr/>
        </p:nvSpPr>
        <p:spPr>
          <a:xfrm>
            <a:off x="-37575" y="2900714"/>
            <a:ext cx="3516923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i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重</a:t>
            </a:r>
            <a:r>
              <a:rPr lang="zh-CN" altLang="en-US" sz="1400" i="1" dirty="0">
                <a:latin typeface="等线" panose="02010600030101010101" pitchFamily="2" charset="-122"/>
                <a:ea typeface="等线" panose="02010600030101010101" pitchFamily="2" charset="-122"/>
              </a:rPr>
              <a:t>生：永恒的保障</a:t>
            </a:r>
            <a:endParaRPr lang="en-US" sz="1400" i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7" name="Title 1"/>
          <p:cNvSpPr txBox="1"/>
          <p:nvPr/>
        </p:nvSpPr>
        <p:spPr>
          <a:xfrm>
            <a:off x="6211191" y="929385"/>
            <a:ext cx="2510778" cy="10518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/>
          </a:p>
          <a:p>
            <a:r>
              <a:rPr lang="zh-CN" altLang="en-US" sz="1200" b="1" dirty="0">
                <a:latin typeface="等线" panose="02010600030101010101" pitchFamily="2" charset="-122"/>
                <a:ea typeface="等线" panose="02010600030101010101" pitchFamily="2" charset="-122"/>
              </a:rPr>
              <a:t>荣耀神</a:t>
            </a:r>
            <a:endParaRPr lang="en-US" sz="1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世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上的与永恒中的</a:t>
            </a:r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由第三者代管的祝福</a:t>
            </a:r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（哥林多前书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3:12-14/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雅各书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1:12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8" name="Title 1"/>
          <p:cNvSpPr txBox="1"/>
          <p:nvPr/>
        </p:nvSpPr>
        <p:spPr>
          <a:xfrm>
            <a:off x="527540" y="988761"/>
            <a:ext cx="2176052" cy="10239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对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神的计划一无所知 </a:t>
            </a:r>
            <a:endParaRPr lang="en-US" altLang="zh-CN" sz="12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+ </a:t>
            </a:r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（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更严重的）傲慢</a:t>
            </a:r>
            <a:b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   </a:t>
            </a:r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= 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（更严重的）自我导致的痛苦和神的管教</a:t>
            </a:r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0" name="Title 1"/>
          <p:cNvSpPr txBox="1"/>
          <p:nvPr/>
        </p:nvSpPr>
        <p:spPr>
          <a:xfrm>
            <a:off x="527540" y="2300075"/>
            <a:ext cx="2180492" cy="841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对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神的计划一无所知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+ 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傲慢</a:t>
            </a:r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 = 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自我导致的痛苦和神的管教</a:t>
            </a:r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1" name="Left Arrow 40"/>
          <p:cNvSpPr/>
          <p:nvPr/>
        </p:nvSpPr>
        <p:spPr>
          <a:xfrm flipH="1">
            <a:off x="5275385" y="1219202"/>
            <a:ext cx="1055077" cy="1927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611817" y="5943600"/>
            <a:ext cx="2321168" cy="5616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白</a:t>
            </a:r>
            <a:r>
              <a:rPr lang="zh-CN" altLang="en-US" sz="105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色大宝座的审判</a:t>
            </a:r>
            <a:endParaRPr lang="en-US" sz="105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zh-CN" altLang="en-US" sz="1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被</a:t>
            </a:r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扔在火湖里</a:t>
            </a:r>
            <a:endParaRPr lang="en-US" altLang="zh-CN" sz="1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（马太福音 </a:t>
            </a:r>
            <a:r>
              <a:rPr lang="en-US" altLang="zh-CN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25:42</a:t>
            </a:r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；启示录 </a:t>
            </a:r>
            <a:r>
              <a:rPr lang="en-US" altLang="zh-CN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20:15</a:t>
            </a:r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2602525" y="2362202"/>
            <a:ext cx="984739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Arrow 46"/>
          <p:cNvSpPr/>
          <p:nvPr/>
        </p:nvSpPr>
        <p:spPr>
          <a:xfrm>
            <a:off x="2602523" y="1219202"/>
            <a:ext cx="984738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rved Right Arrow 29"/>
          <p:cNvSpPr/>
          <p:nvPr/>
        </p:nvSpPr>
        <p:spPr>
          <a:xfrm>
            <a:off x="2602523" y="3581402"/>
            <a:ext cx="984738" cy="2743199"/>
          </a:xfrm>
          <a:prstGeom prst="curvedRightArrow">
            <a:avLst>
              <a:gd name="adj1" fmla="val 1364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708" y="6397825"/>
            <a:ext cx="1969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www.ibdoctrine.</a:t>
            </a:r>
            <a:r>
              <a:rPr lang="en-US" altLang="zh-CN" sz="1400" smtClean="0"/>
              <a:t>org</a:t>
            </a:r>
            <a:endParaRPr lang="en-US" sz="1400" dirty="0"/>
          </a:p>
        </p:txBody>
      </p:sp>
      <p:sp>
        <p:nvSpPr>
          <p:cNvPr id="39" name="Left Arrow 38"/>
          <p:cNvSpPr/>
          <p:nvPr/>
        </p:nvSpPr>
        <p:spPr>
          <a:xfrm rot="10800000">
            <a:off x="2602525" y="2892426"/>
            <a:ext cx="960121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Arrow 42"/>
          <p:cNvSpPr/>
          <p:nvPr/>
        </p:nvSpPr>
        <p:spPr>
          <a:xfrm rot="10800000">
            <a:off x="2602524" y="1752602"/>
            <a:ext cx="914400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Arrow 41"/>
          <p:cNvSpPr/>
          <p:nvPr/>
        </p:nvSpPr>
        <p:spPr>
          <a:xfrm flipH="1">
            <a:off x="5416062" y="5908104"/>
            <a:ext cx="1125414" cy="609600"/>
          </a:xfrm>
          <a:prstGeom prst="leftArrow">
            <a:avLst/>
          </a:prstGeom>
          <a:solidFill>
            <a:schemeClr val="tx1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45725" y="6031468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身</a:t>
            </a:r>
            <a:r>
              <a:rPr lang="zh-CN" altLang="en-US" sz="9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体死亡</a:t>
            </a:r>
            <a:r>
              <a:rPr lang="en-US" altLang="zh-CN" sz="9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endParaRPr lang="en-US" altLang="zh-CN" sz="9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zh-CN" altLang="en-US" sz="9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阴间</a:t>
            </a:r>
            <a:endParaRPr lang="en-US" sz="9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2" name="Curved Right Arrow 31"/>
          <p:cNvSpPr/>
          <p:nvPr/>
        </p:nvSpPr>
        <p:spPr>
          <a:xfrm rot="10800000">
            <a:off x="5275385" y="1752600"/>
            <a:ext cx="1266091" cy="838200"/>
          </a:xfrm>
          <a:prstGeom prst="curvedRightArrow">
            <a:avLst>
              <a:gd name="adj1" fmla="val 9684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707" y="5662341"/>
            <a:ext cx="1547446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“-V” = “Negative Volition”</a:t>
            </a:r>
            <a:endParaRPr lang="en-US" sz="1100" dirty="0"/>
          </a:p>
          <a:p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“</a:t>
            </a:r>
            <a:r>
              <a:rPr lang="en-US" altLang="zh-CN" sz="1100" dirty="0">
                <a:latin typeface="等线" panose="02010600030101010101" pitchFamily="2" charset="-122"/>
                <a:ea typeface="等线" panose="02010600030101010101" pitchFamily="2" charset="-122"/>
              </a:rPr>
              <a:t>-V</a:t>
            </a:r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”</a:t>
            </a:r>
            <a:r>
              <a:rPr lang="en-US" altLang="zh-CN" sz="1100" dirty="0">
                <a:latin typeface="等线" panose="02010600030101010101" pitchFamily="2" charset="-122"/>
                <a:ea typeface="等线" panose="02010600030101010101" pitchFamily="2" charset="-122"/>
              </a:rPr>
              <a:t> = </a:t>
            </a:r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“消极意志”</a:t>
            </a:r>
            <a:endParaRPr lang="en-US" sz="11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sz="1100" dirty="0"/>
              <a:t>“V+” = “Positive Volition”</a:t>
            </a:r>
            <a:endParaRPr lang="en-US" sz="1100" dirty="0"/>
          </a:p>
          <a:p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“</a:t>
            </a:r>
            <a:r>
              <a:rPr lang="en-US" altLang="zh-CN" sz="1100" dirty="0">
                <a:latin typeface="等线" panose="02010600030101010101" pitchFamily="2" charset="-122"/>
                <a:ea typeface="等线" panose="02010600030101010101" pitchFamily="2" charset="-122"/>
              </a:rPr>
              <a:t>V+</a:t>
            </a:r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” </a:t>
            </a:r>
            <a:r>
              <a:rPr lang="en-US" altLang="zh-CN" sz="1100" dirty="0">
                <a:latin typeface="等线" panose="02010600030101010101" pitchFamily="2" charset="-122"/>
                <a:ea typeface="等线" panose="02010600030101010101" pitchFamily="2" charset="-122"/>
              </a:rPr>
              <a:t>= </a:t>
            </a:r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“积极意志”</a:t>
            </a:r>
            <a:endParaRPr lang="en-US" sz="1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524000"/>
            <a:ext cx="7467600" cy="353943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zh-CN" altLang="en-US" sz="2800" b="1" dirty="0"/>
              <a:t>约翰一书</a:t>
            </a:r>
            <a:r>
              <a:rPr lang="en-US" sz="2800" b="1" dirty="0"/>
              <a:t>  1</a:t>
            </a:r>
            <a:r>
              <a:rPr lang="zh-CN" altLang="en-US" sz="2800" b="1" dirty="0"/>
              <a:t>：</a:t>
            </a:r>
            <a:r>
              <a:rPr lang="en-US" sz="2800" b="1" dirty="0"/>
              <a:t>9 / 1 John 1:9 </a:t>
            </a:r>
            <a:endParaRPr lang="en-US" sz="2800" b="1" dirty="0"/>
          </a:p>
          <a:p>
            <a:endParaRPr lang="en-US" sz="2800" dirty="0"/>
          </a:p>
          <a:p>
            <a:r>
              <a:rPr lang="zh-CN" altLang="en-US" sz="2800" b="1" dirty="0"/>
              <a:t>我们若认自己的罪，神是信实的，是公义的，因此必要赦免我们的罪，洗净我们一切的不义。</a:t>
            </a:r>
            <a:endParaRPr lang="en-US" altLang="zh-CN" sz="2800" b="1" dirty="0"/>
          </a:p>
          <a:p>
            <a:endParaRPr lang="en-US" sz="2800" b="1" dirty="0"/>
          </a:p>
          <a:p>
            <a:r>
              <a:rPr lang="en-US" sz="2800" b="1" dirty="0"/>
              <a:t>If we name our sins, He is faithful and just to forgive us our sins, and to cleanse us from all unrighteousness.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581400"/>
            <a:ext cx="8229600" cy="1143000"/>
          </a:xfrm>
        </p:spPr>
        <p:txBody>
          <a:bodyPr>
            <a:noAutofit/>
          </a:bodyPr>
          <a:lstStyle/>
          <a:p>
            <a:br>
              <a:rPr lang="en-US" sz="3200" b="1" dirty="0"/>
            </a:br>
            <a:r>
              <a:rPr lang="en-US" sz="3200" b="1" dirty="0"/>
              <a:t>For the word of God to become effective it must be accepted as true.</a:t>
            </a:r>
            <a:br>
              <a:rPr lang="en-US" sz="3200" b="1" dirty="0"/>
            </a:br>
            <a:r>
              <a:rPr lang="zh-CN" altLang="en-US" sz="3200" b="1" dirty="0"/>
              <a:t>要使神的话生效，必须承认神的话就是真理</a:t>
            </a:r>
            <a:br>
              <a:rPr lang="zh-CN" altLang="en-US" sz="3200" b="1" dirty="0"/>
            </a:br>
            <a:r>
              <a:rPr lang="zh-CN" altLang="en-US" sz="3200" b="1" dirty="0"/>
              <a:t> </a:t>
            </a:r>
            <a:br>
              <a:rPr lang="zh-CN" altLang="en-US" sz="3200" b="1" dirty="0"/>
            </a:br>
            <a:r>
              <a:rPr lang="en-US" sz="3200" b="1" dirty="0"/>
              <a:t>Faith   </a:t>
            </a:r>
            <a:r>
              <a:rPr lang="zh-CN" altLang="en-US" sz="3200" b="1" dirty="0"/>
              <a:t>信心  </a:t>
            </a:r>
            <a:r>
              <a:rPr lang="en-US" altLang="zh-CN" sz="3200" b="1" dirty="0"/>
              <a:t> </a:t>
            </a:r>
            <a:br>
              <a:rPr lang="en-US" altLang="zh-CN" sz="3200" b="1" dirty="0"/>
            </a:br>
            <a:r>
              <a:rPr lang="en-US" sz="3200" b="1" dirty="0"/>
              <a:t>Belief   </a:t>
            </a:r>
            <a:r>
              <a:rPr lang="zh-CN" altLang="en-US" sz="3200" b="1" dirty="0"/>
              <a:t>信仰  </a:t>
            </a:r>
            <a:r>
              <a:rPr lang="en-US" altLang="zh-CN" sz="3200" b="1" dirty="0"/>
              <a:t> </a:t>
            </a:r>
            <a:br>
              <a:rPr lang="en-US" altLang="zh-CN" sz="3200" b="1" dirty="0"/>
            </a:br>
            <a:br>
              <a:rPr lang="zh-CN" altLang="en-US" sz="3200" b="1" dirty="0"/>
            </a:br>
            <a:r>
              <a:rPr lang="en-US" sz="3200" b="1" dirty="0"/>
              <a:t>Making a decision to accept the information. </a:t>
            </a:r>
            <a:br>
              <a:rPr lang="en-US" sz="3200" b="1" dirty="0"/>
            </a:br>
            <a:r>
              <a:rPr lang="zh-CN" altLang="en-US" sz="3200" b="1" dirty="0"/>
              <a:t>决定接受信息  </a:t>
            </a:r>
            <a:br>
              <a:rPr lang="en-US" altLang="zh-CN" sz="3200" b="1" dirty="0"/>
            </a:br>
            <a:br>
              <a:rPr lang="zh-CN" altLang="en-US" sz="3200" b="1" dirty="0"/>
            </a:br>
            <a:r>
              <a:rPr lang="zh-CN" altLang="en-US" sz="3200" b="1" dirty="0"/>
              <a:t>“</a:t>
            </a:r>
            <a:r>
              <a:rPr lang="en-US" sz="3200" b="1" dirty="0"/>
              <a:t>Positive Volition” “</a:t>
            </a:r>
            <a:r>
              <a:rPr lang="zh-CN" altLang="en-US" sz="3200" b="1" dirty="0"/>
              <a:t>积极意志”</a:t>
            </a:r>
            <a:r>
              <a:rPr lang="en-US" altLang="zh-CN" sz="3200" b="1" dirty="0"/>
              <a:t> </a:t>
            </a:r>
            <a:r>
              <a:rPr lang="zh-CN" altLang="en-US" sz="3200" b="1" dirty="0"/>
              <a:t>（</a:t>
            </a:r>
            <a:r>
              <a:rPr lang="en-US" altLang="zh-CN" sz="3200" b="1" dirty="0"/>
              <a:t>+</a:t>
            </a:r>
            <a:r>
              <a:rPr lang="en-US" sz="3200" b="1" dirty="0"/>
              <a:t>V）</a:t>
            </a:r>
            <a:br>
              <a:rPr lang="en-US" sz="3200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zh-CN" altLang="en-US" sz="3200" b="1" dirty="0"/>
            </a:br>
            <a:r>
              <a:rPr lang="zh-CN" altLang="en-US" sz="3200" i="1" dirty="0"/>
              <a:t> 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acBook\Desktop\Chinese Ministry\RBT Diagrams\Plan of God page 5 Essence of the Soul CHINES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259070" cy="436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4 Components of the sou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209800"/>
            <a:ext cx="4706620" cy="4350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57200" y="1295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3200" b="1" dirty="0" smtClean="0">
              <a:latin typeface="+mn-lt"/>
            </a:endParaRPr>
          </a:p>
          <a:p>
            <a:r>
              <a:rPr lang="en-US" sz="3200" b="1" dirty="0" smtClean="0">
                <a:latin typeface="+mn-lt"/>
              </a:rPr>
              <a:t>With faith, the merit is in the object, not the subject of faith.</a:t>
            </a:r>
            <a:endParaRPr lang="en-US" sz="3200" b="1" dirty="0" smtClean="0">
              <a:latin typeface="+mn-lt"/>
            </a:endParaRPr>
          </a:p>
          <a:p>
            <a:endParaRPr lang="en-US" sz="3200" b="1" dirty="0">
              <a:latin typeface="+mn-lt"/>
            </a:endParaRPr>
          </a:p>
          <a:p>
            <a:r>
              <a:rPr lang="en-US" sz="3200" b="1" dirty="0" smtClean="0">
                <a:latin typeface="+mn-lt"/>
              </a:rPr>
              <a:t>With works the merit is in the subject.</a:t>
            </a:r>
            <a:endParaRPr lang="en-US" sz="3200" b="1" dirty="0" smtClean="0">
              <a:latin typeface="+mn-lt"/>
            </a:endParaRPr>
          </a:p>
          <a:p>
            <a:endParaRPr lang="en-US" sz="3200" b="1" dirty="0" smtClean="0">
              <a:latin typeface="+mn-lt"/>
            </a:endParaRPr>
          </a:p>
          <a:p>
            <a:endParaRPr lang="en-US" sz="3200" b="1" dirty="0">
              <a:latin typeface="+mn-lt"/>
            </a:endParaRPr>
          </a:p>
          <a:p>
            <a:r>
              <a:rPr lang="en-US" sz="3200" b="1" dirty="0" smtClean="0">
                <a:latin typeface="+mn-lt"/>
              </a:rPr>
              <a:t>[Works = </a:t>
            </a:r>
            <a:r>
              <a:rPr lang="en-US" sz="3200" b="1" dirty="0" smtClean="0"/>
              <a:t>religion</a:t>
            </a:r>
            <a:r>
              <a:rPr lang="en-US" sz="3200" b="1" dirty="0"/>
              <a:t>, good deeds, ‘making merit’], </a:t>
            </a:r>
            <a:endParaRPr lang="en-US" sz="3200" b="1" dirty="0" smtClean="0">
              <a:latin typeface="+mn-lt"/>
            </a:endParaRPr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360" y="990600"/>
            <a:ext cx="9040495" cy="50863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533400" y="1295400"/>
            <a:ext cx="8190865" cy="4712970"/>
          </a:xfrm>
          <a:prstGeom prst="rect">
            <a:avLst/>
          </a:prstGeo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4758</Words>
  <Application>WPS Presentation</Application>
  <PresentationFormat>On-screen Show (4:3)</PresentationFormat>
  <Paragraphs>225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6" baseType="lpstr">
      <vt:lpstr>Arial</vt:lpstr>
      <vt:lpstr>宋体</vt:lpstr>
      <vt:lpstr>Wingdings</vt:lpstr>
      <vt:lpstr>Wingdings 3</vt:lpstr>
      <vt:lpstr>Arial</vt:lpstr>
      <vt:lpstr>Calibri</vt:lpstr>
      <vt:lpstr>微软雅黑</vt:lpstr>
      <vt:lpstr>Arial Unicode MS</vt:lpstr>
      <vt:lpstr>Calibri</vt:lpstr>
      <vt:lpstr>Cordia New</vt:lpstr>
      <vt:lpstr>Cordia New</vt:lpstr>
      <vt:lpstr>等线</vt:lpstr>
      <vt:lpstr>Angsana New</vt:lpstr>
      <vt:lpstr>Century Gothic</vt:lpstr>
      <vt:lpstr>Office Theme</vt:lpstr>
      <vt:lpstr>2_Ion</vt:lpstr>
      <vt:lpstr>神的道是活泼的、是有功效的、比一切两刃的剑更快、 甚至魂与灵、骨节与骨髓、都能刺入剖开、 连心中的思念和主意、都能辨明。 （希伯来书 4:12） ​ 圣经都是神所默示的、（或作凡神所默示的圣经）於教训、 督责、使人归正、教导人学义、都是有益的。 叫属神的人得以完全、豫备行各样的善事。 （提摩太后书 3:16-17） ​ 你当竭力、在神面前得蒙喜悦、作无愧的工人、 按着正意分解真理的道。 （提摩太后书 2:15）</vt:lpstr>
      <vt:lpstr>系列：属灵生命概论  Series:  Outline of the Spiritual Life                                                06 / 2025 05 29     </vt:lpstr>
      <vt:lpstr>PowerPoint 演示文稿</vt:lpstr>
      <vt:lpstr>PowerPoint 演示文稿</vt:lpstr>
      <vt:lpstr> For the word of God to become effective it must be accepted as true. 要使神的话生效，必须承认神的话就是真理   Faith   信心    Belief   信仰     Making a decision to accept the information.  决定接受信息    “Positive Volition” “积极意志” （+V）    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Life’s Important Decisions</vt:lpstr>
      <vt:lpstr>人生中的重要决定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</dc:creator>
  <cp:lastModifiedBy>Admin</cp:lastModifiedBy>
  <cp:revision>47</cp:revision>
  <dcterms:created xsi:type="dcterms:W3CDTF">2017-10-22T05:01:00Z</dcterms:created>
  <dcterms:modified xsi:type="dcterms:W3CDTF">2025-06-04T15:05:22Z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D56DE81CDF214DF487F13082923FA7E9_13</vt:lpwstr>
  </property>
  <property fmtid="{D5CDD505-2E9C-101B-9397-08002B2CF9AE}" pid="3" name="KSOProductBuildVer">
    <vt:lpwstr>1033-12.2.0.21179</vt:lpwstr>
  </property>
</Properties>
</file>