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3"/>
    <p:sldId id="298" r:id="rId4"/>
    <p:sldId id="299" r:id="rId5"/>
    <p:sldId id="300" r:id="rId6"/>
    <p:sldId id="301" r:id="rId7"/>
    <p:sldId id="302" r:id="rId8"/>
    <p:sldId id="304" r:id="rId9"/>
    <p:sldId id="323" r:id="rId10"/>
    <p:sldId id="319" r:id="rId11"/>
    <p:sldId id="320" r:id="rId12"/>
    <p:sldId id="321" r:id="rId13"/>
    <p:sldId id="32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1" userDrawn="1">
          <p15:clr>
            <a:srgbClr val="A4A3A4"/>
          </p15:clr>
        </p15:guide>
        <p15:guide id="2" pos="38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showGuides="1">
      <p:cViewPr varScale="1">
        <p:scale>
          <a:sx n="91" d="100"/>
          <a:sy n="91" d="100"/>
        </p:scale>
        <p:origin x="63" y="252"/>
      </p:cViewPr>
      <p:guideLst>
        <p:guide orient="horz" pos="2181"/>
        <p:guide pos="38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417F6F-CE56-4E46-9A3D-708A4D332D1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C99D8-7BC7-4357-915E-67349FBE617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8" name="Date Placeholder 7"/>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9" name="Footer Placeholder 8"/>
          <p:cNvSpPr>
            <a:spLocks noGrp="1"/>
          </p:cNvSpPr>
          <p:nvPr>
            <p:ph type="ftr" sz="quarter" idx="11"/>
          </p:nvPr>
        </p:nvSpPr>
        <p:spPr/>
        <p:txBody>
          <a:bodyPr/>
          <a:lstStyle/>
          <a:p>
            <a:endParaRPr lang="zh-CN" altLang="en-US"/>
          </a:p>
        </p:txBody>
      </p:sp>
      <p:sp>
        <p:nvSpPr>
          <p:cNvPr id="10" name="Slide Number Placeholder 9"/>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1583436" y="3143250"/>
            <a:ext cx="4270248" cy="259677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
        <p:nvSpPr>
          <p:cNvPr id="10" name="Title 9"/>
          <p:cNvSpPr>
            <a:spLocks noGrp="1"/>
          </p:cNvSpPr>
          <p:nvPr>
            <p:ph type="title"/>
          </p:nvPr>
        </p:nvSpPr>
        <p:spPr/>
        <p:txBody>
          <a:bodyPr/>
          <a:lstStyle/>
          <a:p>
            <a:r>
              <a:rPr lang="zh-CN" altLang="en-US"/>
              <a:t>单击此处编辑母版标题样式</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9" name="Date Placeholder 8"/>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zh-CN" altLang="en-US"/>
          </a:p>
        </p:txBody>
      </p:sp>
      <p:sp>
        <p:nvSpPr>
          <p:cNvPr id="11" name="Slide Number Placeholder 10"/>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92A69445-EA63-4310-A314-6AA04E4C29DA}" type="datetimeFigureOut">
              <a:rPr lang="zh-CN" altLang="en-US" smtClean="0"/>
            </a:fld>
            <a:endParaRPr lang="zh-CN" alt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zh-CN" altLang="en-US"/>
          </a:p>
        </p:txBody>
      </p:sp>
      <p:sp>
        <p:nvSpPr>
          <p:cNvPr id="10" name="Slide Number Placeholder 9"/>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zh-CN" alt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13F4DF9-078D-4AEE-BB3E-93750BA45B0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081226" y="2055953"/>
            <a:ext cx="10029548" cy="2746093"/>
          </a:xfrm>
        </p:spPr>
        <p:txBody>
          <a:bodyPr>
            <a:noAutofit/>
          </a:bodyPr>
          <a:lstStyle/>
          <a:p>
            <a:r>
              <a:rPr lang="zh-CN" altLang="en-US" sz="8800" dirty="0">
                <a:latin typeface="方正小标宋_GBK" panose="03000509000000000000" pitchFamily="65" charset="-122"/>
                <a:ea typeface="方正小标宋_GBK" panose="03000509000000000000" pitchFamily="65" charset="-122"/>
              </a:rPr>
              <a:t>四十种绝对恩赐</a:t>
            </a:r>
            <a:br>
              <a:rPr lang="en-US" altLang="zh-CN" sz="6600" dirty="0">
                <a:latin typeface="方正小标宋_GBK" panose="03000509000000000000" pitchFamily="65" charset="-122"/>
                <a:ea typeface="方正小标宋_GBK" panose="03000509000000000000" pitchFamily="65" charset="-122"/>
              </a:rPr>
            </a:br>
            <a:r>
              <a:rPr lang="en-US" altLang="zh-CN" sz="6600" dirty="0">
                <a:latin typeface="方正小标宋_GBK" panose="03000509000000000000" pitchFamily="65" charset="-122"/>
                <a:ea typeface="方正小标宋_GBK" panose="03000509000000000000" pitchFamily="65" charset="-122"/>
              </a:rPr>
              <a:t>The </a:t>
            </a:r>
            <a:r>
              <a:rPr lang="en-US" altLang="zh-CN" sz="7200" dirty="0">
                <a:latin typeface="方正小标宋_GBK" panose="03000509000000000000" pitchFamily="65" charset="-122"/>
                <a:ea typeface="方正小标宋_GBK" panose="03000509000000000000" pitchFamily="65" charset="-122"/>
              </a:rPr>
              <a:t>40 absolutes</a:t>
            </a:r>
            <a:endParaRPr lang="zh-CN" altLang="en-US" sz="6600" dirty="0">
              <a:latin typeface="方正小标宋_GBK" panose="03000509000000000000" pitchFamily="65" charset="-122"/>
              <a:ea typeface="方正小标宋_GBK" panose="03000509000000000000" pitchFamily="65" charset="-122"/>
            </a:endParaRPr>
          </a:p>
        </p:txBody>
      </p:sp>
      <p:sp>
        <p:nvSpPr>
          <p:cNvPr id="3" name="Text Box 2"/>
          <p:cNvSpPr txBox="1"/>
          <p:nvPr/>
        </p:nvSpPr>
        <p:spPr>
          <a:xfrm>
            <a:off x="9133840" y="5199380"/>
            <a:ext cx="2579370" cy="829945"/>
          </a:xfrm>
          <a:prstGeom prst="rect">
            <a:avLst/>
          </a:prstGeom>
          <a:noFill/>
        </p:spPr>
        <p:txBody>
          <a:bodyPr wrap="square" rtlCol="0">
            <a:spAutoFit/>
          </a:bodyPr>
          <a:lstStyle/>
          <a:p>
            <a:r>
              <a:rPr lang="en-US" sz="2400" dirty="0"/>
              <a:t>Lesson Ten</a:t>
            </a:r>
            <a:endParaRPr lang="en-US" sz="2400" dirty="0"/>
          </a:p>
          <a:p>
            <a:r>
              <a:rPr lang="en-US" sz="2400" dirty="0"/>
              <a:t>2025 10 01</a:t>
            </a:r>
            <a:endParaRPr lang="th-TH" alt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p:nvPr/>
        </p:nvSpPr>
        <p:spPr>
          <a:xfrm>
            <a:off x="264384" y="218210"/>
            <a:ext cx="11663232" cy="1350817"/>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71500" indent="-571500">
              <a:lnSpc>
                <a:spcPct val="150000"/>
              </a:lnSpc>
              <a:buFont typeface="+mj-lt"/>
              <a:buAutoNum type="romanUcPeriod" startAt="9"/>
            </a:pP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The believer is regenerated (John 13:10; 1 Cor. 6:11; Titus 3:5). He is:</a:t>
            </a:r>
            <a:b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信徒得以重生（约翰福音 </a:t>
            </a: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13:10</a:t>
            </a: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；哥林多前书 </a:t>
            </a: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6:11</a:t>
            </a: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；提多书 </a:t>
            </a: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3:5</a:t>
            </a: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）。信徒是：</a:t>
            </a:r>
            <a:endPar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内容占位符 2"/>
          <p:cNvSpPr txBox="1"/>
          <p:nvPr/>
        </p:nvSpPr>
        <p:spPr>
          <a:xfrm>
            <a:off x="264384" y="1569027"/>
            <a:ext cx="11663232" cy="4904509"/>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Born again (John 3:3-8; 1 Pet. 1:23).</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蒙了重生（约翰福音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3:3-8</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；彼得前书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1:23</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 child of God (Rom. 8:16; Gal. 3:26).</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神的孩子（罗马书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8:16</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；加拉太书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3:26</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 son of God (John 1:12; 2 Cor. 6:18; 1 John 3:2).</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神的儿子（约翰福音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1:12</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；哥林多后书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6:18</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；约翰一书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3:2</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 new creation (2 Cor. 5:17; Gal. 6:15; Eph. 2:10).</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新造的人（哥林多后书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5:17</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；加拉太书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6:15</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；以弗所书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2:10</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999490" y="384175"/>
            <a:ext cx="10061575" cy="6154420"/>
          </a:xfrm>
          <a:prstGeom prst="rect">
            <a:avLst/>
          </a:prstGeom>
          <a:noFill/>
        </p:spPr>
        <p:txBody>
          <a:bodyPr wrap="square" rtlCol="0" anchor="t">
            <a:noAutofit/>
          </a:bodyPr>
          <a:lstStyle/>
          <a:p>
            <a:endParaRPr lang="en-US" altLang="en-US" sz="2200"/>
          </a:p>
          <a:p>
            <a:r>
              <a:rPr lang="en-US" altLang="en-US" sz="2200"/>
              <a:t>John 3:4  </a:t>
            </a:r>
            <a:r>
              <a:rPr lang="zh-CN" altLang="en-US" sz="2200"/>
              <a:t>尼哥底母说：「人已经老了，如何能重生呢？岂能再进母腹生出来吗？」</a:t>
            </a:r>
            <a:endParaRPr lang="zh-CN" altLang="en-US" sz="2200"/>
          </a:p>
          <a:p>
            <a:r>
              <a:rPr lang="en-US" altLang="en-US" sz="2200"/>
              <a:t>Nicodemus *said to Him, "How can a man be born when he is old? He cannot enter a second time into his mother's womb and be born, can he?"</a:t>
            </a:r>
            <a:endParaRPr lang="en-US" altLang="en-US" sz="2200"/>
          </a:p>
          <a:p>
            <a:endParaRPr lang="en-US" altLang="en-US" sz="2200"/>
          </a:p>
          <a:p>
            <a:r>
              <a:rPr lang="en-US" altLang="en-US" sz="2200"/>
              <a:t>John 3:5 </a:t>
            </a:r>
            <a:r>
              <a:rPr lang="zh-CN" altLang="en-US" sz="2200"/>
              <a:t>耶稣说：「我实实在在的告诉你，人若不是从水和圣灵生的，就不能进神的国。</a:t>
            </a:r>
            <a:endParaRPr lang="zh-CN" altLang="en-US" sz="2200"/>
          </a:p>
          <a:p>
            <a:r>
              <a:rPr lang="en-US" altLang="en-US" sz="2200"/>
              <a:t>Jesus answered, "Truly, truly, I say to you, unless one is born of water </a:t>
            </a:r>
            <a:r>
              <a:rPr lang="en-US" altLang="en-US" sz="2200">
                <a:solidFill>
                  <a:srgbClr val="00B050"/>
                </a:solidFill>
              </a:rPr>
              <a:t>[from amniotic fluid at physical birth]</a:t>
            </a:r>
            <a:r>
              <a:rPr lang="en-US" altLang="en-US" sz="2200"/>
              <a:t> and the Spirit </a:t>
            </a:r>
            <a:r>
              <a:rPr lang="en-US" altLang="en-US" sz="2200">
                <a:solidFill>
                  <a:srgbClr val="00B050"/>
                </a:solidFill>
              </a:rPr>
              <a:t>[spiritual birth]</a:t>
            </a:r>
            <a:r>
              <a:rPr lang="en-US" altLang="en-US" sz="2200"/>
              <a:t> he cannot enter into the kingdom of God.</a:t>
            </a:r>
            <a:endParaRPr lang="en-US" altLang="en-US" sz="2200"/>
          </a:p>
          <a:p>
            <a:endParaRPr lang="en-US" sz="2200"/>
          </a:p>
          <a:p>
            <a:r>
              <a:rPr lang="en-US" altLang="en-US" sz="2200"/>
              <a:t>John 3:6  </a:t>
            </a:r>
            <a:r>
              <a:rPr lang="zh-CN" altLang="en-US" sz="2200"/>
              <a:t>从肉身生的就是肉身；从灵生的就是灵。</a:t>
            </a:r>
            <a:endParaRPr lang="zh-CN" altLang="en-US" sz="2200"/>
          </a:p>
          <a:p>
            <a:r>
              <a:rPr lang="en-US" altLang="en-US" sz="2200"/>
              <a:t>"That which is born of the flesh </a:t>
            </a:r>
            <a:r>
              <a:rPr lang="en-US" altLang="en-US" sz="2200">
                <a:solidFill>
                  <a:srgbClr val="00B050"/>
                </a:solidFill>
              </a:rPr>
              <a:t>[physical birth]</a:t>
            </a:r>
            <a:r>
              <a:rPr lang="en-US" altLang="en-US" sz="2200"/>
              <a:t> is flesh, and that which is born of the Spirit</a:t>
            </a:r>
            <a:r>
              <a:rPr lang="en-US" altLang="en-US" sz="2200">
                <a:solidFill>
                  <a:srgbClr val="00B050"/>
                </a:solidFill>
              </a:rPr>
              <a:t> [spiritual birth]</a:t>
            </a:r>
            <a:r>
              <a:rPr lang="en-US" altLang="en-US" sz="2200"/>
              <a:t> is spirit.</a:t>
            </a:r>
            <a:endParaRPr lang="en-US" altLang="en-US" sz="2200"/>
          </a:p>
          <a:p>
            <a:endParaRPr lang="en-US" altLang="en-US" sz="2200"/>
          </a:p>
          <a:p>
            <a:r>
              <a:rPr lang="en-US" altLang="en-US" sz="2200"/>
              <a:t>John 3:7  </a:t>
            </a:r>
            <a:r>
              <a:rPr lang="zh-CN" altLang="en-US" sz="2200"/>
              <a:t>我说：『你们必须重生』，你不要以为希奇。</a:t>
            </a:r>
            <a:endParaRPr lang="zh-CN" altLang="en-US" sz="2200"/>
          </a:p>
          <a:p>
            <a:r>
              <a:rPr lang="en-US" altLang="en-US" sz="2200"/>
              <a:t>"Do not be amazed that I said to you, 'You must be born again.'</a:t>
            </a:r>
            <a:endParaRPr lang="en-US" altLang="en-US" sz="2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
          <p:cNvPicPr>
            <a:picLocks noChangeAspect="1"/>
          </p:cNvPicPr>
          <p:nvPr/>
        </p:nvPicPr>
        <p:blipFill>
          <a:blip r:embed="rId1"/>
          <a:stretch>
            <a:fillRect/>
          </a:stretch>
        </p:blipFill>
        <p:spPr>
          <a:xfrm>
            <a:off x="394970" y="182880"/>
            <a:ext cx="11325225" cy="64916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1099820" y="1228090"/>
            <a:ext cx="10269220" cy="4724400"/>
          </a:xfrm>
          <a:prstGeom prst="rect">
            <a:avLst/>
          </a:prstGeom>
          <a:noFill/>
        </p:spPr>
        <p:txBody>
          <a:bodyPr wrap="square" rtlCol="0" anchor="t">
            <a:noAutofit/>
          </a:bodyPr>
          <a:lstStyle/>
          <a:p>
            <a:r>
              <a:rPr lang="en-US" altLang="en-US" sz="2200"/>
              <a:t> John 13:6  </a:t>
            </a:r>
            <a:r>
              <a:rPr lang="zh-CN" altLang="en-US" sz="2200"/>
              <a:t>挨到西门彼得，彼得对他说：「主啊，你洗</a:t>
            </a:r>
            <a:r>
              <a:rPr lang="en-US" altLang="zh-CN" sz="2200"/>
              <a:t> </a:t>
            </a:r>
            <a:r>
              <a:rPr lang="en-US" altLang="en-US" sz="2200">
                <a:solidFill>
                  <a:srgbClr val="FF0000"/>
                </a:solidFill>
                <a:sym typeface="+mn-ea"/>
              </a:rPr>
              <a:t> [νίπτω / nipto] </a:t>
            </a:r>
            <a:r>
              <a:rPr lang="zh-CN" altLang="en-US" sz="2200"/>
              <a:t>我的脚吗？」</a:t>
            </a:r>
            <a:endParaRPr lang="zh-CN" altLang="en-US" sz="2200"/>
          </a:p>
          <a:p>
            <a:r>
              <a:rPr lang="en-US" altLang="en-US" sz="2200"/>
              <a:t> So He *came to Simon Peter.  He *said to Him, "Lord, do You wash</a:t>
            </a:r>
            <a:r>
              <a:rPr lang="en-US" altLang="en-US" sz="2200">
                <a:solidFill>
                  <a:srgbClr val="FF0000"/>
                </a:solidFill>
              </a:rPr>
              <a:t> [νίπτω / nipto]</a:t>
            </a:r>
            <a:r>
              <a:rPr lang="en-US" altLang="en-US" sz="2200"/>
              <a:t> my feet?"</a:t>
            </a:r>
            <a:endParaRPr lang="en-US" altLang="en-US" sz="2200"/>
          </a:p>
          <a:p>
            <a:endParaRPr lang="en-US" altLang="en-US" sz="2200"/>
          </a:p>
          <a:p>
            <a:r>
              <a:rPr lang="en-US" altLang="en-US" sz="2200"/>
              <a:t>John 13:7  </a:t>
            </a:r>
            <a:r>
              <a:rPr lang="zh-CN" altLang="en-US" sz="2200"/>
              <a:t>耶稣回答说：「我所做的，你如今不知道，後来必明白。」</a:t>
            </a:r>
            <a:endParaRPr lang="zh-CN" altLang="en-US" sz="2200"/>
          </a:p>
          <a:p>
            <a:r>
              <a:rPr lang="en-US" altLang="en-US" sz="2200"/>
              <a:t>Jesus answered and said to him, "What I do you do not realize now, but you will understand hereafter."</a:t>
            </a:r>
            <a:endParaRPr lang="en-US" altLang="en-US" sz="2200"/>
          </a:p>
          <a:p>
            <a:endParaRPr lang="en-US" altLang="en-US" sz="2200"/>
          </a:p>
          <a:p>
            <a:r>
              <a:rPr lang="en-US" altLang="en-US" sz="2200"/>
              <a:t>John 13.8   </a:t>
            </a:r>
            <a:r>
              <a:rPr lang="zh-CN" altLang="en-US" sz="2200"/>
              <a:t>彼得说：「你永不可洗</a:t>
            </a:r>
            <a:r>
              <a:rPr lang="en-US" altLang="zh-CN" sz="2200"/>
              <a:t> </a:t>
            </a:r>
            <a:r>
              <a:rPr lang="en-US" altLang="en-US" sz="2200">
                <a:solidFill>
                  <a:srgbClr val="FF0000"/>
                </a:solidFill>
                <a:sym typeface="+mn-ea"/>
              </a:rPr>
              <a:t>[νίπτω / nipto] </a:t>
            </a:r>
            <a:r>
              <a:rPr lang="zh-CN" altLang="en-US" sz="2200"/>
              <a:t>我的脚！」耶稣说：「我若不洗</a:t>
            </a:r>
            <a:r>
              <a:rPr lang="en-US" altLang="zh-CN" sz="2200"/>
              <a:t> </a:t>
            </a:r>
            <a:r>
              <a:rPr lang="en-US" altLang="en-US" sz="2200">
                <a:solidFill>
                  <a:srgbClr val="FF0000"/>
                </a:solidFill>
                <a:sym typeface="+mn-ea"/>
              </a:rPr>
              <a:t>[νίπτω / nipto] </a:t>
            </a:r>
            <a:r>
              <a:rPr lang="zh-CN" altLang="en-US" sz="2200"/>
              <a:t>你，你就与我无分了。」</a:t>
            </a:r>
            <a:endParaRPr lang="zh-CN" altLang="en-US" sz="2200"/>
          </a:p>
          <a:p>
            <a:r>
              <a:rPr lang="en-US" altLang="en-US" sz="2200"/>
              <a:t>Peter *said to Him, "Never shall You wash my feet!" Jesus answered him, "If I do not wash you, you have no part with Me."</a:t>
            </a:r>
            <a:endParaRPr lang="en-US" altLang="en-US" sz="2200"/>
          </a:p>
          <a:p>
            <a:endParaRPr lang="en-US" altLang="en-US"/>
          </a:p>
          <a:p>
            <a:endParaRPr lang="en-US" altLang="en-US"/>
          </a:p>
          <a:p>
            <a:endParaRPr lang="en-US" altLang="en-US"/>
          </a:p>
          <a:p>
            <a:endParaRPr lang="en-US"/>
          </a:p>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711200" y="539750"/>
            <a:ext cx="10278745" cy="3399155"/>
          </a:xfrm>
          <a:prstGeom prst="rect">
            <a:avLst/>
          </a:prstGeom>
          <a:noFill/>
        </p:spPr>
        <p:txBody>
          <a:bodyPr wrap="square" rtlCol="0" anchor="t">
            <a:noAutofit/>
          </a:bodyPr>
          <a:lstStyle/>
          <a:p>
            <a:endParaRPr lang="en-US" altLang="en-US" sz="2000"/>
          </a:p>
          <a:p>
            <a:r>
              <a:rPr lang="en-US" altLang="en-US" sz="2000"/>
              <a:t>John 13:9  </a:t>
            </a:r>
            <a:r>
              <a:rPr lang="zh-CN" altLang="en-US" sz="2000"/>
              <a:t>西门彼得说：「主啊，不但我的脚，连手和头</a:t>
            </a:r>
            <a:r>
              <a:rPr lang="zh-CN" altLang="en-US" sz="2000" strike="sngStrike"/>
              <a:t>也要洗</a:t>
            </a:r>
            <a:r>
              <a:rPr lang="zh-CN" altLang="en-US" sz="2000"/>
              <a:t>。」</a:t>
            </a:r>
            <a:endParaRPr lang="zh-CN" altLang="en-US" sz="2000"/>
          </a:p>
          <a:p>
            <a:r>
              <a:rPr lang="en-US" altLang="en-US" sz="2000"/>
              <a:t>(NAS95)  Simon Peter *said to Him, "Lord, then </a:t>
            </a:r>
            <a:r>
              <a:rPr lang="en-US" altLang="en-US" sz="2000" strike="sngStrike"/>
              <a:t>wash</a:t>
            </a:r>
            <a:r>
              <a:rPr lang="en-US" altLang="en-US" sz="2000"/>
              <a:t> not only my feet, but also my hands and my head."</a:t>
            </a:r>
            <a:endParaRPr lang="en-US" altLang="en-US" sz="2000"/>
          </a:p>
          <a:p>
            <a:endParaRPr lang="en-US" altLang="en-US" sz="2000"/>
          </a:p>
          <a:p>
            <a:r>
              <a:rPr lang="en-US" altLang="en-US" sz="2000"/>
              <a:t>John 13:10 (go to E-sword) </a:t>
            </a:r>
            <a:r>
              <a:rPr lang="zh-CN" altLang="en-US" sz="2000"/>
              <a:t>耶稣说：「凡洗过澡</a:t>
            </a:r>
            <a:r>
              <a:rPr lang="en-US" altLang="zh-CN" sz="2000"/>
              <a:t> </a:t>
            </a:r>
            <a:r>
              <a:rPr lang="en-US" altLang="en-US" sz="2000">
                <a:solidFill>
                  <a:srgbClr val="FF0000"/>
                </a:solidFill>
                <a:sym typeface="+mn-ea"/>
              </a:rPr>
              <a:t> [λούω / louo] </a:t>
            </a:r>
            <a:r>
              <a:rPr lang="zh-CN" altLang="en-US" sz="2000"/>
              <a:t>的人，只要把脚一洗</a:t>
            </a:r>
            <a:r>
              <a:rPr lang="en-US" altLang="zh-CN" sz="2000"/>
              <a:t> </a:t>
            </a:r>
            <a:r>
              <a:rPr lang="en-US" altLang="en-US" sz="2000">
                <a:solidFill>
                  <a:srgbClr val="FF0000"/>
                </a:solidFill>
                <a:sym typeface="+mn-ea"/>
              </a:rPr>
              <a:t> [νίπτω / nipto]</a:t>
            </a:r>
            <a:r>
              <a:rPr lang="zh-CN" altLang="en-US" sz="2000"/>
              <a:t>，全身就乾净</a:t>
            </a:r>
            <a:r>
              <a:rPr lang="en-US" altLang="zh-CN" sz="2000"/>
              <a:t> </a:t>
            </a:r>
            <a:r>
              <a:rPr lang="en-US" altLang="en-US" sz="2000">
                <a:solidFill>
                  <a:srgbClr val="FF0000"/>
                </a:solidFill>
                <a:sym typeface="+mn-ea"/>
              </a:rPr>
              <a:t>[καθαρός / katharos]</a:t>
            </a:r>
            <a:r>
              <a:rPr lang="zh-CN" altLang="en-US" sz="2000"/>
              <a:t>了。你们是乾净</a:t>
            </a:r>
            <a:r>
              <a:rPr lang="en-US" altLang="zh-CN" sz="2000"/>
              <a:t> </a:t>
            </a:r>
            <a:r>
              <a:rPr lang="en-US" altLang="en-US" sz="2000">
                <a:solidFill>
                  <a:srgbClr val="FF0000"/>
                </a:solidFill>
                <a:sym typeface="+mn-ea"/>
              </a:rPr>
              <a:t>[καθαρός / katharos]</a:t>
            </a:r>
            <a:r>
              <a:rPr lang="zh-CN" altLang="en-US" sz="2000"/>
              <a:t>的，然而不都是乾净的。」</a:t>
            </a:r>
            <a:endParaRPr lang="zh-CN" altLang="en-US" sz="2000"/>
          </a:p>
          <a:p>
            <a:r>
              <a:rPr lang="en-US" altLang="en-US" sz="2000"/>
              <a:t> Jesus *said to him, "He who has bathed</a:t>
            </a:r>
            <a:r>
              <a:rPr lang="en-US" altLang="en-US" sz="2000">
                <a:solidFill>
                  <a:srgbClr val="FF0000"/>
                </a:solidFill>
              </a:rPr>
              <a:t> [λούω / louo]</a:t>
            </a:r>
            <a:r>
              <a:rPr lang="en-US" altLang="en-US" sz="2000"/>
              <a:t> needs only to wash </a:t>
            </a:r>
            <a:r>
              <a:rPr lang="en-US" altLang="en-US" sz="2000">
                <a:solidFill>
                  <a:srgbClr val="FF0000"/>
                </a:solidFill>
                <a:sym typeface="+mn-ea"/>
              </a:rPr>
              <a:t> [νίπτω / nipto]</a:t>
            </a:r>
            <a:r>
              <a:rPr lang="en-US" altLang="en-US" sz="2000"/>
              <a:t> his feet, but is completely clean</a:t>
            </a:r>
            <a:r>
              <a:rPr lang="en-US" altLang="en-US" sz="2000">
                <a:solidFill>
                  <a:srgbClr val="FF0000"/>
                </a:solidFill>
              </a:rPr>
              <a:t> [καθαρός / katharos]</a:t>
            </a:r>
            <a:r>
              <a:rPr lang="en-US" altLang="en-US" sz="2000"/>
              <a:t>; and you are clean </a:t>
            </a:r>
            <a:r>
              <a:rPr lang="en-US" altLang="en-US" sz="2000">
                <a:solidFill>
                  <a:srgbClr val="FF0000"/>
                </a:solidFill>
                <a:sym typeface="+mn-ea"/>
              </a:rPr>
              <a:t>[καθαρός / katharos]</a:t>
            </a:r>
            <a:r>
              <a:rPr lang="en-US" altLang="en-US" sz="2000"/>
              <a:t>     ,  but not all of you."</a:t>
            </a:r>
            <a:endParaRPr lang="en-US" altLang="en-US" sz="2000"/>
          </a:p>
          <a:p>
            <a:endParaRPr lang="en-US" altLang="en-US"/>
          </a:p>
          <a:p>
            <a:endParaRPr lang="en-US" altLang="en-US"/>
          </a:p>
          <a:p>
            <a:endParaRPr lang="en-US"/>
          </a:p>
          <a:p>
            <a:endParaRPr lang="en-US"/>
          </a:p>
        </p:txBody>
      </p:sp>
      <p:sp>
        <p:nvSpPr>
          <p:cNvPr id="5" name="Text Box 4"/>
          <p:cNvSpPr txBox="1"/>
          <p:nvPr/>
        </p:nvSpPr>
        <p:spPr>
          <a:xfrm>
            <a:off x="711200" y="4217670"/>
            <a:ext cx="10548620" cy="1054735"/>
          </a:xfrm>
          <a:prstGeom prst="rect">
            <a:avLst/>
          </a:prstGeom>
          <a:noFill/>
        </p:spPr>
        <p:txBody>
          <a:bodyPr wrap="square" rtlCol="0" anchor="t">
            <a:noAutofit/>
          </a:bodyPr>
          <a:lstStyle/>
          <a:p>
            <a:r>
              <a:rPr lang="en-US" altLang="en-US" sz="2100"/>
              <a:t>1 John 1:9</a:t>
            </a:r>
            <a:endParaRPr lang="en-US" altLang="en-US" sz="2100"/>
          </a:p>
          <a:p>
            <a:r>
              <a:rPr lang="zh-CN" altLang="en-US" sz="2100"/>
              <a:t>我们若认自己的罪，神是信实的，是公义的，必要赦免我们的罪，洗净</a:t>
            </a:r>
            <a:r>
              <a:rPr lang="en-US" altLang="zh-CN" sz="2100"/>
              <a:t> </a:t>
            </a:r>
            <a:r>
              <a:rPr lang="en-US" altLang="en-US" sz="2100">
                <a:solidFill>
                  <a:srgbClr val="FF0000"/>
                </a:solidFill>
                <a:sym typeface="+mn-ea"/>
              </a:rPr>
              <a:t> [καθαρός / katharos] </a:t>
            </a:r>
            <a:r>
              <a:rPr lang="zh-CN" altLang="en-US" sz="2100"/>
              <a:t>我们一切的不义。</a:t>
            </a:r>
            <a:endParaRPr lang="zh-CN" altLang="en-US" sz="2100"/>
          </a:p>
          <a:p>
            <a:r>
              <a:rPr lang="en-US" altLang="en-US" sz="2100"/>
              <a:t>If we confess our sins, He is faithful and righteous to forgive us our sins and to cleanse </a:t>
            </a:r>
            <a:r>
              <a:rPr lang="en-US" altLang="en-US" sz="2100">
                <a:solidFill>
                  <a:srgbClr val="FF0000"/>
                </a:solidFill>
                <a:sym typeface="+mn-ea"/>
              </a:rPr>
              <a:t> [καθαρός / katharos]</a:t>
            </a:r>
            <a:r>
              <a:rPr lang="en-US" altLang="en-US" sz="2100"/>
              <a:t>  us from all unrighteousness.</a:t>
            </a:r>
            <a:endParaRPr lang="en-US" sz="2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987425" y="751840"/>
            <a:ext cx="10477500" cy="5631180"/>
          </a:xfrm>
          <a:prstGeom prst="rect">
            <a:avLst/>
          </a:prstGeom>
        </p:spPr>
        <p:txBody>
          <a:bodyPr wrap="square">
            <a:spAutoFit/>
          </a:bodyPr>
          <a:lstStyle/>
          <a:p>
            <a:pPr marL="0" indent="0" algn="l" defTabSz="266700">
              <a:spcBef>
                <a:spcPct val="0"/>
              </a:spcBef>
              <a:spcAft>
                <a:spcPct val="0"/>
              </a:spcAft>
            </a:pPr>
            <a:r>
              <a:rPr lang="en-US" b="1">
                <a:latin typeface="Times New Roman" panose="02020603050405020304"/>
                <a:ea typeface="Times New Roman" panose="02020603050405020304"/>
              </a:rPr>
              <a:t>John 13:6-10</a:t>
            </a:r>
            <a:endParaRPr lang="en-US" b="1">
              <a:latin typeface="Times New Roman" panose="02020603050405020304"/>
              <a:ea typeface="Times New Roman" panose="02020603050405020304"/>
            </a:endParaRPr>
          </a:p>
          <a:p>
            <a:pPr marL="0" indent="0" algn="l" defTabSz="266700">
              <a:spcBef>
                <a:spcPct val="0"/>
              </a:spcBef>
              <a:spcAft>
                <a:spcPct val="0"/>
              </a:spcAft>
            </a:pPr>
            <a:r>
              <a:rPr>
                <a:latin typeface="Times New Roman" panose="02020603050405020304"/>
                <a:ea typeface="Times New Roman" panose="02020603050405020304"/>
              </a:rPr>
              <a:t> Without criticizing them, Jesus decided to clean their feet not only to solve the immediate problem of their filthy feet, but primarily to teach by analogy that his work on the cross would be the basis for the confession of sins.  </a:t>
            </a:r>
            <a:endParaRPr>
              <a:latin typeface="Times New Roman" panose="02020603050405020304"/>
              <a:ea typeface="Times New Roman" panose="02020603050405020304"/>
            </a:endParaRPr>
          </a:p>
          <a:p>
            <a:pPr marL="0" indent="0" algn="l" defTabSz="266700">
              <a:spcBef>
                <a:spcPct val="0"/>
              </a:spcBef>
              <a:spcAft>
                <a:spcPct val="0"/>
              </a:spcAft>
            </a:pPr>
            <a:r>
              <a:rPr>
                <a:latin typeface="Times New Roman" panose="02020603050405020304"/>
                <a:ea typeface="Times New Roman" panose="02020603050405020304"/>
              </a:rPr>
              <a:t> </a:t>
            </a:r>
            <a:endParaRPr>
              <a:latin typeface="Times New Roman" panose="02020603050405020304"/>
              <a:ea typeface="Times New Roman" panose="02020603050405020304"/>
            </a:endParaRPr>
          </a:p>
          <a:p>
            <a:pPr marL="228600" indent="0" algn="l" defTabSz="266700">
              <a:spcBef>
                <a:spcPct val="0"/>
              </a:spcBef>
              <a:spcAft>
                <a:spcPct val="0"/>
              </a:spcAft>
              <a:buFont typeface="Times New Roman" panose="02020603050405020304"/>
              <a:buNone/>
              <a:tabLst>
                <a:tab pos="114300" algn="l"/>
              </a:tabLst>
            </a:pPr>
            <a:r>
              <a:rPr lang="en-US">
                <a:latin typeface="Times New Roman" panose="02020603050405020304"/>
                <a:ea typeface="Times New Roman" panose="02020603050405020304"/>
              </a:rPr>
              <a:t>1. </a:t>
            </a:r>
            <a:r>
              <a:rPr>
                <a:latin typeface="Times New Roman" panose="02020603050405020304"/>
                <a:ea typeface="Times New Roman" panose="02020603050405020304"/>
              </a:rPr>
              <a:t>All twelve disciples had bathed before departing from Bethany and coming to Jerusalem where the Last Supper would take place. This cleansing of the whole body is analogous to their salvation with emphasis on the forgiveness of pre-salvation-sins.</a:t>
            </a:r>
            <a:endParaRPr>
              <a:latin typeface="Times New Roman" panose="02020603050405020304"/>
              <a:ea typeface="Times New Roman" panose="02020603050405020304"/>
            </a:endParaRPr>
          </a:p>
          <a:p>
            <a:pPr marL="0" indent="0" algn="l" defTabSz="266700">
              <a:spcBef>
                <a:spcPct val="0"/>
              </a:spcBef>
              <a:spcAft>
                <a:spcPct val="0"/>
              </a:spcAft>
            </a:pPr>
            <a:r>
              <a:rPr>
                <a:latin typeface="Times New Roman" panose="02020603050405020304"/>
                <a:ea typeface="Times New Roman" panose="02020603050405020304"/>
              </a:rPr>
              <a:t> </a:t>
            </a:r>
            <a:endParaRPr>
              <a:latin typeface="Times New Roman" panose="02020603050405020304"/>
              <a:ea typeface="Times New Roman" panose="02020603050405020304"/>
            </a:endParaRPr>
          </a:p>
          <a:p>
            <a:pPr marL="228600" indent="0" algn="l" defTabSz="266700">
              <a:spcBef>
                <a:spcPct val="0"/>
              </a:spcBef>
              <a:spcAft>
                <a:spcPct val="0"/>
              </a:spcAft>
              <a:buFont typeface="Times New Roman" panose="02020603050405020304"/>
              <a:buNone/>
              <a:tabLst>
                <a:tab pos="114300" algn="l"/>
              </a:tabLst>
            </a:pPr>
            <a:r>
              <a:rPr lang="en-US">
                <a:latin typeface="Times New Roman" panose="02020603050405020304"/>
                <a:ea typeface="Times New Roman" panose="02020603050405020304"/>
              </a:rPr>
              <a:t>2. </a:t>
            </a:r>
            <a:r>
              <a:rPr>
                <a:latin typeface="Times New Roman" panose="02020603050405020304"/>
                <a:ea typeface="Times New Roman" panose="02020603050405020304"/>
              </a:rPr>
              <a:t>On the way to the location where the Last Supper would take place, they had to walk through a number of filthy streets, for in those times they did not have plumbing as we do now and people would just throw their bowls of excrement onto the street. The apostles should have washed their feet (as was custom) before entering the home where the supper would take place. Washing the filth (representing sins) from their feet would be analogous to the confession of their sins.</a:t>
            </a:r>
            <a:endParaRPr>
              <a:latin typeface="Times New Roman" panose="02020603050405020304"/>
              <a:ea typeface="Times New Roman" panose="02020603050405020304"/>
            </a:endParaRPr>
          </a:p>
          <a:p>
            <a:pPr marL="0" indent="0" algn="l" defTabSz="266700">
              <a:spcBef>
                <a:spcPct val="0"/>
              </a:spcBef>
              <a:spcAft>
                <a:spcPct val="0"/>
              </a:spcAft>
            </a:pPr>
            <a:r>
              <a:rPr>
                <a:latin typeface="Times New Roman" panose="02020603050405020304"/>
                <a:ea typeface="Times New Roman" panose="02020603050405020304"/>
              </a:rPr>
              <a:t> </a:t>
            </a:r>
            <a:endParaRPr>
              <a:latin typeface="Times New Roman" panose="02020603050405020304"/>
              <a:ea typeface="Times New Roman" panose="02020603050405020304"/>
            </a:endParaRPr>
          </a:p>
          <a:p>
            <a:pPr marL="228600" indent="0" algn="l" defTabSz="266700">
              <a:spcBef>
                <a:spcPct val="0"/>
              </a:spcBef>
              <a:spcAft>
                <a:spcPct val="0"/>
              </a:spcAft>
              <a:buFont typeface="Times New Roman" panose="02020603050405020304"/>
              <a:buNone/>
              <a:tabLst>
                <a:tab pos="114300" algn="l"/>
              </a:tabLst>
            </a:pPr>
            <a:r>
              <a:rPr lang="en-US">
                <a:latin typeface="Times New Roman" panose="02020603050405020304"/>
                <a:ea typeface="Times New Roman" panose="02020603050405020304"/>
              </a:rPr>
              <a:t>3. </a:t>
            </a:r>
            <a:r>
              <a:rPr>
                <a:latin typeface="Times New Roman" panose="02020603050405020304"/>
                <a:ea typeface="Times New Roman" panose="02020603050405020304"/>
              </a:rPr>
              <a:t>Dining at the table was fellowship with the Lord (Revelation 3:20). The   believer cannot have fellowship with the Lord with filth on his feet! (in a state of sin and carnality).</a:t>
            </a:r>
            <a:endParaRPr>
              <a:latin typeface="Times New Roman" panose="02020603050405020304"/>
              <a:ea typeface="Times New Roman" panose="02020603050405020304"/>
            </a:endParaRPr>
          </a:p>
          <a:p>
            <a:pPr marL="0" indent="0" algn="l" defTabSz="266700">
              <a:spcBef>
                <a:spcPct val="0"/>
              </a:spcBef>
              <a:spcAft>
                <a:spcPct val="0"/>
              </a:spcAft>
            </a:pPr>
            <a:r>
              <a:rPr>
                <a:latin typeface="Times New Roman" panose="02020603050405020304"/>
                <a:ea typeface="Times New Roman" panose="02020603050405020304"/>
              </a:rPr>
              <a:t> </a:t>
            </a:r>
            <a:endParaRPr>
              <a:latin typeface="Times New Roman" panose="02020603050405020304"/>
              <a:ea typeface="Times New Roman" panose="02020603050405020304"/>
            </a:endParaRPr>
          </a:p>
          <a:p>
            <a:pPr marL="228600" indent="0" algn="l" defTabSz="266700">
              <a:spcBef>
                <a:spcPct val="0"/>
              </a:spcBef>
              <a:spcAft>
                <a:spcPct val="0"/>
              </a:spcAft>
              <a:buFont typeface="Times New Roman" panose="02020603050405020304"/>
              <a:buNone/>
              <a:tabLst>
                <a:tab pos="114300" algn="l"/>
              </a:tabLst>
            </a:pPr>
            <a:r>
              <a:rPr lang="en-US">
                <a:latin typeface="Times New Roman" panose="02020603050405020304"/>
                <a:ea typeface="Times New Roman" panose="02020603050405020304"/>
              </a:rPr>
              <a:t>4. </a:t>
            </a:r>
            <a:r>
              <a:rPr>
                <a:latin typeface="Times New Roman" panose="02020603050405020304"/>
                <a:ea typeface="Times New Roman" panose="02020603050405020304"/>
              </a:rPr>
              <a:t>The feet are analogous to service (Isaiah 52:7). One cannot serve the Lord with filthy feet (while in carnality).</a:t>
            </a:r>
            <a:endParaRPr>
              <a:latin typeface="Times New Roman" panose="02020603050405020304"/>
              <a:ea typeface="Times New Roman" panose="020206030504050203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p:cNvPicPr>
            <a:picLocks noChangeAspect="1"/>
          </p:cNvPicPr>
          <p:nvPr/>
        </p:nvPicPr>
        <p:blipFill>
          <a:blip r:embed="rId1"/>
          <a:srcRect l="16167" t="19713" r="2531" b="30074"/>
          <a:stretch>
            <a:fillRect/>
          </a:stretch>
        </p:blipFill>
        <p:spPr>
          <a:xfrm>
            <a:off x="511810" y="573405"/>
            <a:ext cx="10891520" cy="5008880"/>
          </a:xfrm>
          <a:prstGeom prst="rect">
            <a:avLst/>
          </a:prstGeom>
        </p:spPr>
      </p:pic>
      <p:cxnSp>
        <p:nvCxnSpPr>
          <p:cNvPr id="3" name="Straight Connector 2"/>
          <p:cNvCxnSpPr/>
          <p:nvPr/>
        </p:nvCxnSpPr>
        <p:spPr>
          <a:xfrm>
            <a:off x="6139180" y="1458595"/>
            <a:ext cx="437515" cy="506095"/>
          </a:xfrm>
          <a:prstGeom prst="line">
            <a:avLst/>
          </a:prstGeom>
        </p:spPr>
        <p:style>
          <a:lnRef idx="2">
            <a:schemeClr val="accent1"/>
          </a:lnRef>
          <a:fillRef idx="0">
            <a:srgbClr val="FFFFFF"/>
          </a:fillRef>
          <a:effectRef idx="0">
            <a:srgbClr val="FFFFFF"/>
          </a:effectRef>
          <a:fontRef idx="minor">
            <a:schemeClr val="tx1"/>
          </a:fontRef>
        </p:style>
      </p:cxnSp>
      <p:sp>
        <p:nvSpPr>
          <p:cNvPr id="4" name="Oval 3"/>
          <p:cNvSpPr/>
          <p:nvPr/>
        </p:nvSpPr>
        <p:spPr>
          <a:xfrm>
            <a:off x="7179945" y="3024505"/>
            <a:ext cx="1478915" cy="438150"/>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5" name="Oval 4"/>
          <p:cNvSpPr/>
          <p:nvPr/>
        </p:nvSpPr>
        <p:spPr>
          <a:xfrm>
            <a:off x="1226820" y="4552315"/>
            <a:ext cx="1089025" cy="427990"/>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p:nvPr/>
        </p:nvSpPr>
        <p:spPr>
          <a:xfrm>
            <a:off x="264384" y="1335232"/>
            <a:ext cx="11663232" cy="4187535"/>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71500" indent="-571500">
              <a:lnSpc>
                <a:spcPct val="150000"/>
              </a:lnSpc>
              <a:buFont typeface="+mj-lt"/>
              <a:buAutoNum type="romanUcPeriod" startAt="10"/>
            </a:pPr>
            <a:r>
              <a:rPr lang="en-US" altLang="zh-CN" sz="2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The believer is adopted by God, placed as an adult son because of positional truth (Rom. 8:15, 23 at resurrection; Eph. 1:5).</a:t>
            </a:r>
            <a:br>
              <a:rPr lang="en-US" altLang="zh-CN"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信徒蒙上帝收养，因着位分上的真理而被置于成年儿子的地位（罗马书 </a:t>
            </a:r>
            <a:r>
              <a:rPr lang="en-US" altLang="zh-CN"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8:15</a:t>
            </a:r>
            <a:r>
              <a:rPr lang="zh-CN" altLang="en-US"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23</a:t>
            </a:r>
            <a:r>
              <a:rPr lang="zh-CN" altLang="en-US"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（罗 </a:t>
            </a:r>
            <a:r>
              <a:rPr lang="en-US" altLang="zh-CN"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8:23</a:t>
            </a:r>
            <a:r>
              <a:rPr lang="zh-CN" altLang="en-US"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指复活时得收养）；以弗所书 </a:t>
            </a:r>
            <a:r>
              <a:rPr lang="en-US" altLang="zh-CN"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1:5</a:t>
            </a:r>
            <a:r>
              <a:rPr lang="zh-CN" altLang="en-US"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p:cNvPicPr>
            <a:picLocks noChangeAspect="1"/>
          </p:cNvPicPr>
          <p:nvPr/>
        </p:nvPicPr>
        <p:blipFill>
          <a:blip r:embed="rId1"/>
          <a:srcRect l="16089" t="20981" b="24259"/>
          <a:stretch>
            <a:fillRect/>
          </a:stretch>
        </p:blipFill>
        <p:spPr>
          <a:xfrm>
            <a:off x="229870" y="728980"/>
            <a:ext cx="11791950" cy="4902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p:cNvPicPr>
            <a:picLocks noChangeAspect="1"/>
          </p:cNvPicPr>
          <p:nvPr/>
        </p:nvPicPr>
        <p:blipFill>
          <a:blip r:embed="rId1"/>
          <a:srcRect l="16010" t="20928" r="2531" b="11213"/>
          <a:stretch>
            <a:fillRect/>
          </a:stretch>
        </p:blipFill>
        <p:spPr>
          <a:xfrm>
            <a:off x="398145" y="622300"/>
            <a:ext cx="11396345" cy="53403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p:cNvPicPr>
            <a:picLocks noChangeAspect="1"/>
          </p:cNvPicPr>
          <p:nvPr/>
        </p:nvPicPr>
        <p:blipFill>
          <a:blip r:embed="rId1"/>
          <a:srcRect l="16646" t="20417" r="1490" b="28806"/>
          <a:stretch>
            <a:fillRect/>
          </a:stretch>
        </p:blipFill>
        <p:spPr>
          <a:xfrm>
            <a:off x="599440" y="884555"/>
            <a:ext cx="11152505" cy="4717415"/>
          </a:xfrm>
          <a:prstGeom prst="rect">
            <a:avLst/>
          </a:prstGeom>
        </p:spPr>
      </p:pic>
    </p:spTree>
  </p:cSld>
  <p:clrMapOvr>
    <a:masterClrMapping/>
  </p:clrMapOvr>
</p:sld>
</file>

<file path=ppt/theme/theme1.xml><?xml version="1.0" encoding="utf-8"?>
<a:theme xmlns:a="http://schemas.openxmlformats.org/drawingml/2006/main" name="包裹">
  <a:themeElements>
    <a:clrScheme name="包裹">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包裹">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包裹">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TM10001115[[fn=包裹]]</Template>
  <TotalTime>0</TotalTime>
  <Words>3791</Words>
  <Application>WPS Presentation</Application>
  <PresentationFormat>宽屏</PresentationFormat>
  <Paragraphs>65</Paragraphs>
  <Slides>12</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12</vt:i4>
      </vt:variant>
    </vt:vector>
  </HeadingPairs>
  <TitlesOfParts>
    <vt:vector size="25" baseType="lpstr">
      <vt:lpstr>Arial</vt:lpstr>
      <vt:lpstr>宋体</vt:lpstr>
      <vt:lpstr>Wingdings</vt:lpstr>
      <vt:lpstr>方正小标宋_GBK</vt:lpstr>
      <vt:lpstr>微软雅黑</vt:lpstr>
      <vt:lpstr>Times New Roman</vt:lpstr>
      <vt:lpstr>Times New Roman</vt:lpstr>
      <vt:lpstr>Gill Sans MT</vt:lpstr>
      <vt:lpstr>Cordia New</vt:lpstr>
      <vt:lpstr>Arial Unicode MS</vt:lpstr>
      <vt:lpstr>华文中宋</vt:lpstr>
      <vt:lpstr>等线</vt:lpstr>
      <vt:lpstr>包裹</vt:lpstr>
      <vt:lpstr>四十种绝对恩赐 The 40 absolutes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四十种绝对恩赐 The 40 absolutes</dc:title>
  <dc:creator>N M</dc:creator>
  <cp:lastModifiedBy>sawokproductions</cp:lastModifiedBy>
  <cp:revision>36</cp:revision>
  <dcterms:created xsi:type="dcterms:W3CDTF">2025-08-13T09:58:00Z</dcterms:created>
  <dcterms:modified xsi:type="dcterms:W3CDTF">2025-10-02T08:48:08Z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7EB2690A541D4C0A830C3680484304E8_13</vt:lpwstr>
  </property>
  <property fmtid="{D5CDD505-2E9C-101B-9397-08002B2CF9AE}" pid="3" name="KSOProductBuildVer">
    <vt:lpwstr>1033-12.2.0.22549</vt:lpwstr>
  </property>
</Properties>
</file>