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862" r:id="rId4"/>
    <p:sldId id="826" r:id="rId5"/>
    <p:sldId id="803" r:id="rId6"/>
    <p:sldId id="866" r:id="rId7"/>
    <p:sldId id="776" r:id="rId8"/>
    <p:sldId id="777" r:id="rId9"/>
    <p:sldId id="778" r:id="rId10"/>
    <p:sldId id="779" r:id="rId11"/>
    <p:sldId id="853" r:id="rId12"/>
    <p:sldId id="851" r:id="rId13"/>
    <p:sldId id="661" r:id="rId14"/>
    <p:sldId id="857" r:id="rId15"/>
    <p:sldId id="858" r:id="rId16"/>
    <p:sldId id="860" r:id="rId17"/>
    <p:sldId id="859" r:id="rId18"/>
    <p:sldId id="8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040370" y="1616710"/>
            <a:ext cx="1781810" cy="645160"/>
          </a:xfrm>
          <a:prstGeom prst="rect">
            <a:avLst/>
          </a:prstGeom>
          <a:noFill/>
        </p:spPr>
        <p:txBody>
          <a:bodyPr wrap="square" rtlCol="0">
            <a:spAutoFit/>
          </a:bodyPr>
          <a:p>
            <a:r>
              <a:rPr lang="en-US"/>
              <a:t>REVELATION 036</a:t>
            </a:r>
            <a:endParaRPr lang="en-US"/>
          </a:p>
          <a:p>
            <a:r>
              <a:rPr lang="en-US"/>
              <a:t>2025 04 01</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ontent Placeholder 2" descr="10 Problem Solving Devices gauge diagram THAI"/>
          <p:cNvPicPr>
            <a:picLocks noChangeAspect="1"/>
          </p:cNvPicPr>
          <p:nvPr>
            <p:ph idx="1"/>
          </p:nvPr>
        </p:nvPicPr>
        <p:blipFill>
          <a:blip r:embed="rId1"/>
          <a:stretch>
            <a:fillRect/>
          </a:stretch>
        </p:blipFill>
        <p:spPr>
          <a:xfrm>
            <a:off x="1998345" y="534670"/>
            <a:ext cx="8107045" cy="60807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2690495" y="109220"/>
            <a:ext cx="7177405" cy="66395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10" name="Title 9"/>
          <p:cNvSpPr>
            <a:spLocks noGrp="1"/>
          </p:cNvSpPr>
          <p:nvPr>
            <p:ph type="title"/>
          </p:nvPr>
        </p:nvSpPr>
        <p:spPr>
          <a:xfrm>
            <a:off x="7261860" y="5742305"/>
            <a:ext cx="4446905" cy="908685"/>
          </a:xfrm>
        </p:spPr>
        <p:txBody>
          <a:bodyPr>
            <a:normAutofit/>
          </a:bodyPr>
          <a:p>
            <a:r>
              <a:rPr lang="th-TH" sz="2600"/>
              <a:t>จากหนังสือ การทนทกุข์ของคริสเตียน หน้าที่ 3</a:t>
            </a:r>
            <a:r>
              <a:rPr lang="th-TH"/>
              <a:t> </a:t>
            </a:r>
            <a:endParaRPr lang="th-TH"/>
          </a:p>
        </p:txBody>
      </p:sp>
      <p:pic>
        <p:nvPicPr>
          <p:cNvPr id="9" name="Content Placeholder 8" descr="Pressure for advance CS page 3"/>
          <p:cNvPicPr>
            <a:picLocks noChangeAspect="1"/>
          </p:cNvPicPr>
          <p:nvPr>
            <p:ph idx="1"/>
          </p:nvPr>
        </p:nvPicPr>
        <p:blipFill>
          <a:blip r:embed="rId1"/>
          <a:stretch>
            <a:fillRect/>
          </a:stretch>
        </p:blipFill>
        <p:spPr>
          <a:xfrm>
            <a:off x="511810" y="262255"/>
            <a:ext cx="10923905" cy="55587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98550" y="987425"/>
            <a:ext cx="9858375" cy="5544185"/>
          </a:xfrm>
        </p:spPr>
        <p:txBody>
          <a:bodyPr>
            <a:normAutofit fontScale="90000"/>
          </a:bodyPr>
          <a:p>
            <a:pPr marL="0" indent="0" algn="ctr">
              <a:buNone/>
            </a:pPr>
            <a:r>
              <a:rPr lang="th-TH" altLang="en-US" sz="4000" b="1">
                <a:latin typeface="Cordia New" panose="020B0304020202020204" charset="0"/>
                <a:cs typeface="Cordia New" panose="020B0304020202020204" charset="0"/>
              </a:rPr>
              <a:t>วิวรณ์ </a:t>
            </a:r>
            <a:r>
              <a:rPr lang="en-US" altLang="en-US" sz="4000" b="1">
                <a:latin typeface="Cordia New" panose="020B0304020202020204" charset="0"/>
                <a:cs typeface="Cordia New" panose="020B0304020202020204" charset="0"/>
              </a:rPr>
              <a:t>2:8.</a:t>
            </a:r>
            <a:r>
              <a:rPr lang="en-US" altLang="en-US" sz="4000" b="1">
                <a:latin typeface="Cordia New" panose="020B0304020202020204" charset="0"/>
                <a:cs typeface="Cordia New" panose="020B0304020202020204" charset="0"/>
              </a:rPr>
              <a:t> </a:t>
            </a:r>
            <a:endParaRPr lang="en-US" altLang="en-US" sz="4000" b="1">
              <a:latin typeface="Cordia New" panose="020B0304020202020204" charset="0"/>
              <a:cs typeface="Cordia New" panose="020B0304020202020204" charset="0"/>
            </a:endParaRPr>
          </a:p>
          <a:p>
            <a:pPr marL="0" indent="0">
              <a:buNone/>
            </a:pPr>
            <a:r>
              <a:rPr lang="en-US" altLang="en-US">
                <a:latin typeface="Times New Roman" panose="02020603050405020304" charset="0"/>
                <a:cs typeface="Times New Roman" panose="02020603050405020304" charset="0"/>
                <a:sym typeface="+mn-ea"/>
              </a:rPr>
              <a:t>Καὶ τῷ ἀγγέλῳ τῆς ἐν Σµύρνῃ ἐκκλησίας γράψον· Τάδε λέγει ὁ πρῶτος καὶ ὁ ἔσχατος, ὃς ἐγένετο νεκρὸς καὶ ἔζησεν·</a:t>
            </a:r>
            <a:endParaRPr lang="en-US" altLang="en-US">
              <a:latin typeface="Times New Roman" panose="02020603050405020304" charset="0"/>
              <a:cs typeface="Times New Roman" panose="02020603050405020304" charset="0"/>
            </a:endParaRPr>
          </a:p>
          <a:p>
            <a:pPr marL="0" indent="0">
              <a:buNone/>
            </a:pPr>
            <a:endParaRPr lang="en-US" altLang="en-US">
              <a:latin typeface="Times New Roman" panose="02020603050405020304" charset="0"/>
              <a:cs typeface="Times New Roman" panose="02020603050405020304" charset="0"/>
            </a:endParaRPr>
          </a:p>
          <a:p>
            <a:pPr marL="0" indent="0">
              <a:buNone/>
            </a:pPr>
            <a:r>
              <a:rPr lang="en-US" altLang="en-US">
                <a:latin typeface="Times New Roman" panose="02020603050405020304" charset="0"/>
                <a:cs typeface="Times New Roman" panose="02020603050405020304" charset="0"/>
              </a:rPr>
              <a:t>And to the messenger [a reference to the pastor] of the church in Smyrna write: The first and the last, who was dead, and has come to life, says this: </a:t>
            </a:r>
            <a:endParaRPr lang="en-US" altLang="en-US">
              <a:latin typeface="Times New Roman" panose="02020603050405020304" charset="0"/>
              <a:cs typeface="Times New Roman" panose="02020603050405020304" charset="0"/>
            </a:endParaRPr>
          </a:p>
          <a:p>
            <a:pPr marL="0" indent="0">
              <a:buNone/>
            </a:pPr>
            <a:endParaRPr lang="en-US" altLang="en-US" sz="2600">
              <a:latin typeface="Times New Roman" panose="02020603050405020304" charset="0"/>
              <a:cs typeface="Times New Roman" panose="02020603050405020304" charset="0"/>
            </a:endParaRPr>
          </a:p>
          <a:p>
            <a:pPr marL="0" indent="0">
              <a:buNone/>
            </a:pPr>
            <a:r>
              <a:rPr lang="th-TH" altLang="en-US" sz="4000">
                <a:latin typeface="Times New Roman" panose="02020603050405020304" charset="0"/>
                <a:cs typeface="Times New Roman" panose="02020603050405020304" charset="0"/>
              </a:rPr>
              <a:t>จงเขียนถึงทูตสวรรค์แห่งคริสตจักรที่เมืองสเมอร์นาว่า</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พระองค์ผู้ทรงเป็นเบื้องต้นและเป็นเบื้องปลาย</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ผู้ซึ่งสิ้นพระชนม์แล้ว</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และกลับฟื้นขึ้นอีก</a:t>
            </a:r>
            <a:r>
              <a:rPr lang="en-US" altLang="en-US" sz="4000">
                <a:latin typeface="Times New Roman" panose="02020603050405020304" charset="0"/>
                <a:cs typeface="Times New Roman" panose="02020603050405020304" charset="0"/>
              </a:rPr>
              <a:t> </a:t>
            </a:r>
            <a:r>
              <a:rPr lang="th-TH" altLang="en-US" sz="4000">
                <a:latin typeface="Times New Roman" panose="02020603050405020304" charset="0"/>
                <a:cs typeface="Times New Roman" panose="02020603050405020304" charset="0"/>
              </a:rPr>
              <a:t>ได้ตรัสดังนี้ว่า</a:t>
            </a:r>
            <a:r>
              <a:rPr lang="en-US" altLang="en-US" sz="4000">
                <a:latin typeface="Times New Roman" panose="02020603050405020304" charset="0"/>
                <a:cs typeface="Times New Roman" panose="02020603050405020304" charset="0"/>
              </a:rPr>
              <a:t> </a:t>
            </a:r>
            <a:endParaRPr lang="en-US" altLang="en-US" sz="4000">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374775" y="1298575"/>
            <a:ext cx="9827260" cy="3811905"/>
          </a:xfrm>
        </p:spPr>
        <p:txBody>
          <a:bodyPr>
            <a:noAutofit/>
          </a:bodyPr>
          <a:p>
            <a:r>
              <a:rPr lang="en-US" altLang="en-US" sz="2600"/>
              <a:t>Smyrna (current day: “Izmir - the Pearl of the Aegean” ), a large Ionian city on the west coast of Asia Minor was at the head of the Gulf of Smyrna which reached 30 miles inland from the Aegean Sea, and just 40 miles north of Ephesus. Anciently, it was one of the finest cities of Asia and was called “the lovely—the crown of Ionia—the ornament of Asia.” </a:t>
            </a:r>
            <a:endParaRPr lang="en-US" altLang="en-US" sz="2600"/>
          </a:p>
          <a:p>
            <a:r>
              <a:rPr lang="en-US" altLang="en-US" sz="2600"/>
              <a:t>Because of its magnificent port, it became a prosperous trading center. Along with Ephesus and Pergamum, Smyrna became one of the most brilliant and prosperous cities of Anotalia (Asian Minor). The population of the city at the time that John wrote was about 200,000. </a:t>
            </a:r>
            <a:endParaRPr lang="en-US" altLang="en-US" sz="2600"/>
          </a:p>
          <a:p>
            <a:r>
              <a:rPr lang="en-US" altLang="en-US" sz="2600"/>
              <a:t>To its credit, it was the only one of the seven churches in Revelation 2 &amp; 3 which received no word of reproach from the Lord.</a:t>
            </a:r>
            <a:endParaRPr lang="en-US" altLang="en-US" sz="2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Placeholder 6"/>
          <p:cNvSpPr>
            <a:spLocks noGrp="1"/>
          </p:cNvSpPr>
          <p:nvPr>
            <p:ph type="body" sz="half" idx="2"/>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974725" y="773430"/>
            <a:ext cx="9654540" cy="58483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tretch>
            <a:fillRect/>
          </a:stretch>
        </p:blipFill>
        <p:spPr>
          <a:xfrm>
            <a:off x="1250315" y="690880"/>
            <a:ext cx="10098405" cy="57156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840105" y="2057400"/>
            <a:ext cx="10177145" cy="3811905"/>
          </a:xfrm>
        </p:spPr>
        <p:txBody>
          <a:bodyPr/>
          <a:p>
            <a:r>
              <a:rPr lang="en-US" altLang="en-US" sz="3000"/>
              <a:t> </a:t>
            </a:r>
            <a:endParaRPr lang="en-US" altLang="en-US" sz="3000"/>
          </a:p>
          <a:p>
            <a:r>
              <a:rPr lang="th-TH" altLang="en-US" sz="4000">
                <a:latin typeface="Cordia New" panose="020B0304020202020204" charset="0"/>
                <a:cs typeface="Cordia New" panose="020B0304020202020204" charset="0"/>
              </a:rPr>
              <a:t>บทเรียนต่อไป </a:t>
            </a:r>
            <a:r>
              <a:rPr lang="en-US" altLang="en-US" sz="4000">
                <a:latin typeface="Cordia New" panose="020B0304020202020204" charset="0"/>
                <a:cs typeface="Cordia New" panose="020B0304020202020204" charset="0"/>
              </a:rPr>
              <a:t>:</a:t>
            </a:r>
            <a:endParaRPr lang="en-US" altLang="en-US" sz="4000">
              <a:latin typeface="Cordia New" panose="020B0304020202020204" charset="0"/>
              <a:cs typeface="Cordia New" panose="020B0304020202020204" charset="0"/>
            </a:endParaRPr>
          </a:p>
          <a:p>
            <a:r>
              <a:rPr lang="th-TH" altLang="en-US" sz="4000">
                <a:latin typeface="Cordia New" panose="020B0304020202020204" charset="0"/>
                <a:cs typeface="Cordia New" panose="020B0304020202020204" charset="0"/>
              </a:rPr>
              <a:t> ความหมาย</a:t>
            </a:r>
            <a:r>
              <a:rPr lang="th-TH" altLang="en-US" sz="4000">
                <a:latin typeface="Cordia New" panose="020B0304020202020204" charset="0"/>
                <a:cs typeface="Cordia New" panose="020B0304020202020204" charset="0"/>
                <a:sym typeface="+mn-ea"/>
              </a:rPr>
              <a:t>สีรูแบป</a:t>
            </a:r>
            <a:r>
              <a:rPr lang="th-TH" altLang="en-US" sz="4000">
                <a:latin typeface="Cordia New" panose="020B0304020202020204" charset="0"/>
                <a:cs typeface="Cordia New" panose="020B0304020202020204" charset="0"/>
              </a:rPr>
              <a:t>ของวลี “</a:t>
            </a:r>
            <a:r>
              <a:rPr lang="th-TH" altLang="en-US" sz="4000">
                <a:latin typeface="Cordia New" panose="020B0304020202020204" charset="0"/>
                <a:cs typeface="Cordia New" panose="020B0304020202020204" charset="0"/>
                <a:sym typeface="+mn-ea"/>
              </a:rPr>
              <a:t>เบื้องต้นและเป็นเบื้องปลาย” </a:t>
            </a:r>
            <a:endParaRPr lang="en-US" altLang="en-US" sz="4000">
              <a:latin typeface="Cordia New" panose="020B0304020202020204" charset="0"/>
              <a:cs typeface="Cordia New" panose="020B0304020202020204" charset="0"/>
            </a:endParaRPr>
          </a:p>
          <a:p>
            <a:r>
              <a:rPr lang="en-US" altLang="en-US" sz="4000">
                <a:latin typeface="Cordia New" panose="020B0304020202020204" charset="0"/>
                <a:cs typeface="Cordia New" panose="020B0304020202020204" charset="0"/>
              </a:rPr>
              <a:t>Four meanings to the phrase, “The first and the last”</a:t>
            </a:r>
            <a:endParaRPr lang="en-US" altLang="en-US" sz="4000">
              <a:latin typeface="Cordia New" panose="020B0304020202020204" charset="0"/>
              <a:cs typeface="Cordia New" panose="020B03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1997075" y="412750"/>
            <a:ext cx="9046845" cy="60318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218680" y="2472690"/>
            <a:ext cx="4750435" cy="1325880"/>
          </a:xfrm>
        </p:spPr>
        <p:txBody>
          <a:bodyPr>
            <a:normAutofit fontScale="90000"/>
          </a:bodyPr>
          <a:p>
            <a:r>
              <a:rPr lang="en-US" sz="2780"/>
              <a:t>1. Spiritual growth should be constant over time.</a:t>
            </a:r>
            <a:br>
              <a:rPr lang="en-US" sz="2780"/>
            </a:br>
            <a:br>
              <a:rPr lang="en-US" sz="2780"/>
            </a:br>
            <a:r>
              <a:rPr lang="en-US" sz="2780"/>
              <a:t>2. There is an ultimate goal(s): Spiritual maturity, love for God, occupation with Christ, passing of evidence testing (telos/telios)</a:t>
            </a:r>
            <a:br>
              <a:rPr lang="en-US" sz="2780"/>
            </a:br>
            <a:br>
              <a:rPr lang="en-US" sz="2780"/>
            </a:br>
            <a:r>
              <a:rPr lang="en-US" sz="2780"/>
              <a:t>3. If studying and applying every day, every new day should be an improvement on the previous day regardless of circumstances.</a:t>
            </a:r>
            <a:endParaRPr lang="en-US" sz="2780"/>
          </a:p>
        </p:txBody>
      </p:sp>
      <p:pic>
        <p:nvPicPr>
          <p:cNvPr id="4" name="Content Placeholder 3"/>
          <p:cNvPicPr>
            <a:picLocks noChangeAspect="1"/>
          </p:cNvPicPr>
          <p:nvPr>
            <p:ph idx="1"/>
          </p:nvPr>
        </p:nvPicPr>
        <p:blipFill>
          <a:blip r:embed="rId1"/>
          <a:stretch>
            <a:fillRect/>
          </a:stretch>
        </p:blipFill>
        <p:spPr>
          <a:xfrm>
            <a:off x="757555" y="435610"/>
            <a:ext cx="6231890" cy="5817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049655" y="1005840"/>
            <a:ext cx="10092690" cy="5304155"/>
          </a:xfrm>
        </p:spPr>
        <p:txBody>
          <a:bodyPr/>
          <a:p>
            <a:r>
              <a:rPr lang="en-US"/>
              <a:t>Distractions:</a:t>
            </a:r>
            <a:endParaRPr lang="en-US"/>
          </a:p>
          <a:p>
            <a:r>
              <a:rPr lang="en-US"/>
              <a:t>Religion : “Satan’s ace trump” (see next slide for explanation)</a:t>
            </a:r>
            <a:endParaRPr lang="en-US"/>
          </a:p>
          <a:p>
            <a:r>
              <a:rPr lang="en-US"/>
              <a:t>Materialism</a:t>
            </a:r>
            <a:endParaRPr lang="en-US"/>
          </a:p>
          <a:p>
            <a:r>
              <a:rPr lang="en-US"/>
              <a:t>Liberalism, leading not to freedom but totalitarian control</a:t>
            </a:r>
            <a:endParaRPr lang="en-US"/>
          </a:p>
          <a:p>
            <a:r>
              <a:rPr lang="en-US"/>
              <a:t>Promotion of lust (monetary, power, approbation, sex, drugs, entertainment etc.)</a:t>
            </a:r>
            <a:endParaRPr lang="en-US"/>
          </a:p>
          <a:p>
            <a:r>
              <a:rPr lang="en-US"/>
              <a:t>Socialism / Globalism / Environmentalism</a:t>
            </a:r>
            <a:endParaRPr lang="en-US"/>
          </a:p>
          <a:p>
            <a:r>
              <a:rPr lang="en-US"/>
              <a:t>Anti-semitism</a:t>
            </a:r>
            <a:endParaRPr lang="en-US"/>
          </a:p>
          <a:p>
            <a:r>
              <a:rPr lang="en-US"/>
              <a:t>“Emotional revolt of the soul” - </a:t>
            </a:r>
            <a:r>
              <a:rPr lang="en-US" i="1"/>
              <a:t>incl. Society (social life, time-wasting friendships or relationships)</a:t>
            </a:r>
            <a:endParaRPr lang="en-US" i="1"/>
          </a:p>
          <a:p>
            <a:endParaRPr lang="en-US"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4F54BBB8-7E70-4BDB-BFA9-F387AC89BB9C"/>
          <p:cNvPicPr>
            <a:picLocks noChangeAspect="1"/>
          </p:cNvPicPr>
          <p:nvPr>
            <p:ph idx="1"/>
          </p:nvPr>
        </p:nvPicPr>
        <p:blipFill>
          <a:blip r:embed="rId1"/>
          <a:srcRect b="14864"/>
          <a:stretch>
            <a:fillRect/>
          </a:stretch>
        </p:blipFill>
        <p:spPr>
          <a:xfrm>
            <a:off x="3237230" y="989330"/>
            <a:ext cx="5717540" cy="51866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Romans 5 3"/>
          <p:cNvPicPr>
            <a:picLocks noChangeAspect="1"/>
          </p:cNvPicPr>
          <p:nvPr>
            <p:ph idx="1"/>
          </p:nvPr>
        </p:nvPicPr>
        <p:blipFill>
          <a:blip r:embed="rId1"/>
          <a:stretch>
            <a:fillRect/>
          </a:stretch>
        </p:blipFill>
        <p:spPr>
          <a:xfrm>
            <a:off x="412115" y="342900"/>
            <a:ext cx="11488420" cy="64439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Romans 5 4"/>
          <p:cNvPicPr>
            <a:picLocks noChangeAspect="1"/>
          </p:cNvPicPr>
          <p:nvPr>
            <p:ph idx="1"/>
          </p:nvPr>
        </p:nvPicPr>
        <p:blipFill>
          <a:blip r:embed="rId1"/>
          <a:stretch>
            <a:fillRect/>
          </a:stretch>
        </p:blipFill>
        <p:spPr>
          <a:xfrm>
            <a:off x="273685" y="287020"/>
            <a:ext cx="11644630" cy="62845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pic>
        <p:nvPicPr>
          <p:cNvPr id="3" name="Content Placeholder 2" descr="129"/>
          <p:cNvPicPr>
            <a:picLocks noChangeAspect="1"/>
          </p:cNvPicPr>
          <p:nvPr>
            <p:ph idx="1"/>
          </p:nvPr>
        </p:nvPicPr>
        <p:blipFill>
          <a:blip r:embed="rId1"/>
          <a:stretch>
            <a:fillRect/>
          </a:stretch>
        </p:blipFill>
        <p:spPr>
          <a:xfrm>
            <a:off x="552450" y="502285"/>
            <a:ext cx="11464290" cy="58299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descr="Jer 29 11"/>
          <p:cNvPicPr>
            <a:picLocks noChangeAspect="1"/>
          </p:cNvPicPr>
          <p:nvPr>
            <p:ph idx="1"/>
          </p:nvPr>
        </p:nvPicPr>
        <p:blipFill>
          <a:blip r:embed="rId1"/>
          <a:stretch>
            <a:fillRect/>
          </a:stretch>
        </p:blipFill>
        <p:spPr>
          <a:xfrm>
            <a:off x="177165" y="100330"/>
            <a:ext cx="11837670" cy="64719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2126</Words>
  <Application>WPS Presentation</Application>
  <PresentationFormat>Widescreen</PresentationFormat>
  <Paragraphs>35</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Arial</vt:lpstr>
      <vt:lpstr>宋体</vt:lpstr>
      <vt:lpstr>Wingdings</vt:lpstr>
      <vt:lpstr>Cordia New</vt:lpstr>
      <vt:lpstr>Times New Roman</vt:lpstr>
      <vt:lpstr>Angsana New</vt:lpstr>
      <vt:lpstr>Calibri</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1. Spiritual growth should be constant over time.  2. There is an ultimate goal(s): Spiritual maturity, love for God, occupation with Christ, passing of evidence testing (telos/telios)  3. If studying and applying every day, every new day should be an improvement on the previous day regardless of circumstances.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จากหนังสือ การทนทกุข์ของคริสเตียน หน้าที่ 3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82</cp:revision>
  <dcterms:created xsi:type="dcterms:W3CDTF">2024-07-01T03:51:00Z</dcterms:created>
  <dcterms:modified xsi:type="dcterms:W3CDTF">2025-04-01T09:58:58Z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0C3E7FBCB8F842EEBCCFADAA6D5B26F3_13</vt:lpwstr>
  </property>
  <property fmtid="{D5CDD505-2E9C-101B-9397-08002B2CF9AE}" pid="3" name="KSOProductBuildVer">
    <vt:lpwstr>1033-12.2.0.20326</vt:lpwstr>
  </property>
</Properties>
</file>