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703" r:id="rId4"/>
    <p:sldId id="663" r:id="rId5"/>
    <p:sldId id="668" r:id="rId6"/>
    <p:sldId id="752" r:id="rId7"/>
    <p:sldId id="669" r:id="rId8"/>
    <p:sldId id="672" r:id="rId9"/>
    <p:sldId id="582" r:id="rId10"/>
    <p:sldId id="746" r:id="rId11"/>
    <p:sldId id="749" r:id="rId12"/>
    <p:sldId id="751" r:id="rId13"/>
    <p:sldId id="744" r:id="rId14"/>
    <p:sldId id="583" r:id="rId15"/>
    <p:sldId id="769" r:id="rId16"/>
    <p:sldId id="770" r:id="rId17"/>
    <p:sldId id="771" r:id="rId18"/>
    <p:sldId id="772" r:id="rId19"/>
    <p:sldId id="773" r:id="rId20"/>
    <p:sldId id="774" r:id="rId21"/>
    <p:sldId id="775" r:id="rId22"/>
    <p:sldId id="776" r:id="rId23"/>
    <p:sldId id="777" r:id="rId24"/>
    <p:sldId id="778" r:id="rId25"/>
    <p:sldId id="779" r:id="rId26"/>
    <p:sldId id="660" r:id="rId27"/>
    <p:sldId id="657" r:id="rId28"/>
    <p:sldId id="658" r:id="rId29"/>
    <p:sldId id="661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33724477" name="sawokproductions" initials="s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1" autoAdjust="0"/>
    <p:restoredTop sz="94660"/>
  </p:normalViewPr>
  <p:slideViewPr>
    <p:cSldViewPr snapToGrid="0">
      <p:cViewPr varScale="1">
        <p:scale>
          <a:sx n="53" d="100"/>
          <a:sy n="53" d="100"/>
        </p:scale>
        <p:origin x="18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4" Type="http://schemas.openxmlformats.org/officeDocument/2006/relationships/commentAuthors" Target="commentAuthors.xml"/><Relationship Id="rId33" Type="http://schemas.openxmlformats.org/officeDocument/2006/relationships/tableStyles" Target="tableStyles.xml"/><Relationship Id="rId32" Type="http://schemas.openxmlformats.org/officeDocument/2006/relationships/viewProps" Target="viewProps.xml"/><Relationship Id="rId31" Type="http://schemas.openxmlformats.org/officeDocument/2006/relationships/presProps" Target="presProps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7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19.png"/><Relationship Id="rId1" Type="http://schemas.openxmlformats.org/officeDocument/2006/relationships/image" Target="../media/image18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20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Revelation Cover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87195" y="1207770"/>
            <a:ext cx="8682355" cy="565023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5550" y="177165"/>
            <a:ext cx="9144000" cy="1133475"/>
          </a:xfrm>
        </p:spPr>
        <p:txBody>
          <a:bodyPr>
            <a:normAutofit/>
          </a:bodyPr>
          <a:lstStyle/>
          <a:p>
            <a:r>
              <a:rPr lang="th-TH" sz="4000" b="1" dirty="0"/>
              <a:t>การวิเคราะห์พระธรรมวิวรณ์</a:t>
            </a:r>
            <a:br>
              <a:rPr lang="th-TH" sz="3335" b="1" dirty="0"/>
            </a:br>
            <a:r>
              <a:rPr lang="th-TH" sz="2400" dirty="0">
                <a:latin typeface="Cordia New" panose="020B0304020202020204" charset="0"/>
                <a:cs typeface="Cordia New" panose="020B0304020202020204" charset="0"/>
              </a:rPr>
              <a:t>สอนโดย อ.</a:t>
            </a:r>
            <a:r>
              <a:rPr lang="en-US" altLang="th-TH" sz="2400" dirty="0">
                <a:latin typeface="Cordia New" panose="020B0304020202020204" charset="0"/>
                <a:cs typeface="Cordia New" panose="020B0304020202020204" charset="0"/>
              </a:rPr>
              <a:t>Tim</a:t>
            </a:r>
            <a:r>
              <a:rPr lang="th-TH" sz="2400" dirty="0">
                <a:latin typeface="Cordia New" panose="020B0304020202020204" charset="0"/>
                <a:cs typeface="Cordia New" panose="020B0304020202020204" charset="0"/>
              </a:rPr>
              <a:t> จากคำบันทึกของ อ. </a:t>
            </a:r>
            <a:r>
              <a:rPr lang="en-US" sz="2400" dirty="0">
                <a:latin typeface="Cordia New" panose="020B0304020202020204" charset="0"/>
                <a:cs typeface="Cordia New" panose="020B0304020202020204" charset="0"/>
              </a:rPr>
              <a:t>Max Klein</a:t>
            </a:r>
            <a:endParaRPr lang="en-US" sz="2400" dirty="0">
              <a:latin typeface="Cordia New" panose="020B0304020202020204" charset="0"/>
              <a:cs typeface="Cordia New" panose="020B0304020202020204" charset="0"/>
            </a:endParaRPr>
          </a:p>
        </p:txBody>
      </p:sp>
      <p:sp>
        <p:nvSpPr>
          <p:cNvPr id="4" name="Text Box 3"/>
          <p:cNvSpPr txBox="1"/>
          <p:nvPr/>
        </p:nvSpPr>
        <p:spPr>
          <a:xfrm>
            <a:off x="8222615" y="1388745"/>
            <a:ext cx="178181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/>
              <a:t>REVELATION 032</a:t>
            </a:r>
            <a:endParaRPr lang="en-US"/>
          </a:p>
          <a:p>
            <a:r>
              <a:rPr lang="en-US"/>
              <a:t>2025 01 14</a:t>
            </a:r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Content Placeholder 3" descr="1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617345" y="882015"/>
            <a:ext cx="9286875" cy="464375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" name="Content Placeholder 5" descr="2"/>
          <p:cNvPicPr>
            <a:picLocks noChangeAspect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>
            <a:off x="201930" y="1146810"/>
            <a:ext cx="5993130" cy="5088255"/>
          </a:xfrm>
          <a:prstGeom prst="rect">
            <a:avLst/>
          </a:prstGeom>
        </p:spPr>
      </p:pic>
      <p:pic>
        <p:nvPicPr>
          <p:cNvPr id="8" name="Content Placeholder 7" descr="3"/>
          <p:cNvPicPr>
            <a:picLocks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572250" y="897255"/>
            <a:ext cx="5212715" cy="547052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928985" cy="4351655"/>
          </a:xfrm>
        </p:spPr>
        <p:txBody>
          <a:bodyPr/>
          <a:p>
            <a:r>
              <a:rPr lang="en-US" altLang="en-US" sz="2000"/>
              <a:t>https://www.prageru.com/video/why-is-california-burning?utm_source=app&amp;utm_medium=share</a:t>
            </a:r>
            <a:endParaRPr lang="en-US" altLang="en-US" sz="20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0605" y="1188720"/>
            <a:ext cx="10515600" cy="5337175"/>
          </a:xfrm>
        </p:spPr>
        <p:txBody>
          <a:bodyPr>
            <a:normAutofit lnSpcReduction="20000"/>
          </a:bodyPr>
          <a:p>
            <a:pPr marL="0" indent="0">
              <a:buNone/>
            </a:pPr>
            <a:r>
              <a:rPr lang="en-US"/>
              <a:t>Evil is the adverse trend of society which leads to the malfunction of society, </a:t>
            </a:r>
            <a:r>
              <a:rPr lang="en-US" b="1"/>
              <a:t>the removal of the legitimate authority</a:t>
            </a:r>
            <a:r>
              <a:rPr lang="en-US"/>
              <a:t> and ultimately the destruction of society. </a:t>
            </a:r>
            <a:endParaRPr lang="en-US"/>
          </a:p>
          <a:p>
            <a:pPr marL="0" indent="0">
              <a:buNone/>
            </a:pPr>
            <a:r>
              <a:rPr lang="en-US"/>
              <a:t>Satan promotes</a:t>
            </a:r>
            <a:endParaRPr lang="en-US"/>
          </a:p>
          <a:p>
            <a:pPr marL="0" indent="0">
              <a:buNone/>
            </a:pPr>
            <a:r>
              <a:rPr lang="en-US"/>
              <a:t>- Divorce, break-down of families, feminism, LGBT ‘rights’</a:t>
            </a:r>
            <a:endParaRPr lang="en-US"/>
          </a:p>
          <a:p>
            <a:pPr marL="0" indent="0">
              <a:buNone/>
            </a:pPr>
            <a:r>
              <a:rPr lang="en-US"/>
              <a:t>- Anti-smacking in homes and schools</a:t>
            </a:r>
            <a:endParaRPr lang="en-US"/>
          </a:p>
          <a:p>
            <a:pPr marL="0" indent="0">
              <a:buNone/>
            </a:pPr>
            <a:r>
              <a:rPr lang="en-US"/>
              <a:t>- Giving power to government to dictate family decisions (for example: making homeschool illegal: Most Communist/Islamic nations, but also heavily socialist countries Germany, Greenland, Bulgaria, Greece, Hungary, Netherlands, Sweden).</a:t>
            </a:r>
            <a:endParaRPr lang="en-US"/>
          </a:p>
          <a:p>
            <a:pPr marL="0" indent="0">
              <a:buNone/>
            </a:pPr>
            <a:r>
              <a:rPr lang="en-US"/>
              <a:t>Children grow up with a lack of authority orientation, essential to a stable society (for all citizens), and for spiritual growth (for believers in Jesus Christ).</a:t>
            </a:r>
            <a:endParaRPr lang="en-US"/>
          </a:p>
          <a:p>
            <a:pPr marL="0" indent="0">
              <a:buNone/>
            </a:pPr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0605" y="1659890"/>
            <a:ext cx="9919970" cy="4981575"/>
          </a:xfrm>
        </p:spPr>
        <p:txBody>
          <a:bodyPr>
            <a:normAutofit lnSpcReduction="20000"/>
          </a:bodyPr>
          <a:p>
            <a:pPr marL="0" indent="0">
              <a:buNone/>
            </a:pPr>
            <a:r>
              <a:rPr lang="en-US"/>
              <a:t>Evil is Satan’s policy and function as the ruler of this world. Evil is Satan’s system by which he administers the rulership of this world, </a:t>
            </a:r>
            <a:r>
              <a:rPr lang="en-US" b="1"/>
              <a:t>attempting to neutralize free will and centralize power</a:t>
            </a:r>
            <a:r>
              <a:rPr lang="en-US"/>
              <a:t> and so gain complete control (Dan. 7; Rev. 13; 17). </a:t>
            </a:r>
            <a:endParaRPr lang="en-US"/>
          </a:p>
          <a:p>
            <a:endParaRPr lang="en-US"/>
          </a:p>
          <a:p>
            <a:pPr marL="0" indent="0">
              <a:buNone/>
            </a:pPr>
            <a:r>
              <a:rPr lang="en-US"/>
              <a:t>Though Satan would like to bring in a world government under his authority, a rule sponsoring world peace and prosperity, he neither has the integrity nor the ability to accomplish this goal.  </a:t>
            </a:r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6145" y="1343025"/>
            <a:ext cx="10515600" cy="4351338"/>
          </a:xfrm>
        </p:spPr>
        <p:txBody>
          <a:bodyPr/>
          <a:p>
            <a:r>
              <a:rPr lang="th-TH" altLang="en-US" sz="4000"/>
              <a:t>เป้าหมายของคริสเตียนคือ</a:t>
            </a:r>
            <a:r>
              <a:rPr lang="en-US" altLang="en-US" sz="4000"/>
              <a:t> </a:t>
            </a:r>
            <a:r>
              <a:rPr lang="th-TH" altLang="en-US" sz="4000"/>
              <a:t>เรียนรู้ถึงพระประสงค์ของพระเจ้า</a:t>
            </a:r>
            <a:r>
              <a:rPr lang="en-US" altLang="en-US" sz="4000"/>
              <a:t> </a:t>
            </a:r>
            <a:r>
              <a:rPr lang="th-TH" altLang="en-US" sz="4000"/>
              <a:t>เรียนรู้ที่จะควบคุมธรรมชาติบาปและอารมณ์ของตน</a:t>
            </a:r>
            <a:r>
              <a:rPr lang="en-US" altLang="en-US" sz="4000"/>
              <a:t> </a:t>
            </a:r>
            <a:r>
              <a:rPr lang="th-TH" altLang="en-US" sz="4000"/>
              <a:t>ไม่ให้ถูกหลอกด้วยกลอุบายของซาตาน</a:t>
            </a:r>
            <a:r>
              <a:rPr lang="en-US" altLang="en-US" sz="4000"/>
              <a:t> </a:t>
            </a:r>
            <a:r>
              <a:rPr lang="th-TH" altLang="en-US" sz="4000"/>
              <a:t>และมุ่งหน้าไปถึงเป้าหมายที่พระเจ้าทรงตั้งไว้</a:t>
            </a:r>
            <a:endParaRPr lang="th-TH" altLang="en-US" sz="4000"/>
          </a:p>
          <a:p>
            <a:endParaRPr lang="th-TH" altLang="en-US" sz="4000"/>
          </a:p>
          <a:p>
            <a:r>
              <a:rPr lang="th-TH" altLang="en-US" sz="4000"/>
              <a:t>คริสเตียนก็จะเติบโตขึ้น</a:t>
            </a:r>
            <a:r>
              <a:rPr lang="en-US" altLang="en-US" sz="4000"/>
              <a:t> </a:t>
            </a:r>
            <a:r>
              <a:rPr lang="th-TH" altLang="en-US" sz="4000"/>
              <a:t>ผ่านการตีสอน</a:t>
            </a:r>
            <a:r>
              <a:rPr lang="en-US" altLang="en-US" sz="4000"/>
              <a:t> </a:t>
            </a:r>
            <a:r>
              <a:rPr lang="th-TH" altLang="en-US" sz="4000"/>
              <a:t>ความกดดัน</a:t>
            </a:r>
            <a:r>
              <a:rPr lang="en-US" altLang="en-US" sz="4000"/>
              <a:t> </a:t>
            </a:r>
            <a:r>
              <a:rPr lang="th-TH" altLang="en-US" sz="4000"/>
              <a:t>ความยากลำบากและการทดสอบในยามเจริญ</a:t>
            </a:r>
            <a:endParaRPr lang="th-TH" altLang="en-US" sz="40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en-US"/>
              <a:t>James 1:2-4, 12</a:t>
            </a:r>
            <a:endParaRPr lang="en-US"/>
          </a:p>
          <a:p>
            <a:r>
              <a:rPr lang="en-US"/>
              <a:t>Romans 5:3-4</a:t>
            </a:r>
            <a:endParaRPr lang="en-US"/>
          </a:p>
          <a:p>
            <a:r>
              <a:rPr lang="en-US"/>
              <a:t>Philippians 1:29</a:t>
            </a:r>
            <a:endParaRPr lang="en-US"/>
          </a:p>
          <a:p>
            <a:r>
              <a:rPr lang="en-US"/>
              <a:t>Psalms 34:19</a:t>
            </a:r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Content Placeholder 3" descr="James 1 2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951865" y="561975"/>
            <a:ext cx="10678160" cy="5591175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Content Placeholder 3" descr="James 1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495935" y="734060"/>
            <a:ext cx="11358880" cy="5470525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Content Placeholder 3" descr="James 1 4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028700" y="709930"/>
            <a:ext cx="10495280" cy="522541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pPr marL="0" indent="0">
              <a:buNone/>
            </a:pPr>
            <a:r>
              <a:rPr lang="en-US"/>
              <a:t>Revelation 2:4. ‘But I hold [aoristic present is very Koine] this against you, that you have abandoned [deserted] your most important [first in degree] love [their love for God the Father and the Lord Jesus Christ].</a:t>
            </a:r>
            <a:endParaRPr lang="en-US"/>
          </a:p>
          <a:p>
            <a:pPr marL="0" indent="0">
              <a:buNone/>
            </a:pPr>
            <a:r>
              <a:rPr lang="en-US"/>
              <a:t>ἀλλὰ ἔχω κατὰ σοῦ ὅτι τὴν ἀγάπην σου τὴν πρώτην ἀφῆκες.</a:t>
            </a:r>
            <a:endParaRPr lang="en-US"/>
          </a:p>
          <a:p>
            <a:endParaRPr lang="en-US"/>
          </a:p>
          <a:p>
            <a:pPr marL="0" indent="0">
              <a:buNone/>
            </a:pPr>
            <a:r>
              <a:rPr lang="en-US" sz="3600"/>
              <a:t>แต่เรามีข้อที่จะต่อว่าเจ้าบ้าง คือว่าเจ้าละทิ้งความรักดั้งเดิมของเจ้า</a:t>
            </a:r>
            <a:endParaRPr lang="en-US" sz="360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Content Placeholder 3" descr="James 1 12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834390" y="688340"/>
            <a:ext cx="10724515" cy="539242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Content Placeholder 3" descr="Romans 5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771525" y="342900"/>
            <a:ext cx="10863580" cy="609346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Content Placeholder 3" descr="Romans 5 4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838200" y="574040"/>
            <a:ext cx="10581005" cy="5710555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3" name="Content Placeholder 2" descr="129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552450" y="502285"/>
            <a:ext cx="11464290" cy="5829935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4" name="Content Placeholder 3" descr="Jer 29 11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77165" y="100330"/>
            <a:ext cx="11837670" cy="647192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548005" y="314325"/>
            <a:ext cx="11095355" cy="6228715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0210" y="833120"/>
            <a:ext cx="3702685" cy="4351655"/>
          </a:xfrm>
        </p:spPr>
        <p:txBody>
          <a:bodyPr/>
          <a:p>
            <a:r>
              <a:rPr lang="en-US" sz="2400"/>
              <a:t>They endured under testing; first they passed Providential Preventive Suffering with its three tests namely people, thought and system testing. </a:t>
            </a:r>
            <a:endParaRPr lang="en-US" sz="2400"/>
          </a:p>
          <a:p>
            <a:r>
              <a:rPr lang="en-US" sz="2400"/>
              <a:t>These tests are a warm-up for the different Momentum Tests. </a:t>
            </a:r>
            <a:endParaRPr lang="en-US" sz="2400"/>
          </a:p>
        </p:txBody>
      </p:sp>
      <p:pic>
        <p:nvPicPr>
          <p:cNvPr id="4" name="Content Placeholder 3"/>
          <p:cNvPicPr>
            <a:picLocks noChangeAspect="1"/>
          </p:cNvPicPr>
          <p:nvPr>
            <p:ph sz="half" idx="2"/>
          </p:nvPr>
        </p:nvPicPr>
        <p:blipFill>
          <a:blip r:embed="rId1"/>
          <a:stretch>
            <a:fillRect/>
          </a:stretch>
        </p:blipFill>
        <p:spPr>
          <a:xfrm>
            <a:off x="4394200" y="157480"/>
            <a:ext cx="7445375" cy="6435725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135755" y="5608955"/>
            <a:ext cx="4660265" cy="1325880"/>
          </a:xfrm>
        </p:spPr>
        <p:txBody>
          <a:bodyPr/>
          <a:p>
            <a:r>
              <a:rPr lang="en-US" sz="4000" b="1">
                <a:latin typeface="Cordia New" panose="020B0304020202020204" charset="0"/>
                <a:cs typeface="Cordia New" panose="020B0304020202020204" charset="0"/>
              </a:rPr>
              <a:t>2 </a:t>
            </a:r>
            <a:r>
              <a:rPr lang="th-TH" altLang="en-US" sz="4000" b="1">
                <a:latin typeface="Cordia New" panose="020B0304020202020204" charset="0"/>
                <a:cs typeface="Cordia New" panose="020B0304020202020204" charset="0"/>
              </a:rPr>
              <a:t>คร. 12</a:t>
            </a:r>
            <a:r>
              <a:rPr lang="en-US" altLang="en-US" sz="4000" b="1">
                <a:latin typeface="Cordia New" panose="020B0304020202020204" charset="0"/>
                <a:cs typeface="Cordia New" panose="020B0304020202020204" charset="0"/>
              </a:rPr>
              <a:t>:9-10; </a:t>
            </a:r>
            <a:r>
              <a:rPr lang="th-TH" altLang="en-US" sz="4000" b="1">
                <a:latin typeface="Cordia New" panose="020B0304020202020204" charset="0"/>
                <a:cs typeface="Cordia New" panose="020B0304020202020204" charset="0"/>
              </a:rPr>
              <a:t>ฟป. </a:t>
            </a:r>
            <a:r>
              <a:rPr lang="en-US" altLang="en-US" sz="4000" b="1">
                <a:latin typeface="Cordia New" panose="020B0304020202020204" charset="0"/>
                <a:cs typeface="Cordia New" panose="020B0304020202020204" charset="0"/>
              </a:rPr>
              <a:t>4:11-13</a:t>
            </a:r>
            <a:endParaRPr lang="en-US" altLang="en-US" sz="4000" b="1">
              <a:latin typeface="Cordia New" panose="020B0304020202020204" charset="0"/>
              <a:cs typeface="Cordia New" panose="020B0304020202020204" charset="0"/>
            </a:endParaRPr>
          </a:p>
        </p:txBody>
      </p:sp>
      <p:pic>
        <p:nvPicPr>
          <p:cNvPr id="4" name="Content Placeholder 3"/>
          <p:cNvPicPr>
            <a:picLocks noChangeAspect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>
            <a:off x="361315" y="271145"/>
            <a:ext cx="5793740" cy="5648960"/>
          </a:xfrm>
          <a:prstGeom prst="rect">
            <a:avLst/>
          </a:prstGeom>
        </p:spPr>
      </p:pic>
      <p:pic>
        <p:nvPicPr>
          <p:cNvPr id="6" name="Content Placeholder 5" descr="Testing"/>
          <p:cNvPicPr>
            <a:picLocks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786880" y="271145"/>
            <a:ext cx="5179060" cy="5182235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261860" y="5742305"/>
            <a:ext cx="4446905" cy="908685"/>
          </a:xfrm>
        </p:spPr>
        <p:txBody>
          <a:bodyPr>
            <a:normAutofit/>
          </a:bodyPr>
          <a:p>
            <a:r>
              <a:rPr lang="th-TH" sz="2600"/>
              <a:t>จากหนังสือ การทนทกุข์ของคริสเตียน หน้าที่ 3</a:t>
            </a:r>
            <a:r>
              <a:rPr lang="th-TH"/>
              <a:t> </a:t>
            </a:r>
            <a:endParaRPr lang="th-TH"/>
          </a:p>
        </p:txBody>
      </p:sp>
      <p:pic>
        <p:nvPicPr>
          <p:cNvPr id="9" name="Content Placeholder 8" descr="Pressure for advance CS page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968375" y="262255"/>
            <a:ext cx="10088245" cy="555879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en-US"/>
              <a:t>Evil policies promote collectivism (grouping people together) which influences a loss of personal responsibility, and accountability to God.</a:t>
            </a:r>
            <a:endParaRPr lang="en-US"/>
          </a:p>
          <a:p>
            <a:r>
              <a:rPr lang="en-US"/>
              <a:t>This happens in schools which don’t promote individual abilities</a:t>
            </a:r>
            <a:endParaRPr lang="en-US"/>
          </a:p>
          <a:p>
            <a:r>
              <a:rPr lang="en-US"/>
              <a:t>This happens in organizations (businesses and government) that promote DEI policies (Diversity; Equity; Inclusion).</a:t>
            </a:r>
            <a:endParaRPr lang="en-US"/>
          </a:p>
          <a:p>
            <a:r>
              <a:rPr lang="en-US"/>
              <a:t>God’s system is based on free-will thinking, not the color of your skin, sex, race or other physical traits.</a:t>
            </a:r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Content Placeholder 3" descr="1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688340" y="648970"/>
            <a:ext cx="10815955" cy="520636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4815" y="1825625"/>
            <a:ext cx="11197590" cy="4351655"/>
          </a:xfrm>
        </p:spPr>
        <p:txBody>
          <a:bodyPr/>
          <a:p>
            <a:r>
              <a:rPr lang="en-US" sz="3600"/>
              <a:t>Satan promotes emotion as the basis of decision making.</a:t>
            </a:r>
            <a:endParaRPr lang="en-US" sz="36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Content Placeholder 3" descr="1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468630" y="1391285"/>
            <a:ext cx="11254105" cy="453834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5240" y="648970"/>
            <a:ext cx="9289415" cy="4580255"/>
          </a:xfrm>
        </p:spPr>
        <p:txBody>
          <a:bodyPr>
            <a:noAutofit/>
          </a:bodyPr>
          <a:p>
            <a:pPr marL="0" indent="0">
              <a:buNone/>
            </a:pPr>
            <a:r>
              <a:rPr lang="en-US" sz="3600">
                <a:latin typeface="Cordia New" panose="020B0304020202020204" charset="0"/>
                <a:cs typeface="Cordia New" panose="020B0304020202020204" charset="0"/>
              </a:rPr>
              <a:t> “</a:t>
            </a:r>
            <a:r>
              <a:rPr lang="en-US" sz="3600" b="1">
                <a:latin typeface="Cordia New" panose="020B0304020202020204" charset="0"/>
                <a:cs typeface="Cordia New" panose="020B0304020202020204" charset="0"/>
              </a:rPr>
              <a:t>My</a:t>
            </a:r>
            <a:r>
              <a:rPr lang="en-US" sz="3600">
                <a:latin typeface="Cordia New" panose="020B0304020202020204" charset="0"/>
                <a:cs typeface="Cordia New" panose="020B0304020202020204" charset="0"/>
              </a:rPr>
              <a:t>  </a:t>
            </a:r>
            <a:r>
              <a:rPr lang="en-US" sz="3600" b="1">
                <a:latin typeface="Cordia New" panose="020B0304020202020204" charset="0"/>
                <a:cs typeface="Cordia New" panose="020B0304020202020204" charset="0"/>
              </a:rPr>
              <a:t>emotions </a:t>
            </a:r>
            <a:r>
              <a:rPr lang="en-US" sz="3600">
                <a:latin typeface="Cordia New" panose="020B0304020202020204" charset="0"/>
                <a:cs typeface="Cordia New" panose="020B0304020202020204" charset="0"/>
              </a:rPr>
              <a:t>[kilyah] </a:t>
            </a:r>
            <a:r>
              <a:rPr lang="en-US" sz="3600" b="1">
                <a:latin typeface="Cordia New" panose="020B0304020202020204" charset="0"/>
                <a:cs typeface="Cordia New" panose="020B0304020202020204" charset="0"/>
              </a:rPr>
              <a:t>will rejoice when your lips speak what is right,</a:t>
            </a:r>
            <a:r>
              <a:rPr lang="en-US" sz="3600">
                <a:latin typeface="Cordia New" panose="020B0304020202020204" charset="0"/>
                <a:cs typeface="Cordia New" panose="020B0304020202020204" charset="0"/>
              </a:rPr>
              <a:t>” (</a:t>
            </a:r>
            <a:r>
              <a:rPr lang="en-US" sz="3600">
                <a:latin typeface="Cordia New" panose="020B0304020202020204" charset="0"/>
                <a:cs typeface="Cordia New" panose="020B0304020202020204" charset="0"/>
                <a:sym typeface="+mn-ea"/>
              </a:rPr>
              <a:t>Proverbs 23:16 [context = earthly father speaking to his son cf. v. 23:22])</a:t>
            </a:r>
            <a:endParaRPr lang="en-US" sz="3600">
              <a:latin typeface="Cordia New" panose="020B0304020202020204" charset="0"/>
              <a:cs typeface="Cordia New" panose="020B0304020202020204" charset="0"/>
              <a:sym typeface="+mn-ea"/>
            </a:endParaRPr>
          </a:p>
          <a:p>
            <a:pPr marL="0" indent="0">
              <a:buNone/>
            </a:pPr>
            <a:r>
              <a:rPr lang="en-US" sz="3600">
                <a:latin typeface="Cordia New" panose="020B0304020202020204" charset="0"/>
                <a:cs typeface="Cordia New" panose="020B0304020202020204" charset="0"/>
              </a:rPr>
              <a:t> เออ </a:t>
            </a:r>
            <a:r>
              <a:rPr lang="en-US" sz="3600" strike="sngStrike">
                <a:latin typeface="Cordia New" panose="020B0304020202020204" charset="0"/>
                <a:cs typeface="Cordia New" panose="020B0304020202020204" charset="0"/>
              </a:rPr>
              <a:t>วิญญาณ</a:t>
            </a:r>
            <a:r>
              <a:rPr lang="en-US" sz="3600">
                <a:latin typeface="Cordia New" panose="020B0304020202020204" charset="0"/>
                <a:cs typeface="Cordia New" panose="020B0304020202020204" charset="0"/>
              </a:rPr>
              <a:t> </a:t>
            </a:r>
            <a:r>
              <a:rPr lang="th-TH" sz="3600">
                <a:latin typeface="Cordia New" panose="020B0304020202020204" charset="0"/>
                <a:cs typeface="Cordia New" panose="020B0304020202020204" charset="0"/>
              </a:rPr>
              <a:t>อารมณ์ (</a:t>
            </a:r>
            <a:r>
              <a:rPr lang="en-US" sz="3600">
                <a:latin typeface="Cordia New" panose="020B0304020202020204" charset="0"/>
                <a:cs typeface="Cordia New" panose="020B0304020202020204" charset="0"/>
              </a:rPr>
              <a:t>kilyah) ของเราจะเปรมปรีดิ์ เมื่อริมฝีปากของเจ้าพูดสิ่งที่ถูกต้อง</a:t>
            </a:r>
            <a:endParaRPr lang="en-US" sz="3600">
              <a:latin typeface="Cordia New" panose="020B0304020202020204" charset="0"/>
              <a:cs typeface="Cordia New" panose="020B0304020202020204" charset="0"/>
            </a:endParaRPr>
          </a:p>
          <a:p>
            <a:pPr marL="0" indent="0">
              <a:buNone/>
            </a:pPr>
            <a:r>
              <a:rPr lang="en-US" sz="3600">
                <a:latin typeface="Cordia New" panose="020B0304020202020204" charset="0"/>
                <a:cs typeface="Cordia New" panose="020B0304020202020204" charset="0"/>
              </a:rPr>
              <a:t>Psalms 7:9 “Let the evil within wicked people come to an end, but make the righteous person secure, O righteous God who examines thoughts and emotions [kilyah]</a:t>
            </a:r>
            <a:endParaRPr lang="en-US" sz="3600">
              <a:latin typeface="Cordia New" panose="020B0304020202020204" charset="0"/>
              <a:cs typeface="Cordia New" panose="020B0304020202020204" charset="0"/>
            </a:endParaRPr>
          </a:p>
          <a:p>
            <a:pPr marL="0" indent="0">
              <a:buNone/>
            </a:pPr>
            <a:r>
              <a:rPr lang="en-US" sz="3600">
                <a:latin typeface="Cordia New" panose="020B0304020202020204" charset="0"/>
                <a:cs typeface="Cordia New" panose="020B0304020202020204" charset="0"/>
              </a:rPr>
              <a:t> โอ ขอให้ความชั่วร้ายของคนชั่วจงมาถึงที่สิ้นสุด แต่ขอทรงสถาปนาคนชอบธรรมขึ้น เพราะพระเจ้าผู้ทรงชอบธรรมทรงทดลองความคิดและ</a:t>
            </a:r>
            <a:r>
              <a:rPr lang="th-TH" sz="3600">
                <a:latin typeface="Cordia New" panose="020B0304020202020204" charset="0"/>
                <a:cs typeface="Cordia New" panose="020B0304020202020204" charset="0"/>
              </a:rPr>
              <a:t>อารมณ์</a:t>
            </a:r>
            <a:r>
              <a:rPr lang="en-US" sz="3600">
                <a:latin typeface="Cordia New" panose="020B0304020202020204" charset="0"/>
                <a:cs typeface="Cordia New" panose="020B0304020202020204" charset="0"/>
              </a:rPr>
              <a:t>ทั้งหลาย</a:t>
            </a:r>
            <a:endParaRPr lang="en-US" sz="3600">
              <a:latin typeface="Cordia New" panose="020B0304020202020204" charset="0"/>
              <a:cs typeface="Cordia New" panose="020B030402020202020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44525"/>
            <a:ext cx="10515600" cy="5697855"/>
          </a:xfrm>
        </p:spPr>
        <p:txBody>
          <a:bodyPr/>
          <a:p>
            <a:r>
              <a:rPr lang="en-US"/>
              <a:t>8. Satan’s attempt to blind the minds of unbelievers through religion, 2 Corinthians 4:4, “In whose case, the god of this world [Satan] has blinded the minds of the unbelieving so that they might not see the light of the gospel of the glory of Christ who is the image of God.”   </a:t>
            </a:r>
            <a:r>
              <a:rPr lang="en-US" sz="3600"/>
              <a:t>ส่วนคนที่ไม่เชื่อนั้น พระของยุคนี้ได้กระทำใจของเขาให้มืดไป เพื่อไม่ให้ความสว่างของข่าวประเสริฐอันมีสง่าราศีของพระคริสต์ ผู้เป็นพระฉายของพระเจ้า ส่องแสงถึงพวกเขา </a:t>
            </a:r>
            <a:endParaRPr lang="en-US" sz="3600"/>
          </a:p>
          <a:p>
            <a:r>
              <a:rPr lang="en-US"/>
              <a:t>The luring of Christians away from the execution of the spiritual life through legalism and emotion is part of Satan’s plan of evil as per 2 Corinthians 2:11, “so that no advantage would be taken of us by Satan for we are not ignorant of his schemes.” </a:t>
            </a:r>
            <a:r>
              <a:rPr lang="en-US" sz="3600"/>
              <a:t> เพื่อไม่ให้ซาตานมีชัยเหนือเรา เพราะเรารู้กลอุบายของมันแล้ว</a:t>
            </a:r>
            <a:endParaRPr lang="en-US" sz="36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838200" y="390525"/>
            <a:ext cx="10687050" cy="624776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3971</Words>
  <Application>WPS Presentation</Application>
  <PresentationFormat>Widescreen</PresentationFormat>
  <Paragraphs>55</Paragraphs>
  <Slides>28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28</vt:i4>
      </vt:variant>
    </vt:vector>
  </HeadingPairs>
  <TitlesOfParts>
    <vt:vector size="38" baseType="lpstr">
      <vt:lpstr>Arial</vt:lpstr>
      <vt:lpstr>宋体</vt:lpstr>
      <vt:lpstr>Wingdings</vt:lpstr>
      <vt:lpstr>Cordia New</vt:lpstr>
      <vt:lpstr>Angsana New</vt:lpstr>
      <vt:lpstr>Calibri</vt:lpstr>
      <vt:lpstr>微软雅黑</vt:lpstr>
      <vt:lpstr>Arial Unicode MS</vt:lpstr>
      <vt:lpstr>Calibri Light</vt:lpstr>
      <vt:lpstr>Office Theme</vt:lpstr>
      <vt:lpstr>การวิเคราะห์พระธรรมวิวรณ์ สอนโดย อ.Tim จากคำบันทึกของ อ. Max Klein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2 คร. 12:9-10; ฟป. 4:11-13</vt:lpstr>
      <vt:lpstr>จากหนังสือ การทนทกุข์ของคริสเตียน หน้าที่ 3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/>
  <cp:lastModifiedBy>sawokproductions</cp:lastModifiedBy>
  <cp:revision>72</cp:revision>
  <dcterms:created xsi:type="dcterms:W3CDTF">2024-07-01T03:51:00Z</dcterms:created>
  <dcterms:modified xsi:type="dcterms:W3CDTF">2025-01-14T10:49:54Z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0C3E7FBCB8F842EEBCCFADAA6D5B26F3_13</vt:lpwstr>
  </property>
  <property fmtid="{D5CDD505-2E9C-101B-9397-08002B2CF9AE}" pid="3" name="KSOProductBuildVer">
    <vt:lpwstr>1033-12.2.0.19307</vt:lpwstr>
  </property>
</Properties>
</file>