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853" r:id="rId4"/>
    <p:sldId id="851" r:id="rId5"/>
    <p:sldId id="873" r:id="rId6"/>
    <p:sldId id="661" r:id="rId7"/>
    <p:sldId id="860" r:id="rId8"/>
    <p:sldId id="859" r:id="rId9"/>
    <p:sldId id="875" r:id="rId10"/>
    <p:sldId id="858" r:id="rId11"/>
    <p:sldId id="857" r:id="rId12"/>
    <p:sldId id="876" r:id="rId13"/>
    <p:sldId id="861" r:id="rId14"/>
    <p:sldId id="867" r:id="rId15"/>
    <p:sldId id="868" r:id="rId16"/>
    <p:sldId id="870" r:id="rId17"/>
    <p:sldId id="8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2212340" y="1549400"/>
            <a:ext cx="8157210" cy="5308600"/>
          </a:xfrm>
          <a:prstGeom prst="rect">
            <a:avLst/>
          </a:prstGeom>
        </p:spPr>
      </p:pic>
      <p:sp>
        <p:nvSpPr>
          <p:cNvPr id="2" name="Title 1"/>
          <p:cNvSpPr>
            <a:spLocks noGrp="1"/>
          </p:cNvSpPr>
          <p:nvPr>
            <p:ph type="ctrTitle"/>
          </p:nvPr>
        </p:nvSpPr>
        <p:spPr>
          <a:xfrm>
            <a:off x="2536190" y="4832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040370" y="1616710"/>
            <a:ext cx="1781810" cy="645160"/>
          </a:xfrm>
          <a:prstGeom prst="rect">
            <a:avLst/>
          </a:prstGeom>
          <a:noFill/>
        </p:spPr>
        <p:txBody>
          <a:bodyPr wrap="square" rtlCol="0">
            <a:spAutoFit/>
          </a:bodyPr>
          <a:p>
            <a:r>
              <a:rPr lang="en-US"/>
              <a:t>REVELATION 042 2025 04 07</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28015" y="987425"/>
            <a:ext cx="10328910" cy="5544185"/>
          </a:xfrm>
        </p:spPr>
        <p:txBody>
          <a:bodyPr>
            <a:normAutofit fontScale="90000"/>
          </a:bodyPr>
          <a:p>
            <a:pPr marL="0" indent="0" algn="ctr">
              <a:buNone/>
            </a:pPr>
            <a:r>
              <a:rPr lang="th-TH" altLang="en-US" sz="4000" b="1">
                <a:latin typeface="Cordia New" panose="020B0304020202020204" charset="0"/>
                <a:cs typeface="Cordia New" panose="020B0304020202020204" charset="0"/>
              </a:rPr>
              <a:t>วิวรณ์ </a:t>
            </a:r>
            <a:r>
              <a:rPr lang="en-US" altLang="en-US" sz="4000" b="1">
                <a:latin typeface="Cordia New" panose="020B0304020202020204" charset="0"/>
                <a:cs typeface="Cordia New" panose="020B0304020202020204" charset="0"/>
              </a:rPr>
              <a:t>2:8.</a:t>
            </a:r>
            <a:r>
              <a:rPr lang="en-US" altLang="en-US" sz="4000" b="1">
                <a:latin typeface="Cordia New" panose="020B0304020202020204" charset="0"/>
                <a:cs typeface="Cordia New" panose="020B0304020202020204" charset="0"/>
              </a:rPr>
              <a:t> </a:t>
            </a:r>
            <a:endParaRPr lang="en-US" altLang="en-US" sz="4000" b="1">
              <a:latin typeface="Cordia New" panose="020B0304020202020204" charset="0"/>
              <a:cs typeface="Cordia New" panose="020B0304020202020204" charset="0"/>
            </a:endParaRPr>
          </a:p>
          <a:p>
            <a:pPr marL="0" indent="0">
              <a:buNone/>
            </a:pPr>
            <a:r>
              <a:rPr lang="en-US" altLang="en-US">
                <a:latin typeface="Times New Roman" panose="02020603050405020304" charset="0"/>
                <a:cs typeface="Times New Roman" panose="02020603050405020304" charset="0"/>
                <a:sym typeface="+mn-ea"/>
              </a:rPr>
              <a:t>Καὶ τῷ ἀγγέλῳ τῆς ἐν Σµύρνῃ ἐκκλησίας γράψον· Τάδε λέγει ὁ πρῶτος καὶ ὁ ἔσχατος, ὃς ἐγένετο νεκρὸς καὶ ἔζησεν·</a:t>
            </a:r>
            <a:endParaRPr lang="en-US" altLang="en-US">
              <a:latin typeface="Times New Roman" panose="02020603050405020304" charset="0"/>
              <a:cs typeface="Times New Roman" panose="02020603050405020304" charset="0"/>
            </a:endParaRPr>
          </a:p>
          <a:p>
            <a:pPr marL="0" indent="0">
              <a:buNone/>
            </a:pPr>
            <a:endParaRPr lang="en-US" altLang="en-US">
              <a:latin typeface="Times New Roman" panose="02020603050405020304" charset="0"/>
              <a:cs typeface="Times New Roman" panose="02020603050405020304" charset="0"/>
            </a:endParaRPr>
          </a:p>
          <a:p>
            <a:pPr marL="0" indent="0">
              <a:buNone/>
            </a:pPr>
            <a:r>
              <a:rPr lang="en-US" altLang="en-US">
                <a:latin typeface="Times New Roman" panose="02020603050405020304" charset="0"/>
                <a:cs typeface="Times New Roman" panose="02020603050405020304" charset="0"/>
              </a:rPr>
              <a:t>And to the messenger [a reference to the pastor] of the church in Smyrna write: The first and the last, who was dead, and has come to life, says this: </a:t>
            </a:r>
            <a:endParaRPr lang="en-US" altLang="en-US">
              <a:latin typeface="Times New Roman" panose="02020603050405020304" charset="0"/>
              <a:cs typeface="Times New Roman" panose="02020603050405020304" charset="0"/>
            </a:endParaRPr>
          </a:p>
          <a:p>
            <a:pPr marL="0" indent="0">
              <a:buNone/>
            </a:pPr>
            <a:endParaRPr lang="en-US" altLang="en-US" sz="2600">
              <a:latin typeface="Times New Roman" panose="02020603050405020304" charset="0"/>
              <a:cs typeface="Times New Roman" panose="02020603050405020304" charset="0"/>
            </a:endParaRPr>
          </a:p>
          <a:p>
            <a:pPr marL="0" indent="0">
              <a:buNone/>
            </a:pPr>
            <a:r>
              <a:rPr lang="th-TH" altLang="en-US" sz="4000">
                <a:latin typeface="Times New Roman" panose="02020603050405020304" charset="0"/>
                <a:cs typeface="Times New Roman" panose="02020603050405020304" charset="0"/>
              </a:rPr>
              <a:t>จงเขียนถึงทูตสวรรค์แห่งคริสตจักรที่เมืองสเมอร์นาว่า</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พระองค์ผู้ทรงเป็นเบื้องต้นและเป็นเบื้องปลาย</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ผู้ซึ่งสิ้นพระชนม์แล้ว</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และกลับฟื้นขึ้นอีก</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ได้ตรัสดังนี้ว่า</a:t>
            </a:r>
            <a:r>
              <a:rPr lang="en-US" altLang="en-US" sz="4000">
                <a:latin typeface="Times New Roman" panose="02020603050405020304" charset="0"/>
                <a:cs typeface="Times New Roman" panose="02020603050405020304" charset="0"/>
              </a:rPr>
              <a:t> </a:t>
            </a:r>
            <a:endParaRPr lang="en-US" altLang="en-US" sz="4000">
              <a:latin typeface="Times New Roman" panose="02020603050405020304" charset="0"/>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Content Placeholder 6"/>
          <p:cNvSpPr>
            <a:spLocks noGrp="1"/>
          </p:cNvSpPr>
          <p:nvPr>
            <p:ph sz="half" idx="2"/>
          </p:nvPr>
        </p:nvSpPr>
        <p:spPr/>
        <p:txBody>
          <a:bodyPr/>
          <a:p>
            <a:endParaRPr lang="en-US"/>
          </a:p>
        </p:txBody>
      </p:sp>
      <p:pic>
        <p:nvPicPr>
          <p:cNvPr id="5" name="Content Placeholder 4" descr="fl"/>
          <p:cNvPicPr>
            <a:picLocks noChangeAspect="1"/>
          </p:cNvPicPr>
          <p:nvPr>
            <p:ph sz="half" idx="1"/>
          </p:nvPr>
        </p:nvPicPr>
        <p:blipFill>
          <a:blip r:embed="rId1"/>
          <a:stretch>
            <a:fillRect/>
          </a:stretch>
        </p:blipFill>
        <p:spPr>
          <a:xfrm>
            <a:off x="838200" y="484505"/>
            <a:ext cx="10667365" cy="54660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840105" y="2057400"/>
            <a:ext cx="10177145" cy="3811905"/>
          </a:xfrm>
        </p:spPr>
        <p:txBody>
          <a:bodyPr/>
          <a:p>
            <a:r>
              <a:rPr lang="en-US" altLang="en-US" sz="3000"/>
              <a:t> </a:t>
            </a:r>
            <a:endParaRPr lang="en-US" altLang="en-US" sz="3000"/>
          </a:p>
          <a:p>
            <a:r>
              <a:rPr lang="th-TH" altLang="en-US" sz="4000">
                <a:latin typeface="Cordia New" panose="020B0304020202020204" charset="0"/>
                <a:cs typeface="Cordia New" panose="020B0304020202020204" charset="0"/>
              </a:rPr>
              <a:t>บทเรียนต่อไป </a:t>
            </a:r>
            <a:r>
              <a:rPr lang="en-US" altLang="en-US" sz="4000">
                <a:latin typeface="Cordia New" panose="020B0304020202020204" charset="0"/>
                <a:cs typeface="Cordia New" panose="020B0304020202020204" charset="0"/>
              </a:rPr>
              <a:t>:</a:t>
            </a:r>
            <a:endParaRPr lang="en-US" altLang="en-US" sz="4000">
              <a:latin typeface="Cordia New" panose="020B0304020202020204" charset="0"/>
              <a:cs typeface="Cordia New" panose="020B0304020202020204" charset="0"/>
            </a:endParaRPr>
          </a:p>
          <a:p>
            <a:r>
              <a:rPr lang="th-TH" altLang="en-US" sz="4000">
                <a:latin typeface="Cordia New" panose="020B0304020202020204" charset="0"/>
                <a:cs typeface="Cordia New" panose="020B0304020202020204" charset="0"/>
              </a:rPr>
              <a:t> ความหมาย</a:t>
            </a:r>
            <a:r>
              <a:rPr lang="th-TH" altLang="en-US" sz="4000">
                <a:latin typeface="Cordia New" panose="020B0304020202020204" charset="0"/>
                <a:cs typeface="Cordia New" panose="020B0304020202020204" charset="0"/>
                <a:sym typeface="+mn-ea"/>
              </a:rPr>
              <a:t>สีรูแบป</a:t>
            </a:r>
            <a:r>
              <a:rPr lang="th-TH" altLang="en-US" sz="4000">
                <a:latin typeface="Cordia New" panose="020B0304020202020204" charset="0"/>
                <a:cs typeface="Cordia New" panose="020B0304020202020204" charset="0"/>
              </a:rPr>
              <a:t>ของวลี “</a:t>
            </a:r>
            <a:r>
              <a:rPr lang="th-TH" altLang="en-US" sz="4000">
                <a:latin typeface="Cordia New" panose="020B0304020202020204" charset="0"/>
                <a:cs typeface="Cordia New" panose="020B0304020202020204" charset="0"/>
                <a:sym typeface="+mn-ea"/>
              </a:rPr>
              <a:t>เบื้องต้นและเป็นเบื้องปลาย” </a:t>
            </a:r>
            <a:endParaRPr lang="en-US" altLang="en-US" sz="4000">
              <a:latin typeface="Cordia New" panose="020B0304020202020204" charset="0"/>
              <a:cs typeface="Cordia New" panose="020B0304020202020204" charset="0"/>
            </a:endParaRPr>
          </a:p>
          <a:p>
            <a:r>
              <a:rPr lang="en-US" altLang="en-US" sz="4000">
                <a:latin typeface="Cordia New" panose="020B0304020202020204" charset="0"/>
                <a:cs typeface="Cordia New" panose="020B0304020202020204" charset="0"/>
              </a:rPr>
              <a:t>Four meanings to the phrase, “The first and the last”</a:t>
            </a:r>
            <a:endParaRPr lang="en-US" altLang="en-US" sz="4000">
              <a:latin typeface="Cordia New" panose="020B0304020202020204" charset="0"/>
              <a:cs typeface="Cordia New" panose="020B03040202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987425"/>
            <a:ext cx="10515600" cy="4873625"/>
          </a:xfrm>
        </p:spPr>
        <p:txBody>
          <a:bodyPr>
            <a:normAutofit fontScale="70000"/>
          </a:bodyPr>
          <a:p>
            <a:pPr marL="0" indent="0">
              <a:buNone/>
            </a:pPr>
            <a:r>
              <a:rPr lang="en-US" altLang="en-US"/>
              <a:t>1. </a:t>
            </a:r>
            <a:endParaRPr lang="en-US" altLang="en-US"/>
          </a:p>
          <a:p>
            <a:pPr marL="0" indent="0">
              <a:buNone/>
            </a:pPr>
            <a:r>
              <a:rPr lang="en-US" altLang="en-US"/>
              <a:t>A. Jesus Christ as “the first” is eternal God, coequal and co-eternal with God the Father and God the Holy Spirit. </a:t>
            </a:r>
            <a:endParaRPr lang="en-US" altLang="en-US"/>
          </a:p>
          <a:p>
            <a:pPr marL="0" indent="0">
              <a:buNone/>
            </a:pPr>
            <a:r>
              <a:rPr lang="en-US" altLang="en-US"/>
              <a:t>B. As eternal and infinite God, Jesus Christ pre-existed history and was the original creator of all things (John 1:3). </a:t>
            </a:r>
            <a:endParaRPr lang="en-US" altLang="en-US"/>
          </a:p>
          <a:p>
            <a:pPr marL="0" indent="0">
              <a:buNone/>
            </a:pPr>
            <a:r>
              <a:rPr lang="en-US" altLang="en-US"/>
              <a:t>C. Jesus Christ in hypostatic union also concludes history as “the last”. He began history by personally creating man namely Adam. And as the last Adam He will personally conclude history with the destruction of the earth and stellar space. </a:t>
            </a:r>
            <a:endParaRPr lang="en-US" altLang="en-US"/>
          </a:p>
          <a:p>
            <a:pPr marL="0" indent="0">
              <a:buNone/>
            </a:pPr>
            <a:r>
              <a:rPr lang="en-US" altLang="en-US"/>
              <a:t>D. Even though history is the record of man’s thoughts, motives, decisions, and actions, it is Jesus Christ, the first and the last, who controls history.</a:t>
            </a:r>
            <a:endParaRPr lang="en-US" altLang="en-US"/>
          </a:p>
          <a:p>
            <a:pPr marL="0" indent="0">
              <a:buNone/>
            </a:pPr>
            <a:r>
              <a:rPr lang="en-US" altLang="en-US"/>
              <a:t>E. Therefore, there are two sources of judgements and disasters in history: the sovereign decisions of our Lord Jesus Christ and the erroneous decisions of mankind.</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987425"/>
            <a:ext cx="10515600" cy="5382895"/>
          </a:xfrm>
        </p:spPr>
        <p:txBody>
          <a:bodyPr>
            <a:normAutofit fontScale="70000"/>
          </a:bodyPr>
          <a:p>
            <a:pPr marL="0" indent="0">
              <a:buNone/>
            </a:pPr>
            <a:r>
              <a:rPr lang="en-US" altLang="en-US"/>
              <a:t>2. </a:t>
            </a:r>
            <a:endParaRPr lang="en-US" altLang="en-US"/>
          </a:p>
          <a:p>
            <a:pPr marL="0" indent="0">
              <a:buNone/>
            </a:pPr>
            <a:r>
              <a:rPr lang="en-US" altLang="en-US"/>
              <a:t>A. The second meaning has to do with the two great prophecies of history. They are the first and second advents. </a:t>
            </a:r>
            <a:endParaRPr lang="en-US" altLang="en-US"/>
          </a:p>
          <a:p>
            <a:pPr marL="0" indent="0">
              <a:buNone/>
            </a:pPr>
            <a:r>
              <a:rPr lang="en-US" altLang="en-US"/>
              <a:t>B. So, many prophecies in the Old Testament deal with the details of our Lord’s first advent, all of which are a part of “the first.” </a:t>
            </a:r>
            <a:endParaRPr lang="en-US" altLang="en-US"/>
          </a:p>
          <a:p>
            <a:pPr marL="0" indent="0">
              <a:buNone/>
            </a:pPr>
            <a:r>
              <a:rPr lang="en-US" altLang="en-US"/>
              <a:t>C. Everything pertaining to the First Advent was fulfilled prior to the beginning of the Church Age namely the virgin birth, the incarnation, the hypostatic union, our Lord’s residence and function in the prototype spiritual life, His resultant impeccability, His saving work on the cross, His death on the cross, His physical resurrection, ascension, and session.</a:t>
            </a:r>
            <a:endParaRPr lang="en-US" altLang="en-US"/>
          </a:p>
          <a:p>
            <a:pPr marL="0" indent="0">
              <a:buNone/>
            </a:pPr>
            <a:r>
              <a:rPr lang="en-US" altLang="en-US"/>
              <a:t>D. Therefore, Christ as the first is related to the first advent and the strategic victory of the cross. Christ as the last is related to His victory at the second advent. The first and the last, then, is a title of our Lord Jesus Christ as the prophetical key to human history.</a:t>
            </a: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431165"/>
            <a:ext cx="10515600" cy="5939155"/>
          </a:xfrm>
        </p:spPr>
        <p:txBody>
          <a:bodyPr>
            <a:normAutofit lnSpcReduction="10000"/>
          </a:bodyPr>
          <a:p>
            <a:pPr marL="0" indent="0">
              <a:buNone/>
            </a:pPr>
            <a:r>
              <a:rPr lang="en-US" altLang="en-US"/>
              <a:t>3. </a:t>
            </a:r>
            <a:endParaRPr lang="en-US" altLang="en-US"/>
          </a:p>
          <a:p>
            <a:pPr marL="0" indent="0">
              <a:buNone/>
            </a:pPr>
            <a:r>
              <a:rPr lang="en-US" altLang="en-US" sz="2200"/>
              <a:t>A. The third meaning of our subject by application refers to the uptrends and downtrends of history depending upon the decisions of Christians.  </a:t>
            </a:r>
            <a:endParaRPr lang="en-US" altLang="en-US" sz="2200"/>
          </a:p>
          <a:p>
            <a:pPr marL="0" indent="0">
              <a:buNone/>
            </a:pPr>
            <a:endParaRPr lang="en-US" altLang="en-US" sz="2200"/>
          </a:p>
          <a:p>
            <a:pPr marL="0" indent="0">
              <a:buNone/>
            </a:pPr>
            <a:r>
              <a:rPr lang="en-US" altLang="en-US" sz="2200"/>
              <a:t>B. Christ is either first or last to every believer dependent upon whether the believer is executing the spiritual life or living in the Cosmic System. </a:t>
            </a:r>
            <a:endParaRPr lang="en-US" altLang="en-US" sz="2200"/>
          </a:p>
          <a:p>
            <a:pPr marL="0" indent="0">
              <a:buNone/>
            </a:pPr>
            <a:endParaRPr lang="en-US" altLang="en-US" sz="2200"/>
          </a:p>
          <a:p>
            <a:pPr marL="0" indent="0">
              <a:buNone/>
            </a:pPr>
            <a:r>
              <a:rPr lang="en-US" altLang="en-US" sz="2200"/>
              <a:t>C. In other words, as goes the believer in Christ so goes human history in any generation.</a:t>
            </a:r>
            <a:endParaRPr lang="en-US" altLang="en-US" sz="2200"/>
          </a:p>
          <a:p>
            <a:pPr marL="0" indent="0">
              <a:buNone/>
            </a:pPr>
            <a:r>
              <a:rPr lang="en-US" altLang="en-US" sz="2200"/>
              <a:t> </a:t>
            </a:r>
            <a:endParaRPr lang="en-US" altLang="en-US" sz="2200"/>
          </a:p>
          <a:p>
            <a:pPr marL="0" indent="0">
              <a:buNone/>
            </a:pPr>
            <a:r>
              <a:rPr lang="en-US" altLang="en-US" sz="2200"/>
              <a:t>D. When the believer puts Christ first in his scale of values, it contributes to the uptrend of history; when the believer puts Christ last in his scale of values it contributes to the downtrend of history. </a:t>
            </a:r>
            <a:endParaRPr lang="en-US" altLang="en-US" sz="2200"/>
          </a:p>
          <a:p>
            <a:pPr marL="0" indent="0">
              <a:buNone/>
            </a:pPr>
            <a:endParaRPr lang="en-US" altLang="en-US" sz="2200"/>
          </a:p>
          <a:p>
            <a:pPr marL="0" indent="0">
              <a:buNone/>
            </a:pPr>
            <a:r>
              <a:rPr lang="en-US" altLang="en-US" sz="2200"/>
              <a:t>E. Therefore, “the First and Last” emphasizes the function of human volition in history especially that of the Christian. </a:t>
            </a:r>
            <a:endParaRPr lang="en-US" altLang="en-US" sz="2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834390"/>
            <a:ext cx="10515600" cy="5535930"/>
          </a:xfrm>
        </p:spPr>
        <p:txBody>
          <a:bodyPr>
            <a:normAutofit/>
          </a:bodyPr>
          <a:p>
            <a:pPr marL="0" indent="0">
              <a:buNone/>
            </a:pPr>
            <a:r>
              <a:rPr lang="en-US" altLang="en-US" sz="2800"/>
              <a:t>4. </a:t>
            </a:r>
            <a:endParaRPr lang="en-US" altLang="en-US" sz="2800"/>
          </a:p>
          <a:p>
            <a:pPr marL="0" indent="0">
              <a:buNone/>
            </a:pPr>
            <a:r>
              <a:rPr lang="en-US" altLang="en-US" sz="2800"/>
              <a:t>A. “First and last” also by application refers to the source of both temporal and eternal blessing for the believer. </a:t>
            </a:r>
            <a:endParaRPr lang="en-US" altLang="en-US" sz="2800"/>
          </a:p>
          <a:p>
            <a:pPr marL="0" indent="0">
              <a:buNone/>
            </a:pPr>
            <a:endParaRPr lang="en-US" altLang="en-US" sz="2800"/>
          </a:p>
          <a:p>
            <a:pPr marL="0" indent="0">
              <a:buNone/>
            </a:pPr>
            <a:r>
              <a:rPr lang="en-US" altLang="en-US" sz="2800"/>
              <a:t>B. Our first blessing relates to time while our last blessing relates to eternity. </a:t>
            </a:r>
            <a:endParaRPr lang="en-US" altLang="en-US" sz="2800"/>
          </a:p>
          <a:p>
            <a:pPr marL="0" indent="0">
              <a:buNone/>
            </a:pPr>
            <a:endParaRPr lang="en-US" altLang="en-US" sz="2800"/>
          </a:p>
          <a:p>
            <a:pPr marL="0" indent="0">
              <a:buNone/>
            </a:pPr>
            <a:r>
              <a:rPr lang="en-US" altLang="en-US" sz="2800"/>
              <a:t>C. “First and last” is the fulfilment of the Christian way of life resulting in our Lord distributing Escrow Blessings in time and eternal blessing and reward at the judgment seat of Christ. </a:t>
            </a:r>
            <a:endParaRPr lang="en-US" alt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Content Placeholder 2" descr="10 Problem Solving Devices gauge diagram THAI"/>
          <p:cNvPicPr>
            <a:picLocks noChangeAspect="1"/>
          </p:cNvPicPr>
          <p:nvPr>
            <p:ph idx="1"/>
          </p:nvPr>
        </p:nvPicPr>
        <p:blipFill>
          <a:blip r:embed="rId1"/>
          <a:stretch>
            <a:fillRect/>
          </a:stretch>
        </p:blipFill>
        <p:spPr>
          <a:xfrm>
            <a:off x="1998345" y="534670"/>
            <a:ext cx="8107045" cy="60807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2690495" y="109220"/>
            <a:ext cx="7177405" cy="66395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1217295" y="271780"/>
            <a:ext cx="9636760" cy="64719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10" name="Title 9"/>
          <p:cNvSpPr>
            <a:spLocks noGrp="1"/>
          </p:cNvSpPr>
          <p:nvPr>
            <p:ph type="title"/>
          </p:nvPr>
        </p:nvSpPr>
        <p:spPr>
          <a:xfrm>
            <a:off x="7261860" y="5742305"/>
            <a:ext cx="4446905" cy="908685"/>
          </a:xfrm>
        </p:spPr>
        <p:txBody>
          <a:bodyPr>
            <a:normAutofit/>
          </a:bodyPr>
          <a:p>
            <a:r>
              <a:rPr lang="th-TH" sz="2600"/>
              <a:t>จากหนังสือ การทนทกุข์ของคริสเตียน หน้าที่ 3</a:t>
            </a:r>
            <a:r>
              <a:rPr lang="th-TH"/>
              <a:t> </a:t>
            </a:r>
            <a:endParaRPr lang="th-TH"/>
          </a:p>
        </p:txBody>
      </p:sp>
      <p:pic>
        <p:nvPicPr>
          <p:cNvPr id="9" name="Content Placeholder 8" descr="Pressure for advance CS page 3"/>
          <p:cNvPicPr>
            <a:picLocks noChangeAspect="1"/>
          </p:cNvPicPr>
          <p:nvPr>
            <p:ph idx="1"/>
          </p:nvPr>
        </p:nvPicPr>
        <p:blipFill>
          <a:blip r:embed="rId1"/>
          <a:stretch>
            <a:fillRect/>
          </a:stretch>
        </p:blipFill>
        <p:spPr>
          <a:xfrm>
            <a:off x="511810" y="262255"/>
            <a:ext cx="10923905" cy="55587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Placeholder 6"/>
          <p:cNvSpPr>
            <a:spLocks noGrp="1"/>
          </p:cNvSpPr>
          <p:nvPr>
            <p:ph type="body" sz="half" idx="2"/>
          </p:nvPr>
        </p:nvSpPr>
        <p:spPr/>
        <p:txBody>
          <a:bodyPr/>
          <a:p>
            <a:endParaRPr lang="en-US"/>
          </a:p>
        </p:txBody>
      </p:sp>
      <p:pic>
        <p:nvPicPr>
          <p:cNvPr id="5" name="Content Placeholder 4"/>
          <p:cNvPicPr>
            <a:picLocks noChangeAspect="1"/>
          </p:cNvPicPr>
          <p:nvPr>
            <p:ph idx="1"/>
          </p:nvPr>
        </p:nvPicPr>
        <p:blipFill>
          <a:blip r:embed="rId1"/>
          <a:stretch>
            <a:fillRect/>
          </a:stretch>
        </p:blipFill>
        <p:spPr>
          <a:xfrm>
            <a:off x="974725" y="773430"/>
            <a:ext cx="9654540" cy="58483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pic>
        <p:nvPicPr>
          <p:cNvPr id="5" name="Content Placeholder 4"/>
          <p:cNvPicPr>
            <a:picLocks noChangeAspect="1"/>
          </p:cNvPicPr>
          <p:nvPr>
            <p:ph idx="1"/>
          </p:nvPr>
        </p:nvPicPr>
        <p:blipFill>
          <a:blip r:embed="rId1"/>
          <a:stretch>
            <a:fillRect/>
          </a:stretch>
        </p:blipFill>
        <p:spPr>
          <a:xfrm>
            <a:off x="1250315" y="690880"/>
            <a:ext cx="10098405" cy="57156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740" y="987425"/>
            <a:ext cx="10514965" cy="4873625"/>
          </a:xfrm>
        </p:spPr>
        <p:txBody>
          <a:bodyPr>
            <a:normAutofit fontScale="90000"/>
          </a:bodyPr>
          <a:p>
            <a:r>
              <a:rPr lang="en-US" altLang="en-US"/>
              <a:t>From R.B.Thieme, Jr. (Notes on Revelation)</a:t>
            </a:r>
            <a:endParaRPr lang="en-US" altLang="en-US"/>
          </a:p>
          <a:p>
            <a:r>
              <a:rPr lang="en-US" altLang="en-US"/>
              <a:t>Why the western coast of Turkey? Why the seven churches located in that area? Why not something in historical trends written to Rome or to Antioch or to Jerusalem? Why these? Because these seven churches, through residence and function in the divine dynasphere, carried client nation SPQR for a record time for any nation which has been a client nation to God. And for a period of time, from 96-180 AD, thanks to the mature believers who advanced to spiritual maturity and formed a pivot, we have one of the greatest periods of prosperity in all of human history. </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1374775" y="1298575"/>
            <a:ext cx="9827260" cy="3811905"/>
          </a:xfrm>
        </p:spPr>
        <p:txBody>
          <a:bodyPr>
            <a:noAutofit/>
          </a:bodyPr>
          <a:p>
            <a:r>
              <a:rPr lang="en-US" altLang="en-US" sz="2600"/>
              <a:t>Smyrna (current day: “Izmir - the Pearl of the Aegean” ), a large Ionian city on the west coast of Asia Minor was at the head of the Gulf of Smyrna which reached 30 miles inland from the Aegean Sea, and just 40 miles north of Ephesus. Anciently, it was one of the finest cities of Asia and was called “the lovely—the crown of Ionia—the ornament of Asia.” </a:t>
            </a:r>
            <a:endParaRPr lang="en-US" altLang="en-US" sz="2600"/>
          </a:p>
          <a:p>
            <a:r>
              <a:rPr lang="en-US" altLang="en-US" sz="2600"/>
              <a:t>Because of its magnificent port, it became a prosperous trading center. Along with Ephesus and Pergamum, Smyrna became one of the most brilliant and prosperous cities of Anotalia (Asian Minor). The population of the city at the time that John wrote was about 200,000. </a:t>
            </a:r>
            <a:endParaRPr lang="en-US" altLang="en-US" sz="2600"/>
          </a:p>
          <a:p>
            <a:r>
              <a:rPr lang="en-US" altLang="en-US" sz="2600"/>
              <a:t>To its credit, it was the only one of the seven churches in Revelation 2 &amp; 3 which received no word of reproach from the Lord.</a:t>
            </a:r>
            <a:endParaRPr lang="en-US" altLang="en-US" sz="26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4842</Words>
  <Application>WPS Slides</Application>
  <PresentationFormat>Widescreen</PresentationFormat>
  <Paragraphs>56</Paragraphs>
  <Slides>16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Arial</vt:lpstr>
      <vt:lpstr>宋体</vt:lpstr>
      <vt:lpstr>Wingdings</vt:lpstr>
      <vt:lpstr>Cordia New</vt:lpstr>
      <vt:lpstr>Times New Roman</vt:lpstr>
      <vt:lpstr>Angsana New</vt:lpstr>
      <vt:lpstr>Calibri</vt:lpstr>
      <vt:lpstr>微软雅黑</vt:lpstr>
      <vt:lpstr>Arial Unicode MS</vt:lpstr>
      <vt:lpstr>Calibri Light</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จากหนังสือ การทนทกุข์ของคริสเตียน หน้าที่ 3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84</cp:revision>
  <dcterms:created xsi:type="dcterms:W3CDTF">2024-07-01T03:51:00Z</dcterms:created>
  <dcterms:modified xsi:type="dcterms:W3CDTF">2025-04-07T14:48:34Z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0C3E7FBCB8F842EEBCCFADAA6D5B26F3_13</vt:lpwstr>
  </property>
  <property fmtid="{D5CDD505-2E9C-101B-9397-08002B2CF9AE}" pid="3" name="KSOProductBuildVer">
    <vt:lpwstr>1033-12.2.0.20782</vt:lpwstr>
  </property>
</Properties>
</file>