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2"/>
  </p:notesMasterIdLst>
  <p:sldIdLst>
    <p:sldId id="256" r:id="rId3"/>
    <p:sldId id="258" r:id="rId4"/>
    <p:sldId id="261" r:id="rId5"/>
    <p:sldId id="275" r:id="rId6"/>
    <p:sldId id="295" r:id="rId7"/>
    <p:sldId id="296" r:id="rId8"/>
    <p:sldId id="276" r:id="rId9"/>
    <p:sldId id="277" r:id="rId10"/>
    <p:sldId id="278" r:id="rId11"/>
    <p:sldId id="282" r:id="rId12"/>
    <p:sldId id="292" r:id="rId13"/>
    <p:sldId id="279" r:id="rId14"/>
    <p:sldId id="290" r:id="rId15"/>
    <p:sldId id="262" r:id="rId16"/>
    <p:sldId id="285" r:id="rId17"/>
    <p:sldId id="306" r:id="rId18"/>
    <p:sldId id="289" r:id="rId19"/>
    <p:sldId id="284" r:id="rId20"/>
    <p:sldId id="283" r:id="rId21"/>
    <p:sldId id="297" r:id="rId22"/>
    <p:sldId id="287" r:id="rId23"/>
    <p:sldId id="288" r:id="rId24"/>
    <p:sldId id="291" r:id="rId25"/>
    <p:sldId id="298" r:id="rId26"/>
    <p:sldId id="300" r:id="rId27"/>
    <p:sldId id="304" r:id="rId28"/>
    <p:sldId id="301" r:id="rId29"/>
    <p:sldId id="302" r:id="rId30"/>
    <p:sldId id="299"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1" autoAdjust="0"/>
    <p:restoredTop sz="94660"/>
  </p:normalViewPr>
  <p:slideViewPr>
    <p:cSldViewPr snapToGrid="0" showGuides="1">
      <p:cViewPr varScale="1">
        <p:scale>
          <a:sx n="91" d="100"/>
          <a:sy n="91" d="100"/>
        </p:scale>
        <p:origin x="63" y="25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5" Type="http://schemas.openxmlformats.org/officeDocument/2006/relationships/tableStyles" Target="tableStyles.xml"/><Relationship Id="rId34" Type="http://schemas.openxmlformats.org/officeDocument/2006/relationships/viewProps" Target="viewProps.xml"/><Relationship Id="rId33" Type="http://schemas.openxmlformats.org/officeDocument/2006/relationships/presProps" Target="presProps.xml"/><Relationship Id="rId32" Type="http://schemas.openxmlformats.org/officeDocument/2006/relationships/notesMaster" Target="notesMasters/notesMaster1.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417F6F-CE56-4E46-9A3D-708A4D332D1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9C99D8-7BC7-4357-915E-67349FBE617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zh-CN" altLang="en-US"/>
              <a:t>单击此处编辑母版标题样式</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7" name="Date Placeholder 6"/>
          <p:cNvSpPr>
            <a:spLocks noGrp="1"/>
          </p:cNvSpPr>
          <p:nvPr>
            <p:ph type="dt" sz="half" idx="10"/>
          </p:nvPr>
        </p:nvSpPr>
        <p:spPr/>
        <p:txBody>
          <a:bodyPr/>
          <a:lstStyle/>
          <a:p>
            <a:fld id="{92A69445-EA63-4310-A314-6AA04E4C29DA}"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213F4DF9-078D-4AEE-BB3E-93750BA45B06}" type="slidenum">
              <a:rPr lang="zh-CN" altLang="en-US" smtClean="0"/>
            </a:fld>
            <a:endParaRPr lang="zh-CN"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7" name="Date Placeholder 6"/>
          <p:cNvSpPr>
            <a:spLocks noGrp="1"/>
          </p:cNvSpPr>
          <p:nvPr>
            <p:ph type="dt" sz="half" idx="10"/>
          </p:nvPr>
        </p:nvSpPr>
        <p:spPr/>
        <p:txBody>
          <a:bodyPr/>
          <a:lstStyle/>
          <a:p>
            <a:fld id="{92A69445-EA63-4310-A314-6AA04E4C29DA}"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213F4DF9-078D-4AEE-BB3E-93750BA45B0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zh-CN" altLang="en-US"/>
              <a:t>单击此处编辑母版标题样式</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7" name="Date Placeholder 6"/>
          <p:cNvSpPr>
            <a:spLocks noGrp="1"/>
          </p:cNvSpPr>
          <p:nvPr>
            <p:ph type="dt" sz="half" idx="10"/>
          </p:nvPr>
        </p:nvSpPr>
        <p:spPr/>
        <p:txBody>
          <a:bodyPr/>
          <a:lstStyle/>
          <a:p>
            <a:fld id="{92A69445-EA63-4310-A314-6AA04E4C29DA}"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213F4DF9-078D-4AEE-BB3E-93750BA45B06}" type="slidenum">
              <a:rPr lang="zh-CN" altLang="en-US" smtClean="0"/>
            </a:fld>
            <a:endParaRPr lang="zh-CN"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8" name="Date Placeholder 7"/>
          <p:cNvSpPr>
            <a:spLocks noGrp="1"/>
          </p:cNvSpPr>
          <p:nvPr>
            <p:ph type="dt" sz="half" idx="10"/>
          </p:nvPr>
        </p:nvSpPr>
        <p:spPr/>
        <p:txBody>
          <a:bodyPr/>
          <a:lstStyle/>
          <a:p>
            <a:fld id="{92A69445-EA63-4310-A314-6AA04E4C29DA}" type="datetimeFigureOut">
              <a:rPr lang="zh-CN" altLang="en-US" smtClean="0"/>
            </a:fld>
            <a:endParaRPr lang="zh-CN" altLang="en-US"/>
          </a:p>
        </p:txBody>
      </p:sp>
      <p:sp>
        <p:nvSpPr>
          <p:cNvPr id="9" name="Footer Placeholder 8"/>
          <p:cNvSpPr>
            <a:spLocks noGrp="1"/>
          </p:cNvSpPr>
          <p:nvPr>
            <p:ph type="ftr" sz="quarter" idx="11"/>
          </p:nvPr>
        </p:nvSpPr>
        <p:spPr/>
        <p:txBody>
          <a:bodyPr/>
          <a:lstStyle/>
          <a:p>
            <a:endParaRPr lang="zh-CN" altLang="en-US"/>
          </a:p>
        </p:txBody>
      </p:sp>
      <p:sp>
        <p:nvSpPr>
          <p:cNvPr id="10" name="Slide Number Placeholder 9"/>
          <p:cNvSpPr>
            <a:spLocks noGrp="1"/>
          </p:cNvSpPr>
          <p:nvPr>
            <p:ph type="sldNum" sz="quarter" idx="12"/>
          </p:nvPr>
        </p:nvSpPr>
        <p:spPr/>
        <p:txBody>
          <a:bodyPr/>
          <a:lstStyle/>
          <a:p>
            <a:fld id="{213F4DF9-078D-4AEE-BB3E-93750BA45B0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Content Placeholder 3"/>
          <p:cNvSpPr>
            <a:spLocks noGrp="1"/>
          </p:cNvSpPr>
          <p:nvPr>
            <p:ph sz="half" idx="2"/>
          </p:nvPr>
        </p:nvSpPr>
        <p:spPr>
          <a:xfrm>
            <a:off x="1583436" y="3143250"/>
            <a:ext cx="4270248" cy="2596776"/>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7" name="Date Placeholder 6"/>
          <p:cNvSpPr>
            <a:spLocks noGrp="1"/>
          </p:cNvSpPr>
          <p:nvPr>
            <p:ph type="dt" sz="half" idx="10"/>
          </p:nvPr>
        </p:nvSpPr>
        <p:spPr/>
        <p:txBody>
          <a:bodyPr/>
          <a:lstStyle/>
          <a:p>
            <a:fld id="{92A69445-EA63-4310-A314-6AA04E4C29DA}"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213F4DF9-078D-4AEE-BB3E-93750BA45B06}" type="slidenum">
              <a:rPr lang="zh-CN" altLang="en-US" smtClean="0"/>
            </a:fld>
            <a:endParaRPr lang="zh-CN" altLang="en-US"/>
          </a:p>
        </p:txBody>
      </p:sp>
      <p:sp>
        <p:nvSpPr>
          <p:cNvPr id="10" name="Title 9"/>
          <p:cNvSpPr>
            <a:spLocks noGrp="1"/>
          </p:cNvSpPr>
          <p:nvPr>
            <p:ph type="title"/>
          </p:nvPr>
        </p:nvSpPr>
        <p:spPr/>
        <p:txBody>
          <a:bodyPr/>
          <a:lstStyle/>
          <a:p>
            <a:r>
              <a:rPr lang="zh-CN" altLang="en-US"/>
              <a:t>单击此处编辑母版标题样式</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92A69445-EA63-4310-A314-6AA04E4C29DA}"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213F4DF9-078D-4AEE-BB3E-93750BA45B0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A69445-EA63-4310-A314-6AA04E4C29DA}"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213F4DF9-078D-4AEE-BB3E-93750BA45B0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zh-CN" altLang="en-US"/>
              <a:t>单击此处编辑母版标题样式</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9" name="Date Placeholder 8"/>
          <p:cNvSpPr>
            <a:spLocks noGrp="1"/>
          </p:cNvSpPr>
          <p:nvPr>
            <p:ph type="dt" sz="half" idx="10"/>
          </p:nvPr>
        </p:nvSpPr>
        <p:spPr/>
        <p:txBody>
          <a:bodyPr/>
          <a:lstStyle/>
          <a:p>
            <a:fld id="{92A69445-EA63-4310-A314-6AA04E4C29DA}" type="datetimeFigureOut">
              <a:rPr lang="zh-CN" altLang="en-US" smtClean="0"/>
            </a:fld>
            <a:endParaRPr lang="zh-CN" altLang="en-US"/>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zh-CN" altLang="en-US"/>
          </a:p>
        </p:txBody>
      </p:sp>
      <p:sp>
        <p:nvSpPr>
          <p:cNvPr id="11" name="Slide Number Placeholder 10"/>
          <p:cNvSpPr>
            <a:spLocks noGrp="1"/>
          </p:cNvSpPr>
          <p:nvPr>
            <p:ph type="sldNum" sz="quarter" idx="12"/>
          </p:nvPr>
        </p:nvSpPr>
        <p:spPr/>
        <p:txBody>
          <a:bodyPr/>
          <a:lstStyle/>
          <a:p>
            <a:fld id="{213F4DF9-078D-4AEE-BB3E-93750BA45B0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92A69445-EA63-4310-A314-6AA04E4C29DA}" type="datetimeFigureOut">
              <a:rPr lang="zh-CN" altLang="en-US" smtClean="0"/>
            </a:fld>
            <a:endParaRPr lang="zh-CN" altLang="en-US"/>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zh-CN" altLang="en-US"/>
          </a:p>
        </p:txBody>
      </p:sp>
      <p:sp>
        <p:nvSpPr>
          <p:cNvPr id="10" name="Slide Number Placeholder 9"/>
          <p:cNvSpPr>
            <a:spLocks noGrp="1"/>
          </p:cNvSpPr>
          <p:nvPr>
            <p:ph type="sldNum" sz="quarter" idx="12"/>
          </p:nvPr>
        </p:nvSpPr>
        <p:spPr/>
        <p:txBody>
          <a:bodyPr/>
          <a:lstStyle/>
          <a:p>
            <a:fld id="{213F4DF9-078D-4AEE-BB3E-93750BA45B0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92A69445-EA63-4310-A314-6AA04E4C29DA}"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213F4DF9-078D-4AEE-BB3E-93750BA45B0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92A69445-EA63-4310-A314-6AA04E4C29DA}"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213F4DF9-078D-4AEE-BB3E-93750BA45B0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92A69445-EA63-4310-A314-6AA04E4C29DA}" type="datetimeFigureOut">
              <a:rPr lang="zh-CN" altLang="en-US" smtClean="0"/>
            </a:fld>
            <a:endParaRPr lang="zh-CN" altLang="en-US"/>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zh-CN" altLang="en-US"/>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213F4DF9-078D-4AEE-BB3E-93750BA45B0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318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63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image" Target="../media/image3.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jpe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2.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6.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081226" y="2055953"/>
            <a:ext cx="10029548" cy="2746093"/>
          </a:xfrm>
        </p:spPr>
        <p:txBody>
          <a:bodyPr>
            <a:noAutofit/>
          </a:bodyPr>
          <a:lstStyle/>
          <a:p>
            <a:r>
              <a:rPr lang="zh-CN" altLang="en-US" sz="8800" dirty="0">
                <a:latin typeface="方正小标宋_GBK" panose="03000509000000000000" pitchFamily="65" charset="-122"/>
                <a:ea typeface="方正小标宋_GBK" panose="03000509000000000000" pitchFamily="65" charset="-122"/>
              </a:rPr>
              <a:t>四十种绝对恩赐</a:t>
            </a:r>
            <a:br>
              <a:rPr lang="en-US" altLang="zh-CN" sz="6600" dirty="0">
                <a:latin typeface="方正小标宋_GBK" panose="03000509000000000000" pitchFamily="65" charset="-122"/>
                <a:ea typeface="方正小标宋_GBK" panose="03000509000000000000" pitchFamily="65" charset="-122"/>
              </a:rPr>
            </a:br>
            <a:r>
              <a:rPr lang="en-US" altLang="zh-CN" sz="6600" dirty="0">
                <a:latin typeface="方正小标宋_GBK" panose="03000509000000000000" pitchFamily="65" charset="-122"/>
                <a:ea typeface="方正小标宋_GBK" panose="03000509000000000000" pitchFamily="65" charset="-122"/>
              </a:rPr>
              <a:t>The </a:t>
            </a:r>
            <a:r>
              <a:rPr lang="en-US" altLang="zh-CN" sz="7200" dirty="0">
                <a:latin typeface="方正小标宋_GBK" panose="03000509000000000000" pitchFamily="65" charset="-122"/>
                <a:ea typeface="方正小标宋_GBK" panose="03000509000000000000" pitchFamily="65" charset="-122"/>
              </a:rPr>
              <a:t>40 absolutes</a:t>
            </a:r>
            <a:endParaRPr lang="zh-CN" altLang="en-US" sz="6600" dirty="0">
              <a:latin typeface="方正小标宋_GBK" panose="03000509000000000000" pitchFamily="65" charset="-122"/>
              <a:ea typeface="方正小标宋_GBK" panose="03000509000000000000" pitchFamily="65" charset="-122"/>
            </a:endParaRPr>
          </a:p>
        </p:txBody>
      </p:sp>
      <p:sp>
        <p:nvSpPr>
          <p:cNvPr id="3" name="Text Box 2"/>
          <p:cNvSpPr txBox="1"/>
          <p:nvPr/>
        </p:nvSpPr>
        <p:spPr>
          <a:xfrm>
            <a:off x="9133840" y="5199380"/>
            <a:ext cx="2579370" cy="829945"/>
          </a:xfrm>
          <a:prstGeom prst="rect">
            <a:avLst/>
          </a:prstGeom>
          <a:noFill/>
        </p:spPr>
        <p:txBody>
          <a:bodyPr wrap="square" rtlCol="0">
            <a:spAutoFit/>
          </a:bodyPr>
          <a:lstStyle/>
          <a:p>
            <a:r>
              <a:rPr lang="en-US" sz="2400"/>
              <a:t>Lesson Seven</a:t>
            </a:r>
            <a:endParaRPr lang="en-US" sz="2400"/>
          </a:p>
          <a:p>
            <a:r>
              <a:rPr lang="en-US" sz="2400"/>
              <a:t>2025 09 10</a:t>
            </a:r>
            <a:endParaRPr lang="th-TH" altLang="en-US" sz="24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p:cNvSpPr txBox="1"/>
          <p:nvPr/>
        </p:nvSpPr>
        <p:spPr bwMode="black">
          <a:xfrm>
            <a:off x="1605319" y="2180201"/>
            <a:ext cx="8981361" cy="2497598"/>
          </a:xfrm>
          <a:prstGeom prst="rect">
            <a:avLst/>
          </a:prstGeom>
          <a:solidFill>
            <a:srgbClr val="FFFFFF"/>
          </a:solidFill>
          <a:ln w="31750" cap="sq">
            <a:solidFill>
              <a:srgbClr val="404040"/>
            </a:solidFill>
            <a:miter lim="800000"/>
          </a:ln>
        </p:spPr>
        <p:txBody>
          <a:bodyPr vert="horz" lIns="182880" tIns="182880" rIns="182880" bIns="182880" rtlCol="0" anchor="ctr">
            <a:normAutofit fontScale="97500"/>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r>
              <a:rPr lang="zh-CN" altLang="en-US" sz="4000" dirty="0">
                <a:latin typeface="方正小标宋_GBK" panose="03000509000000000000" pitchFamily="65" charset="-122"/>
                <a:ea typeface="方正小标宋_GBK" panose="03000509000000000000" pitchFamily="65" charset="-122"/>
              </a:rPr>
              <a:t>三十九种不可撤销的绝对恩赐</a:t>
            </a:r>
            <a:br>
              <a:rPr lang="en-US" altLang="zh-CN" sz="4000" dirty="0">
                <a:latin typeface="方正小标宋_GBK" panose="03000509000000000000" pitchFamily="65" charset="-122"/>
                <a:ea typeface="方正小标宋_GBK" panose="03000509000000000000" pitchFamily="65" charset="-122"/>
              </a:rPr>
            </a:br>
            <a:r>
              <a:rPr lang="en-US" altLang="zh-CN" sz="3600" dirty="0">
                <a:latin typeface="方正小标宋_GBK" panose="03000509000000000000" pitchFamily="65" charset="-122"/>
                <a:ea typeface="方正小标宋_GBK" panose="03000509000000000000" pitchFamily="65" charset="-122"/>
              </a:rPr>
              <a:t>39 IRREVOCABLE Absolutes</a:t>
            </a:r>
            <a:endParaRPr lang="zh-CN" altLang="en-US" sz="4000" dirty="0">
              <a:latin typeface="方正小标宋_GBK" panose="03000509000000000000" pitchFamily="65" charset="-122"/>
              <a:ea typeface="方正小标宋_GBK" panose="03000509000000000000" pitchFamily="65"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28768" y="346267"/>
            <a:ext cx="11134463" cy="1881875"/>
          </a:xfrm>
        </p:spPr>
        <p:txBody>
          <a:bodyPr anchor="ctr">
            <a:normAutofit fontScale="77500" lnSpcReduction="20000"/>
          </a:bodyPr>
          <a:lstStyle/>
          <a:p>
            <a:pPr marL="571500" indent="-571500">
              <a:lnSpc>
                <a:spcPct val="170000"/>
              </a:lnSpc>
              <a:buFont typeface="+mj-lt"/>
              <a:buAutoNum type="romanUcPeriod" startAt="7"/>
            </a:pPr>
            <a:r>
              <a:rPr lang="en-US" altLang="zh-CN" sz="2800" b="1" dirty="0"/>
              <a:t>The believer is dead to old life, the sin nature, but alive to God, retroactive positional truth. He is:</a:t>
            </a:r>
            <a:br>
              <a:rPr lang="en-US" altLang="zh-CN" sz="2800" b="1" dirty="0"/>
            </a:br>
            <a:r>
              <a:rPr lang="zh-CN" altLang="en-US" sz="2800" b="1" dirty="0"/>
              <a:t>信徒对旧生命、对罪性是死的，对上帝、对追溯</a:t>
            </a:r>
            <a:r>
              <a:rPr lang="zh-CN" altLang="en-US" sz="2800" b="1"/>
              <a:t>性的位分真</a:t>
            </a:r>
            <a:r>
              <a:rPr lang="zh-CN" altLang="en-US" sz="2800" b="1" dirty="0"/>
              <a:t>理则是活的。信徒是：</a:t>
            </a:r>
            <a:endParaRPr lang="en-US" altLang="zh-CN" sz="2800" b="1" dirty="0"/>
          </a:p>
        </p:txBody>
      </p:sp>
      <p:sp>
        <p:nvSpPr>
          <p:cNvPr id="2" name="内容占位符 2"/>
          <p:cNvSpPr txBox="1"/>
          <p:nvPr/>
        </p:nvSpPr>
        <p:spPr>
          <a:xfrm>
            <a:off x="528768" y="2228142"/>
            <a:ext cx="11134463" cy="4230159"/>
          </a:xfrm>
          <a:prstGeom prst="rect">
            <a:avLst/>
          </a:prstGeom>
        </p:spPr>
        <p:txBody>
          <a:bodyPr vert="horz" lIns="91440" tIns="45720" rIns="91440" bIns="45720" rtlCol="0" anchor="ctr">
            <a:normAutofit fontScale="70000" lnSpcReduction="20000"/>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318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63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514350" indent="-514350">
              <a:lnSpc>
                <a:spcPct val="170000"/>
              </a:lnSpc>
              <a:buFont typeface="+mj-lt"/>
              <a:buAutoNum type="alphaUcPeriod"/>
            </a:pPr>
            <a:r>
              <a:rPr lang="en-US" altLang="zh-CN" sz="2800" dirty="0"/>
              <a:t>Crucified with Christ (Rom. 6:6; Gal. 2:20).</a:t>
            </a:r>
            <a:br>
              <a:rPr lang="en-US" altLang="zh-CN" sz="2800" dirty="0"/>
            </a:br>
            <a:r>
              <a:rPr lang="zh-CN" altLang="en-US" sz="2800" dirty="0"/>
              <a:t>与基督同钉十字架（罗马书 </a:t>
            </a:r>
            <a:r>
              <a:rPr lang="en-US" altLang="zh-CN" sz="2800" dirty="0"/>
              <a:t>6:6</a:t>
            </a:r>
            <a:r>
              <a:rPr lang="zh-CN" altLang="en-US" sz="2800" dirty="0"/>
              <a:t>；加拉太书 </a:t>
            </a:r>
            <a:r>
              <a:rPr lang="en-US" altLang="zh-CN" sz="2800" dirty="0"/>
              <a:t>2:20</a:t>
            </a:r>
            <a:r>
              <a:rPr lang="zh-CN" altLang="en-US" sz="2800" dirty="0"/>
              <a:t>）。</a:t>
            </a:r>
            <a:endParaRPr lang="en-US" altLang="zh-CN" sz="2800" dirty="0"/>
          </a:p>
          <a:p>
            <a:pPr marL="514350" indent="-514350">
              <a:lnSpc>
                <a:spcPct val="170000"/>
              </a:lnSpc>
              <a:buFont typeface="+mj-lt"/>
              <a:buAutoNum type="alphaUcPeriod"/>
            </a:pPr>
            <a:r>
              <a:rPr lang="en-US" altLang="zh-CN" sz="2800" dirty="0"/>
              <a:t>Dead with Christ (Rom. 6:8; Col. 3:3; 1 Pet. 2:24).</a:t>
            </a:r>
            <a:br>
              <a:rPr lang="en-US" altLang="zh-CN" sz="2800" dirty="0"/>
            </a:br>
            <a:r>
              <a:rPr lang="zh-CN" altLang="en-US" sz="2800" dirty="0"/>
              <a:t>与基督同死（罗马书 </a:t>
            </a:r>
            <a:r>
              <a:rPr lang="en-US" altLang="zh-CN" sz="2800" dirty="0"/>
              <a:t>6:8</a:t>
            </a:r>
            <a:r>
              <a:rPr lang="zh-CN" altLang="en-US" sz="2800" dirty="0"/>
              <a:t>；歌罗西书 </a:t>
            </a:r>
            <a:r>
              <a:rPr lang="en-US" altLang="zh-CN" sz="2800" dirty="0"/>
              <a:t>3:3</a:t>
            </a:r>
            <a:r>
              <a:rPr lang="zh-CN" altLang="en-US" sz="2800" dirty="0"/>
              <a:t>；彼得前书 </a:t>
            </a:r>
            <a:r>
              <a:rPr lang="en-US" altLang="zh-CN" sz="2800" dirty="0"/>
              <a:t>2:24</a:t>
            </a:r>
            <a:r>
              <a:rPr lang="zh-CN" altLang="en-US" sz="2800" dirty="0"/>
              <a:t>）。</a:t>
            </a:r>
            <a:endParaRPr lang="en-US" altLang="zh-CN" sz="2800" dirty="0"/>
          </a:p>
          <a:p>
            <a:pPr marL="514350" indent="-514350">
              <a:lnSpc>
                <a:spcPct val="170000"/>
              </a:lnSpc>
              <a:buFont typeface="+mj-lt"/>
              <a:buAutoNum type="alphaUcPeriod"/>
            </a:pPr>
            <a:r>
              <a:rPr lang="en-US" altLang="zh-CN" sz="2800" dirty="0"/>
              <a:t>Buried with Christ (Rom. 6:4; Col. 2:12).</a:t>
            </a:r>
            <a:br>
              <a:rPr lang="en-US" altLang="zh-CN" sz="2800" dirty="0"/>
            </a:br>
            <a:r>
              <a:rPr lang="zh-CN" altLang="en-US" sz="2800" dirty="0"/>
              <a:t>与基督一同埋葬（罗马书 </a:t>
            </a:r>
            <a:r>
              <a:rPr lang="en-US" altLang="zh-CN" sz="2800" dirty="0"/>
              <a:t>6:4</a:t>
            </a:r>
            <a:r>
              <a:rPr lang="zh-CN" altLang="en-US" sz="2800" dirty="0"/>
              <a:t>；歌罗西书 </a:t>
            </a:r>
            <a:r>
              <a:rPr lang="en-US" altLang="zh-CN" sz="2800" dirty="0"/>
              <a:t>2:12</a:t>
            </a:r>
            <a:r>
              <a:rPr lang="zh-CN" altLang="en-US" sz="2800" dirty="0"/>
              <a:t>）。</a:t>
            </a:r>
            <a:endParaRPr lang="en-US" altLang="zh-CN" sz="2800" dirty="0"/>
          </a:p>
          <a:p>
            <a:pPr marL="514350" indent="-514350">
              <a:lnSpc>
                <a:spcPct val="170000"/>
              </a:lnSpc>
              <a:buFont typeface="+mj-lt"/>
              <a:buAutoNum type="alphaUcPeriod"/>
            </a:pPr>
            <a:r>
              <a:rPr lang="en-US" altLang="zh-CN" sz="2800" dirty="0"/>
              <a:t>Raised with Christ, current positional truth (Rom. 6:4; 7:4; Col. 2:12; 3:1).</a:t>
            </a:r>
            <a:br>
              <a:rPr lang="en-US" altLang="zh-CN" sz="2800" dirty="0"/>
            </a:br>
            <a:r>
              <a:rPr lang="zh-CN" altLang="en-US" sz="2800" dirty="0"/>
              <a:t>与基督一同复活，这是当前的位分真理（罗马书 </a:t>
            </a:r>
            <a:r>
              <a:rPr lang="en-US" altLang="zh-CN" sz="2800" dirty="0"/>
              <a:t>6:4</a:t>
            </a:r>
            <a:r>
              <a:rPr lang="zh-CN" altLang="en-US" sz="2800" dirty="0"/>
              <a:t>，</a:t>
            </a:r>
            <a:r>
              <a:rPr lang="en-US" altLang="zh-CN" sz="2800" dirty="0"/>
              <a:t>7:4</a:t>
            </a:r>
            <a:r>
              <a:rPr lang="zh-CN" altLang="en-US" sz="2800" dirty="0"/>
              <a:t>；歌罗西书 </a:t>
            </a:r>
            <a:r>
              <a:rPr lang="en-US" altLang="zh-CN" sz="2800" dirty="0"/>
              <a:t>2:12</a:t>
            </a:r>
            <a:r>
              <a:rPr lang="zh-CN" altLang="en-US" sz="2800" dirty="0"/>
              <a:t>，</a:t>
            </a:r>
            <a:r>
              <a:rPr lang="en-US" altLang="zh-CN" sz="2800" dirty="0"/>
              <a:t>3:1</a:t>
            </a:r>
            <a:r>
              <a:rPr lang="zh-CN" altLang="en-US" sz="2800" dirty="0"/>
              <a:t>）。</a:t>
            </a:r>
            <a:endParaRPr lang="en-US" altLang="zh-CN"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1136" y="344297"/>
            <a:ext cx="7729728" cy="1188720"/>
          </a:xfrm>
        </p:spPr>
        <p:txBody>
          <a:bodyPr>
            <a:normAutofit fontScale="90000"/>
          </a:bodyPr>
          <a:lstStyle/>
          <a:p>
            <a:r>
              <a:rPr lang="en-US" dirty="0"/>
              <a:t>Retroactive positional truth (Romans 6:1-6)</a:t>
            </a:r>
            <a:br>
              <a:rPr lang="en-US" dirty="0"/>
            </a:br>
            <a:r>
              <a:rPr lang="zh-CN" altLang="en-US" dirty="0"/>
              <a:t>回溯性位分真理（罗马书 </a:t>
            </a:r>
            <a:r>
              <a:rPr lang="en-US" altLang="zh-CN" dirty="0"/>
              <a:t>6:1-6</a:t>
            </a:r>
            <a:r>
              <a:rPr lang="zh-CN" altLang="en-US" dirty="0"/>
              <a:t>）</a:t>
            </a:r>
            <a:endParaRPr lang="en-US" dirty="0"/>
          </a:p>
        </p:txBody>
      </p:sp>
      <p:sp>
        <p:nvSpPr>
          <p:cNvPr id="3" name="Content Placeholder 2"/>
          <p:cNvSpPr>
            <a:spLocks noGrp="1"/>
          </p:cNvSpPr>
          <p:nvPr>
            <p:ph sz="half" idx="1"/>
          </p:nvPr>
        </p:nvSpPr>
        <p:spPr>
          <a:xfrm>
            <a:off x="1015365" y="1717040"/>
            <a:ext cx="10812145" cy="2727960"/>
          </a:xfrm>
        </p:spPr>
        <p:txBody>
          <a:bodyPr anchor="ctr"/>
          <a:lstStyle/>
          <a:p>
            <a:pPr marL="0" indent="0">
              <a:buNone/>
            </a:pPr>
            <a:r>
              <a:rPr lang="en-US" altLang="en-US" sz="2400" dirty="0"/>
              <a:t>Rom 6:1  What shall we say then? Are we to </a:t>
            </a:r>
            <a:r>
              <a:rPr lang="en-US" altLang="en-US" sz="2400" dirty="0">
                <a:solidFill>
                  <a:srgbClr val="FF0000"/>
                </a:solidFill>
              </a:rPr>
              <a:t>continue by means of the sin nature</a:t>
            </a:r>
            <a:r>
              <a:rPr lang="en-US" altLang="en-US" sz="2400" dirty="0"/>
              <a:t> so that grace may increase? </a:t>
            </a:r>
            <a:endParaRPr lang="en-US" altLang="en-US" sz="2400" dirty="0"/>
          </a:p>
          <a:p>
            <a:pPr marL="0" indent="0">
              <a:buNone/>
            </a:pPr>
            <a:r>
              <a:rPr lang="en-US" altLang="en-US" sz="2400" dirty="0"/>
              <a:t>Rom 6:1  </a:t>
            </a:r>
            <a:r>
              <a:rPr lang="zh-CN" altLang="en-US" sz="2400" dirty="0"/>
              <a:t>这样，我们要怎么说呢？我们可以仍</a:t>
            </a:r>
            <a:r>
              <a:rPr lang="zh-CN" altLang="en-US" sz="2400" strike="sngStrike" dirty="0"/>
              <a:t>在罪中</a:t>
            </a:r>
            <a:r>
              <a:rPr lang="zh-CN" altLang="en-US" sz="2400" b="1" dirty="0">
                <a:solidFill>
                  <a:srgbClr val="FF0000"/>
                </a:solidFill>
              </a:rPr>
              <a:t>藉着罪性</a:t>
            </a:r>
            <a:r>
              <a:rPr lang="zh-CN" altLang="en-US" sz="2400" dirty="0"/>
              <a:t>使恩典增多吗？</a:t>
            </a:r>
            <a:endParaRPr lang="en-US" altLang="en-US" sz="2400" dirty="0"/>
          </a:p>
          <a:p>
            <a:r>
              <a:rPr lang="en-US" altLang="en-US" sz="2400" dirty="0"/>
              <a:t> </a:t>
            </a:r>
            <a:endParaRPr lang="en-US" altLang="en-US" sz="2400" dirty="0"/>
          </a:p>
          <a:p>
            <a:endParaRPr lang="en-US" altLang="en-US" sz="2400" dirty="0"/>
          </a:p>
        </p:txBody>
      </p:sp>
      <p:pic>
        <p:nvPicPr>
          <p:cNvPr id="4" name="Content Placeholder 3"/>
          <p:cNvPicPr>
            <a:picLocks noChangeAspect="1"/>
          </p:cNvPicPr>
          <p:nvPr>
            <p:ph sz="half" idx="2"/>
          </p:nvPr>
        </p:nvPicPr>
        <p:blipFill>
          <a:blip r:embed="rId1"/>
          <a:srcRect l="17350" t="32651" r="3022" b="47103"/>
          <a:stretch>
            <a:fillRect/>
          </a:stretch>
        </p:blipFill>
        <p:spPr>
          <a:xfrm>
            <a:off x="511175" y="3531235"/>
            <a:ext cx="11424285" cy="1964690"/>
          </a:xfrm>
        </p:spPr>
      </p:pic>
      <p:cxnSp>
        <p:nvCxnSpPr>
          <p:cNvPr id="5" name="Straight Connector 4"/>
          <p:cNvCxnSpPr/>
          <p:nvPr/>
        </p:nvCxnSpPr>
        <p:spPr>
          <a:xfrm>
            <a:off x="5177790" y="4644390"/>
            <a:ext cx="5340985" cy="43815"/>
          </a:xfrm>
          <a:prstGeom prst="line">
            <a:avLst/>
          </a:prstGeom>
        </p:spPr>
        <p:style>
          <a:lnRef idx="2">
            <a:schemeClr val="accent1"/>
          </a:lnRef>
          <a:fillRef idx="0">
            <a:srgbClr val="FFFFFF"/>
          </a:fillRef>
          <a:effectRef idx="0">
            <a:srgbClr val="FFFFFF"/>
          </a:effectRef>
          <a:fontRef idx="minor">
            <a:schemeClr val="tx1"/>
          </a:fontRef>
        </p:style>
      </p:cxnSp>
      <p:sp>
        <p:nvSpPr>
          <p:cNvPr id="7" name="Text Box 6"/>
          <p:cNvSpPr txBox="1"/>
          <p:nvPr/>
        </p:nvSpPr>
        <p:spPr>
          <a:xfrm>
            <a:off x="1528445" y="5741670"/>
            <a:ext cx="8298815" cy="460375"/>
          </a:xfrm>
          <a:prstGeom prst="rect">
            <a:avLst/>
          </a:prstGeom>
          <a:noFill/>
        </p:spPr>
        <p:txBody>
          <a:bodyPr wrap="square" rtlCol="0">
            <a:spAutoFit/>
          </a:bodyPr>
          <a:p>
            <a:r>
              <a:rPr lang="en-US" sz="2400"/>
              <a:t>DSF = Dative (case)   Singular (number)   Feminine (gender)</a:t>
            </a:r>
            <a:endParaRPr lang="en-US" sz="2400"/>
          </a:p>
        </p:txBody>
      </p:sp>
      <p:cxnSp>
        <p:nvCxnSpPr>
          <p:cNvPr id="8" name="Straight Connector 7"/>
          <p:cNvCxnSpPr/>
          <p:nvPr/>
        </p:nvCxnSpPr>
        <p:spPr>
          <a:xfrm>
            <a:off x="9621520" y="4801235"/>
            <a:ext cx="802005" cy="0"/>
          </a:xfrm>
          <a:prstGeom prst="line">
            <a:avLst/>
          </a:prstGeom>
        </p:spPr>
        <p:style>
          <a:lnRef idx="2">
            <a:schemeClr val="accent1"/>
          </a:lnRef>
          <a:fillRef idx="0">
            <a:srgbClr val="FFFFFF"/>
          </a:fillRef>
          <a:effectRef idx="0">
            <a:srgbClr val="FFFFFF"/>
          </a:effectRef>
          <a:fontRef idx="minor">
            <a:schemeClr val="tx1"/>
          </a:fontRef>
        </p:style>
      </p:cxnSp>
      <p:cxnSp>
        <p:nvCxnSpPr>
          <p:cNvPr id="9" name="Straight Arrow Connector 8"/>
          <p:cNvCxnSpPr/>
          <p:nvPr/>
        </p:nvCxnSpPr>
        <p:spPr>
          <a:xfrm flipH="1">
            <a:off x="2298065" y="4777105"/>
            <a:ext cx="7724775" cy="942975"/>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017270" y="1445895"/>
            <a:ext cx="10618470" cy="3101975"/>
          </a:xfrm>
        </p:spPr>
        <p:txBody>
          <a:bodyPr anchor="ctr"/>
          <a:lstStyle/>
          <a:p>
            <a:pPr marL="0" indent="0">
              <a:buNone/>
            </a:pPr>
            <a:r>
              <a:rPr lang="en-US" altLang="en-US" sz="2400" dirty="0"/>
              <a:t>Rom 6:2  May it never be! How shall we who died to the sin nature still live in it? </a:t>
            </a:r>
            <a:endParaRPr lang="en-US" altLang="en-US" sz="2400" dirty="0"/>
          </a:p>
          <a:p>
            <a:pPr marL="0" indent="0">
              <a:buNone/>
            </a:pPr>
            <a:r>
              <a:rPr lang="en-US" altLang="en-US" sz="2400" dirty="0">
                <a:sym typeface="+mn-ea"/>
              </a:rPr>
              <a:t>Rom 6:2  </a:t>
            </a:r>
            <a:r>
              <a:rPr lang="zh-CN" altLang="en-US" sz="2400" dirty="0">
                <a:sym typeface="+mn-ea"/>
              </a:rPr>
              <a:t>绝对不可！我们向</a:t>
            </a:r>
            <a:r>
              <a:rPr lang="zh-CN" altLang="en-US" sz="2400" strike="sngStrike" dirty="0">
                <a:sym typeface="+mn-ea"/>
              </a:rPr>
              <a:t>罪</a:t>
            </a:r>
            <a:r>
              <a:rPr lang="zh-CN" altLang="en-US" sz="2400" b="1" dirty="0">
                <a:solidFill>
                  <a:srgbClr val="FF0000"/>
                </a:solidFill>
                <a:sym typeface="+mn-ea"/>
              </a:rPr>
              <a:t>罪性</a:t>
            </a:r>
            <a:r>
              <a:rPr lang="zh-CN" altLang="en-US" sz="2400" dirty="0">
                <a:sym typeface="+mn-ea"/>
              </a:rPr>
              <a:t>死了的人，岂可仍</a:t>
            </a:r>
            <a:r>
              <a:rPr lang="zh-CN" altLang="en-US" sz="2400" strike="sngStrike" dirty="0">
                <a:sym typeface="+mn-ea"/>
              </a:rPr>
              <a:t>在罪中</a:t>
            </a:r>
            <a:r>
              <a:rPr lang="zh-CN" altLang="en-US" sz="2400" b="1" dirty="0">
                <a:solidFill>
                  <a:srgbClr val="FF0000"/>
                </a:solidFill>
                <a:sym typeface="+mn-ea"/>
              </a:rPr>
              <a:t>藉着罪性</a:t>
            </a:r>
            <a:r>
              <a:rPr lang="zh-CN" altLang="en-US" sz="2400" dirty="0">
                <a:sym typeface="+mn-ea"/>
              </a:rPr>
              <a:t>活着呢？</a:t>
            </a:r>
            <a:endParaRPr lang="zh-CN" altLang="en-US" sz="2400" dirty="0">
              <a:sym typeface="+mn-ea"/>
            </a:endParaRPr>
          </a:p>
          <a:p>
            <a:pPr marL="0" indent="0">
              <a:buNone/>
            </a:pPr>
            <a:endParaRPr lang="en-US" altLang="en-US" sz="2400" dirty="0"/>
          </a:p>
          <a:p>
            <a:pPr marL="0" indent="0">
              <a:buNone/>
            </a:pPr>
            <a:endParaRPr lang="en-US" altLang="en-US" sz="2400" dirty="0"/>
          </a:p>
        </p:txBody>
      </p:sp>
      <p:pic>
        <p:nvPicPr>
          <p:cNvPr id="5" name="Content Placeholder 4"/>
          <p:cNvPicPr>
            <a:picLocks noChangeAspect="1"/>
          </p:cNvPicPr>
          <p:nvPr>
            <p:ph sz="half" idx="2"/>
          </p:nvPr>
        </p:nvPicPr>
        <p:blipFill>
          <a:blip r:embed="rId1"/>
          <a:srcRect l="16400" t="32999" r="2259" b="48495"/>
          <a:stretch>
            <a:fillRect/>
          </a:stretch>
        </p:blipFill>
        <p:spPr>
          <a:xfrm>
            <a:off x="991870" y="3336925"/>
            <a:ext cx="10207625" cy="1364615"/>
          </a:xfrm>
        </p:spPr>
      </p:pic>
      <p:cxnSp>
        <p:nvCxnSpPr>
          <p:cNvPr id="7" name="Straight Connector 6"/>
          <p:cNvCxnSpPr/>
          <p:nvPr/>
        </p:nvCxnSpPr>
        <p:spPr>
          <a:xfrm flipV="1">
            <a:off x="5212080" y="4170680"/>
            <a:ext cx="4539615" cy="10795"/>
          </a:xfrm>
          <a:prstGeom prst="line">
            <a:avLst/>
          </a:prstGeom>
        </p:spPr>
        <p:style>
          <a:lnRef idx="2">
            <a:schemeClr val="accent1"/>
          </a:lnRef>
          <a:fillRef idx="0">
            <a:srgbClr val="FFFFFF"/>
          </a:fillRef>
          <a:effectRef idx="0">
            <a:srgbClr val="FFFFFF"/>
          </a:effectRef>
          <a:fontRef idx="minor">
            <a:schemeClr val="tx1"/>
          </a:fontRef>
        </p:style>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Text Placeholder 6"/>
          <p:cNvSpPr>
            <a:spLocks noGrp="1"/>
          </p:cNvSpPr>
          <p:nvPr>
            <p:ph type="body" sz="half" idx="2"/>
          </p:nvPr>
        </p:nvSpPr>
        <p:spPr/>
        <p:txBody>
          <a:bodyPr/>
          <a:p>
            <a:endParaRPr lang="en-US"/>
          </a:p>
        </p:txBody>
      </p:sp>
      <p:pic>
        <p:nvPicPr>
          <p:cNvPr id="5" name="Content Placeholder 4" descr="1"/>
          <p:cNvPicPr>
            <a:picLocks noChangeAspect="1"/>
          </p:cNvPicPr>
          <p:nvPr>
            <p:ph idx="1"/>
          </p:nvPr>
        </p:nvPicPr>
        <p:blipFill>
          <a:blip r:embed="rId1"/>
          <a:srcRect l="-1649" r="2050"/>
          <a:stretch>
            <a:fillRect/>
          </a:stretch>
        </p:blipFill>
        <p:spPr>
          <a:xfrm>
            <a:off x="727710" y="804545"/>
            <a:ext cx="10736580" cy="5248910"/>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1"/>
          <a:srcRect l="14924" t="34742" r="1578" b="35275"/>
          <a:stretch>
            <a:fillRect/>
          </a:stretch>
        </p:blipFill>
        <p:spPr>
          <a:xfrm>
            <a:off x="661035" y="2122805"/>
            <a:ext cx="11120755" cy="3115945"/>
          </a:xfrm>
          <a:prstGeom prst="rect">
            <a:avLst/>
          </a:prstGeom>
        </p:spPr>
      </p:pic>
      <p:sp>
        <p:nvSpPr>
          <p:cNvPr id="2" name="文本框 1"/>
          <p:cNvSpPr txBox="1"/>
          <p:nvPr/>
        </p:nvSpPr>
        <p:spPr>
          <a:xfrm>
            <a:off x="906145" y="575945"/>
            <a:ext cx="10807700" cy="1198880"/>
          </a:xfrm>
          <a:prstGeom prst="rect">
            <a:avLst/>
          </a:prstGeom>
          <a:solidFill>
            <a:schemeClr val="accent1">
              <a:lumMod val="20000"/>
              <a:lumOff val="80000"/>
            </a:schemeClr>
          </a:solidFill>
        </p:spPr>
        <p:txBody>
          <a:bodyPr wrap="square" rtlCol="0">
            <a:spAutoFit/>
          </a:bodyPr>
          <a:lstStyle/>
          <a:p>
            <a:pPr>
              <a:lnSpc>
                <a:spcPct val="150000"/>
              </a:lnSpc>
              <a:spcBef>
                <a:spcPts val="600"/>
              </a:spcBef>
              <a:spcAft>
                <a:spcPts val="600"/>
              </a:spcAft>
            </a:pPr>
            <a:r>
              <a:rPr lang="zh-CN" altLang="en-US" sz="2400" dirty="0"/>
              <a:t>罗马书 </a:t>
            </a:r>
            <a:r>
              <a:rPr lang="en-US" altLang="zh-CN" sz="2400" dirty="0"/>
              <a:t>6:3  </a:t>
            </a:r>
            <a:r>
              <a:rPr lang="zh-CN" altLang="en-US" sz="2400" dirty="0"/>
              <a:t>难道你们不知道，我们这受洗归入基督耶稣的人，就是受洗归入他的死吗？（和合本修订版）</a:t>
            </a:r>
            <a:endParaRPr lang="zh-CN" altLang="en-US" sz="2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1"/>
          <a:srcRect l="15120" t="38479" r="979" b="11407"/>
          <a:stretch>
            <a:fillRect/>
          </a:stretch>
        </p:blipFill>
        <p:spPr>
          <a:xfrm>
            <a:off x="585470" y="2315210"/>
            <a:ext cx="11440795" cy="3651885"/>
          </a:xfrm>
          <a:prstGeom prst="rect">
            <a:avLst/>
          </a:prstGeom>
        </p:spPr>
      </p:pic>
      <p:sp>
        <p:nvSpPr>
          <p:cNvPr id="2" name="文本框 1"/>
          <p:cNvSpPr txBox="1"/>
          <p:nvPr/>
        </p:nvSpPr>
        <p:spPr>
          <a:xfrm>
            <a:off x="895350" y="871855"/>
            <a:ext cx="10965815" cy="1198880"/>
          </a:xfrm>
          <a:prstGeom prst="rect">
            <a:avLst/>
          </a:prstGeom>
          <a:solidFill>
            <a:schemeClr val="accent1">
              <a:lumMod val="20000"/>
              <a:lumOff val="80000"/>
            </a:schemeClr>
          </a:solidFill>
        </p:spPr>
        <p:txBody>
          <a:bodyPr wrap="square" rtlCol="0">
            <a:spAutoFit/>
          </a:bodyPr>
          <a:lstStyle/>
          <a:p>
            <a:pPr>
              <a:lnSpc>
                <a:spcPct val="150000"/>
              </a:lnSpc>
              <a:spcBef>
                <a:spcPts val="600"/>
              </a:spcBef>
              <a:spcAft>
                <a:spcPts val="600"/>
              </a:spcAft>
            </a:pPr>
            <a:r>
              <a:rPr lang="zh-CN" altLang="en-US" sz="2400" dirty="0"/>
              <a:t>罗马书 </a:t>
            </a:r>
            <a:r>
              <a:rPr lang="en-US" altLang="zh-CN" sz="2400" dirty="0"/>
              <a:t>6:4  </a:t>
            </a:r>
            <a:r>
              <a:rPr lang="zh-CN" altLang="en-US" sz="2400" dirty="0"/>
              <a:t>所以，我们藉着洗礼归入死，和他一同埋葬，是要我们行事为人都有新生的样子，像基督藉着父的荣耀从死人中复活一样。（和合本修订版）</a:t>
            </a:r>
            <a:endParaRPr lang="zh-CN" altLang="en-US"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1"/>
          <a:srcRect l="15056" t="21037" r="1175" b="29193"/>
          <a:stretch>
            <a:fillRect/>
          </a:stretch>
        </p:blipFill>
        <p:spPr>
          <a:xfrm>
            <a:off x="542290" y="1901825"/>
            <a:ext cx="10986770" cy="4561840"/>
          </a:xfrm>
          <a:prstGeom prst="rect">
            <a:avLst/>
          </a:prstGeom>
        </p:spPr>
      </p:pic>
      <p:sp>
        <p:nvSpPr>
          <p:cNvPr id="2" name="文本框 1"/>
          <p:cNvSpPr txBox="1"/>
          <p:nvPr/>
        </p:nvSpPr>
        <p:spPr>
          <a:xfrm>
            <a:off x="542607" y="394856"/>
            <a:ext cx="11106785" cy="1309013"/>
          </a:xfrm>
          <a:prstGeom prst="rect">
            <a:avLst/>
          </a:prstGeom>
          <a:solidFill>
            <a:schemeClr val="accent1">
              <a:lumMod val="20000"/>
              <a:lumOff val="80000"/>
            </a:schemeClr>
          </a:solidFill>
        </p:spPr>
        <p:txBody>
          <a:bodyPr wrap="square" rtlCol="0">
            <a:spAutoFit/>
          </a:bodyPr>
          <a:lstStyle/>
          <a:p>
            <a:pPr>
              <a:lnSpc>
                <a:spcPct val="150000"/>
              </a:lnSpc>
              <a:spcBef>
                <a:spcPts val="600"/>
              </a:spcBef>
              <a:spcAft>
                <a:spcPts val="600"/>
              </a:spcAft>
            </a:pPr>
            <a:r>
              <a:rPr lang="zh-CN" altLang="en-US" sz="2800" dirty="0"/>
              <a:t>罗马书 </a:t>
            </a:r>
            <a:r>
              <a:rPr lang="en-US" altLang="zh-CN" sz="2800" dirty="0"/>
              <a:t>6:5  </a:t>
            </a:r>
            <a:r>
              <a:rPr lang="zh-CN" altLang="en-US" sz="2800" dirty="0"/>
              <a:t>我们若在他死的样式上与他联合，也要在他复活的样式上与他联合。（新译本）</a:t>
            </a:r>
            <a:endParaRPr lang="zh-CN" altLang="en-US"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p:nvPr/>
        </p:nvSpPr>
        <p:spPr>
          <a:xfrm>
            <a:off x="181550" y="360563"/>
            <a:ext cx="11825726" cy="6136873"/>
          </a:xfrm>
          <a:prstGeom prst="rect">
            <a:avLst/>
          </a:prstGeom>
        </p:spPr>
        <p:txBody>
          <a:bodyPr wrap="square">
            <a:spAutoFit/>
          </a:bodyPr>
          <a:lstStyle/>
          <a:p>
            <a:pPr>
              <a:lnSpc>
                <a:spcPct val="150000"/>
              </a:lnSpc>
            </a:pPr>
            <a:r>
              <a:rPr b="1" dirty="0" err="1">
                <a:solidFill>
                  <a:srgbClr val="000000"/>
                </a:solidFill>
                <a:latin typeface="Helvetica" pitchFamily="2" charset="0"/>
              </a:rPr>
              <a:t>συμφυτος</a:t>
            </a:r>
            <a:r>
              <a:rPr b="1" dirty="0">
                <a:solidFill>
                  <a:srgbClr val="000000"/>
                </a:solidFill>
                <a:latin typeface="Helvetica" pitchFamily="2" charset="0"/>
              </a:rPr>
              <a:t> / </a:t>
            </a:r>
            <a:r>
              <a:rPr b="1" dirty="0" err="1">
                <a:solidFill>
                  <a:srgbClr val="000000"/>
                </a:solidFill>
                <a:latin typeface="Helvetica" pitchFamily="2" charset="0"/>
              </a:rPr>
              <a:t>sumphutos</a:t>
            </a:r>
            <a:endParaRPr b="1" dirty="0">
              <a:solidFill>
                <a:srgbClr val="000000"/>
              </a:solidFill>
              <a:latin typeface="Helvetica" pitchFamily="2" charset="0"/>
            </a:endParaRPr>
          </a:p>
          <a:p>
            <a:pPr>
              <a:lnSpc>
                <a:spcPct val="150000"/>
              </a:lnSpc>
            </a:pPr>
            <a:r>
              <a:rPr dirty="0">
                <a:solidFill>
                  <a:srgbClr val="000000"/>
                </a:solidFill>
                <a:latin typeface="Helvetica" pitchFamily="2" charset="0"/>
              </a:rPr>
              <a:t>​</a:t>
            </a:r>
            <a:endParaRPr dirty="0">
              <a:solidFill>
                <a:srgbClr val="000000"/>
              </a:solidFill>
              <a:latin typeface="Helvetica" pitchFamily="2" charset="0"/>
            </a:endParaRPr>
          </a:p>
          <a:p>
            <a:pPr>
              <a:lnSpc>
                <a:spcPct val="150000"/>
              </a:lnSpc>
            </a:pPr>
            <a:r>
              <a:rPr lang="en-US" sz="1600" dirty="0">
                <a:solidFill>
                  <a:srgbClr val="000000"/>
                </a:solidFill>
                <a:latin typeface="Helvetica" pitchFamily="2" charset="0"/>
              </a:rPr>
              <a:t>1. </a:t>
            </a:r>
            <a:r>
              <a:rPr sz="1600" dirty="0">
                <a:solidFill>
                  <a:srgbClr val="000000"/>
                </a:solidFill>
                <a:latin typeface="Helvetica" pitchFamily="2" charset="0"/>
              </a:rPr>
              <a:t>The word </a:t>
            </a:r>
            <a:r>
              <a:rPr sz="1600" dirty="0" err="1">
                <a:solidFill>
                  <a:srgbClr val="000000"/>
                </a:solidFill>
                <a:latin typeface="Helvetica" pitchFamily="2" charset="0"/>
              </a:rPr>
              <a:t>σύμφυτος</a:t>
            </a:r>
            <a:r>
              <a:rPr sz="1600" dirty="0">
                <a:solidFill>
                  <a:srgbClr val="000000"/>
                </a:solidFill>
                <a:latin typeface="Helvetica" pitchFamily="2" charset="0"/>
              </a:rPr>
              <a:t> / </a:t>
            </a:r>
            <a:r>
              <a:rPr sz="1600" dirty="0" err="1">
                <a:solidFill>
                  <a:srgbClr val="000000"/>
                </a:solidFill>
                <a:latin typeface="Helvetica" pitchFamily="2" charset="0"/>
              </a:rPr>
              <a:t>sumphutos</a:t>
            </a:r>
            <a:r>
              <a:rPr sz="1600" dirty="0">
                <a:solidFill>
                  <a:srgbClr val="000000"/>
                </a:solidFill>
                <a:latin typeface="Helvetica" pitchFamily="2" charset="0"/>
              </a:rPr>
              <a:t> is a compound word from “sum” = together (later appearing in English as: “sum” as in the result of two addends in an equation, ‘sum total’ etc.) and the verb </a:t>
            </a:r>
            <a:r>
              <a:rPr sz="1600" dirty="0" err="1">
                <a:solidFill>
                  <a:srgbClr val="000000"/>
                </a:solidFill>
                <a:latin typeface="Helvetica" pitchFamily="2" charset="0"/>
              </a:rPr>
              <a:t>φύω</a:t>
            </a:r>
            <a:r>
              <a:rPr sz="1600" dirty="0">
                <a:solidFill>
                  <a:srgbClr val="000000"/>
                </a:solidFill>
                <a:latin typeface="Helvetica" pitchFamily="2" charset="0"/>
              </a:rPr>
              <a:t> (also: </a:t>
            </a:r>
            <a:r>
              <a:rPr sz="1600" dirty="0" err="1">
                <a:solidFill>
                  <a:srgbClr val="000000"/>
                </a:solidFill>
                <a:latin typeface="Helvetica" pitchFamily="2" charset="0"/>
              </a:rPr>
              <a:t>φυτεύω</a:t>
            </a:r>
            <a:r>
              <a:rPr sz="1600" dirty="0">
                <a:solidFill>
                  <a:srgbClr val="000000"/>
                </a:solidFill>
                <a:latin typeface="Helvetica" pitchFamily="2" charset="0"/>
              </a:rPr>
              <a:t>) meaning ‘to plant’. The meaning is “plant together”.</a:t>
            </a:r>
            <a:br>
              <a:rPr lang="en-US" dirty="0">
                <a:solidFill>
                  <a:srgbClr val="000000"/>
                </a:solidFill>
                <a:latin typeface="Helvetica" pitchFamily="2" charset="0"/>
              </a:rPr>
            </a:br>
            <a:r>
              <a:rPr lang="en-US" altLang="zh-CN" b="1" i="1" dirty="0" err="1">
                <a:solidFill>
                  <a:srgbClr val="000000"/>
                </a:solidFill>
                <a:latin typeface="Helvetica" pitchFamily="2" charset="0"/>
              </a:rPr>
              <a:t>s</a:t>
            </a:r>
            <a:r>
              <a:rPr lang="en-US" b="1" i="1" dirty="0" err="1">
                <a:solidFill>
                  <a:srgbClr val="000000"/>
                </a:solidFill>
                <a:latin typeface="Helvetica" pitchFamily="2" charset="0"/>
              </a:rPr>
              <a:t>umphutos</a:t>
            </a:r>
            <a:r>
              <a:rPr lang="zh-CN" altLang="en-US" b="1" dirty="0">
                <a:solidFill>
                  <a:srgbClr val="000000"/>
                </a:solidFill>
                <a:latin typeface="Helvetica" pitchFamily="2" charset="0"/>
              </a:rPr>
              <a:t>是一个复合词，由</a:t>
            </a:r>
            <a:r>
              <a:rPr lang="en-US" altLang="zh-CN" b="1" i="1" dirty="0">
                <a:solidFill>
                  <a:srgbClr val="000000"/>
                </a:solidFill>
                <a:latin typeface="Helvetica" pitchFamily="2" charset="0"/>
              </a:rPr>
              <a:t>sum</a:t>
            </a:r>
            <a:r>
              <a:rPr lang="zh-CN" altLang="en-US" b="1" dirty="0">
                <a:solidFill>
                  <a:srgbClr val="000000"/>
                </a:solidFill>
                <a:latin typeface="Helvetica" pitchFamily="2" charset="0"/>
              </a:rPr>
              <a:t>和动词</a:t>
            </a:r>
            <a:r>
              <a:rPr lang="en-US" altLang="zh-CN" b="1" i="1" dirty="0" err="1">
                <a:solidFill>
                  <a:srgbClr val="000000"/>
                </a:solidFill>
                <a:latin typeface="Helvetica" pitchFamily="2" charset="0"/>
              </a:rPr>
              <a:t>phuó</a:t>
            </a:r>
            <a:r>
              <a:rPr lang="zh-CN" altLang="en-US" b="1" dirty="0">
                <a:solidFill>
                  <a:srgbClr val="000000"/>
                </a:solidFill>
                <a:latin typeface="Helvetica" pitchFamily="2" charset="0"/>
              </a:rPr>
              <a:t>（</a:t>
            </a:r>
            <a:r>
              <a:rPr lang="en-US" altLang="zh-CN" b="1" dirty="0">
                <a:solidFill>
                  <a:srgbClr val="000000"/>
                </a:solidFill>
                <a:latin typeface="Helvetica" pitchFamily="2" charset="0"/>
              </a:rPr>
              <a:t> </a:t>
            </a:r>
            <a:r>
              <a:rPr lang="en-US" altLang="zh-CN" b="1" i="1" dirty="0" err="1">
                <a:solidFill>
                  <a:srgbClr val="000000"/>
                </a:solidFill>
                <a:latin typeface="Helvetica" pitchFamily="2" charset="0"/>
              </a:rPr>
              <a:t>phuteuó</a:t>
            </a:r>
            <a:r>
              <a:rPr lang="en-US" altLang="zh-CN" b="1" dirty="0">
                <a:solidFill>
                  <a:srgbClr val="000000"/>
                </a:solidFill>
                <a:latin typeface="Helvetica" pitchFamily="2" charset="0"/>
              </a:rPr>
              <a:t> </a:t>
            </a:r>
            <a:r>
              <a:rPr lang="zh-CN" altLang="en-US" b="1" dirty="0">
                <a:solidFill>
                  <a:srgbClr val="000000"/>
                </a:solidFill>
                <a:latin typeface="Helvetica" pitchFamily="2" charset="0"/>
              </a:rPr>
              <a:t>）共同组成，意为“栽种在一起”。</a:t>
            </a:r>
            <a:br>
              <a:rPr lang="en-US" altLang="zh-CN" b="1" dirty="0">
                <a:solidFill>
                  <a:srgbClr val="000000"/>
                </a:solidFill>
                <a:latin typeface="Helvetica" pitchFamily="2" charset="0"/>
              </a:rPr>
            </a:br>
            <a:r>
              <a:rPr lang="en-US" altLang="zh-CN" b="1" i="1" dirty="0">
                <a:solidFill>
                  <a:srgbClr val="000000"/>
                </a:solidFill>
                <a:latin typeface="Helvetica" pitchFamily="2" charset="0"/>
              </a:rPr>
              <a:t>sum</a:t>
            </a:r>
            <a:r>
              <a:rPr lang="zh-CN" altLang="en-US" b="1" dirty="0">
                <a:solidFill>
                  <a:srgbClr val="000000"/>
                </a:solidFill>
                <a:latin typeface="Helvetica" pitchFamily="2" charset="0"/>
              </a:rPr>
              <a:t>的意思是“一起</a:t>
            </a:r>
            <a:r>
              <a:rPr lang="en-US" altLang="zh-CN" b="1" dirty="0">
                <a:solidFill>
                  <a:srgbClr val="000000"/>
                </a:solidFill>
                <a:latin typeface="Helvetica" pitchFamily="2" charset="0"/>
              </a:rPr>
              <a:t>/</a:t>
            </a:r>
            <a:r>
              <a:rPr lang="zh-CN" altLang="en-US" b="1" dirty="0">
                <a:solidFill>
                  <a:srgbClr val="000000"/>
                </a:solidFill>
                <a:latin typeface="Helvetica" pitchFamily="2" charset="0"/>
              </a:rPr>
              <a:t>一同”（后来演变为英语单词</a:t>
            </a:r>
            <a:r>
              <a:rPr lang="en-US" altLang="zh-CN" b="1" i="1" dirty="0">
                <a:solidFill>
                  <a:srgbClr val="000000"/>
                </a:solidFill>
                <a:latin typeface="Helvetica" pitchFamily="2" charset="0"/>
              </a:rPr>
              <a:t>sum</a:t>
            </a:r>
            <a:r>
              <a:rPr lang="zh-CN" altLang="en-US" b="1" dirty="0">
                <a:solidFill>
                  <a:srgbClr val="000000"/>
                </a:solidFill>
                <a:latin typeface="Helvetica" pitchFamily="2" charset="0"/>
              </a:rPr>
              <a:t>，意为“和”或“总和”，即两个加数相加的结果；</a:t>
            </a:r>
            <a:r>
              <a:rPr lang="en-US" altLang="zh-CN" b="1" i="1" dirty="0">
                <a:solidFill>
                  <a:srgbClr val="000000"/>
                </a:solidFill>
                <a:latin typeface="Helvetica" pitchFamily="2" charset="0"/>
              </a:rPr>
              <a:t>sum total</a:t>
            </a:r>
            <a:r>
              <a:rPr lang="zh-CN" altLang="en-US" b="1" dirty="0">
                <a:solidFill>
                  <a:srgbClr val="000000"/>
                </a:solidFill>
                <a:latin typeface="Helvetica" pitchFamily="2" charset="0"/>
              </a:rPr>
              <a:t>也是同样的意思）。动词</a:t>
            </a:r>
            <a:r>
              <a:rPr lang="en-US" altLang="zh-CN" b="1" i="1" dirty="0" err="1">
                <a:solidFill>
                  <a:srgbClr val="000000"/>
                </a:solidFill>
                <a:latin typeface="Helvetica" pitchFamily="2" charset="0"/>
              </a:rPr>
              <a:t>phuó</a:t>
            </a:r>
            <a:r>
              <a:rPr lang="zh-CN" altLang="en-US" b="1" dirty="0">
                <a:solidFill>
                  <a:srgbClr val="000000"/>
                </a:solidFill>
                <a:latin typeface="Helvetica" pitchFamily="2" charset="0"/>
              </a:rPr>
              <a:t>（</a:t>
            </a:r>
            <a:r>
              <a:rPr lang="en-US" altLang="zh-CN" b="1" dirty="0">
                <a:solidFill>
                  <a:srgbClr val="000000"/>
                </a:solidFill>
                <a:latin typeface="Helvetica" pitchFamily="2" charset="0"/>
              </a:rPr>
              <a:t> </a:t>
            </a:r>
            <a:r>
              <a:rPr lang="en-US" altLang="zh-CN" b="1" i="1" dirty="0" err="1">
                <a:solidFill>
                  <a:srgbClr val="000000"/>
                </a:solidFill>
                <a:latin typeface="Helvetica" pitchFamily="2" charset="0"/>
              </a:rPr>
              <a:t>phuteuó</a:t>
            </a:r>
            <a:r>
              <a:rPr lang="en-US" altLang="zh-CN" b="1" dirty="0">
                <a:solidFill>
                  <a:srgbClr val="000000"/>
                </a:solidFill>
                <a:latin typeface="Helvetica" pitchFamily="2" charset="0"/>
              </a:rPr>
              <a:t> </a:t>
            </a:r>
            <a:r>
              <a:rPr lang="zh-CN" altLang="en-US" b="1" dirty="0">
                <a:solidFill>
                  <a:srgbClr val="000000"/>
                </a:solidFill>
                <a:latin typeface="Helvetica" pitchFamily="2" charset="0"/>
              </a:rPr>
              <a:t>）的意思则是“栽种”。</a:t>
            </a:r>
            <a:endParaRPr b="1" dirty="0">
              <a:solidFill>
                <a:srgbClr val="000000"/>
              </a:solidFill>
              <a:latin typeface="Helvetica" pitchFamily="2" charset="0"/>
            </a:endParaRPr>
          </a:p>
          <a:p>
            <a:pPr>
              <a:lnSpc>
                <a:spcPct val="150000"/>
              </a:lnSpc>
            </a:pPr>
            <a:endParaRPr dirty="0">
              <a:solidFill>
                <a:srgbClr val="000000"/>
              </a:solidFill>
              <a:latin typeface="Helvetica" pitchFamily="2" charset="0"/>
            </a:endParaRPr>
          </a:p>
          <a:p>
            <a:pPr indent="0">
              <a:lnSpc>
                <a:spcPct val="150000"/>
              </a:lnSpc>
              <a:buNone/>
            </a:pPr>
            <a:r>
              <a:rPr lang="en-US" sz="1600" dirty="0">
                <a:solidFill>
                  <a:srgbClr val="000000"/>
                </a:solidFill>
                <a:latin typeface="Helvetica" pitchFamily="2" charset="0"/>
              </a:rPr>
              <a:t>2. </a:t>
            </a:r>
            <a:r>
              <a:rPr sz="1600" dirty="0">
                <a:solidFill>
                  <a:srgbClr val="000000"/>
                </a:solidFill>
                <a:latin typeface="Helvetica" pitchFamily="2" charset="0"/>
              </a:rPr>
              <a:t>The word ‘</a:t>
            </a:r>
            <a:r>
              <a:rPr sz="1600" dirty="0" err="1">
                <a:solidFill>
                  <a:srgbClr val="000000"/>
                </a:solidFill>
                <a:latin typeface="Helvetica" pitchFamily="2" charset="0"/>
              </a:rPr>
              <a:t>sumphutos</a:t>
            </a:r>
            <a:r>
              <a:rPr sz="1600" dirty="0">
                <a:solidFill>
                  <a:srgbClr val="000000"/>
                </a:solidFill>
                <a:latin typeface="Helvetica" pitchFamily="2" charset="0"/>
              </a:rPr>
              <a:t>’ is a </a:t>
            </a:r>
            <a:r>
              <a:rPr sz="1600" dirty="0" err="1">
                <a:solidFill>
                  <a:srgbClr val="000000"/>
                </a:solidFill>
                <a:latin typeface="Helvetica" pitchFamily="2" charset="0"/>
              </a:rPr>
              <a:t>hapaxlegomenon</a:t>
            </a:r>
            <a:r>
              <a:rPr sz="1600" dirty="0">
                <a:solidFill>
                  <a:srgbClr val="000000"/>
                </a:solidFill>
                <a:latin typeface="Helvetica" pitchFamily="2" charset="0"/>
              </a:rPr>
              <a:t>, i.e., it appears only one time in the entire New Testament. This is a very specific and technical event – Christ and the believer are both bought into ‘newness of life’ through His burial and resurrection. In this case, it is because of our union [baptism] into Christ that we are buried and resurrected with Him</a:t>
            </a:r>
            <a:r>
              <a:rPr lang="en-US" sz="1600" dirty="0">
                <a:solidFill>
                  <a:srgbClr val="000000"/>
                </a:solidFill>
                <a:latin typeface="Helvetica" pitchFamily="2" charset="0"/>
              </a:rPr>
              <a:t>. </a:t>
            </a:r>
            <a:br>
              <a:rPr lang="en-US" dirty="0">
                <a:solidFill>
                  <a:srgbClr val="000000"/>
                </a:solidFill>
                <a:latin typeface="Helvetica" pitchFamily="2" charset="0"/>
              </a:rPr>
            </a:br>
            <a:r>
              <a:rPr lang="en-US" b="1" i="1" dirty="0" err="1">
                <a:solidFill>
                  <a:srgbClr val="000000"/>
                </a:solidFill>
                <a:latin typeface="Helvetica" pitchFamily="2" charset="0"/>
              </a:rPr>
              <a:t>sumphutos</a:t>
            </a:r>
            <a:r>
              <a:rPr lang="zh-CN" altLang="en-US" b="1" dirty="0">
                <a:solidFill>
                  <a:srgbClr val="000000"/>
                </a:solidFill>
                <a:latin typeface="Helvetica" pitchFamily="2" charset="0"/>
              </a:rPr>
              <a:t>是一个孤例词，意思是在整本新约中，这个词只出现过一次。这是一件极其独特、巧妙的事件</a:t>
            </a:r>
            <a:r>
              <a:rPr lang="en-US" altLang="zh-CN" b="1" dirty="0">
                <a:solidFill>
                  <a:srgbClr val="000000"/>
                </a:solidFill>
                <a:latin typeface="Helvetica" pitchFamily="2" charset="0"/>
              </a:rPr>
              <a:t>——</a:t>
            </a:r>
            <a:r>
              <a:rPr lang="zh-CN" altLang="en-US" b="1" dirty="0">
                <a:solidFill>
                  <a:srgbClr val="000000"/>
                </a:solidFill>
                <a:latin typeface="Helvetica" pitchFamily="2" charset="0"/>
              </a:rPr>
              <a:t>基督和信徒一同藉着基督的埋葬和复活得以进入“新生”。在这起事件中，我们因着与基督合为一体</a:t>
            </a:r>
            <a:r>
              <a:rPr lang="en-US" altLang="zh-CN" b="1" dirty="0">
                <a:solidFill>
                  <a:srgbClr val="000000"/>
                </a:solidFill>
                <a:latin typeface="Helvetica" pitchFamily="2" charset="0"/>
              </a:rPr>
              <a:t>[</a:t>
            </a:r>
            <a:r>
              <a:rPr lang="zh-CN" altLang="en-US" b="1" dirty="0">
                <a:solidFill>
                  <a:srgbClr val="000000"/>
                </a:solidFill>
                <a:latin typeface="Helvetica" pitchFamily="2" charset="0"/>
              </a:rPr>
              <a:t>受洗合一</a:t>
            </a:r>
            <a:r>
              <a:rPr lang="en-US" altLang="zh-CN" b="1" dirty="0">
                <a:solidFill>
                  <a:srgbClr val="000000"/>
                </a:solidFill>
                <a:latin typeface="Helvetica" pitchFamily="2" charset="0"/>
              </a:rPr>
              <a:t>]</a:t>
            </a:r>
            <a:r>
              <a:rPr lang="zh-CN" altLang="en-US" b="1" dirty="0">
                <a:solidFill>
                  <a:srgbClr val="000000"/>
                </a:solidFill>
                <a:latin typeface="Helvetica" pitchFamily="2" charset="0"/>
              </a:rPr>
              <a:t>而得以与祂一同埋葬且一同复活。</a:t>
            </a:r>
            <a:endParaRPr lang="en-US" b="1" dirty="0">
              <a:solidFill>
                <a:srgbClr val="000000"/>
              </a:solidFill>
              <a:latin typeface="Helvetica" pitchFamily="2"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p:nvPr/>
        </p:nvSpPr>
        <p:spPr>
          <a:xfrm>
            <a:off x="423685" y="755704"/>
            <a:ext cx="11341456" cy="5346592"/>
          </a:xfrm>
          <a:prstGeom prst="rect">
            <a:avLst/>
          </a:prstGeom>
        </p:spPr>
        <p:txBody>
          <a:bodyPr wrap="square">
            <a:spAutoFit/>
          </a:bodyPr>
          <a:lstStyle/>
          <a:p>
            <a:pPr>
              <a:lnSpc>
                <a:spcPct val="150000"/>
              </a:lnSpc>
            </a:pPr>
            <a:r>
              <a:rPr lang="en-US" dirty="0">
                <a:solidFill>
                  <a:srgbClr val="000000"/>
                </a:solidFill>
                <a:latin typeface="Helvetica" pitchFamily="2" charset="0"/>
              </a:rPr>
              <a:t>3. T</a:t>
            </a:r>
            <a:r>
              <a:rPr dirty="0">
                <a:solidFill>
                  <a:srgbClr val="000000"/>
                </a:solidFill>
                <a:latin typeface="Helvetica" pitchFamily="2" charset="0"/>
              </a:rPr>
              <a:t>he Holy Spirit choses to use this word as a synonym for ‘</a:t>
            </a:r>
            <a:r>
              <a:rPr dirty="0" err="1">
                <a:solidFill>
                  <a:srgbClr val="000000"/>
                </a:solidFill>
                <a:latin typeface="Helvetica" pitchFamily="2" charset="0"/>
              </a:rPr>
              <a:t>baptizo</a:t>
            </a:r>
            <a:r>
              <a:rPr dirty="0">
                <a:solidFill>
                  <a:srgbClr val="000000"/>
                </a:solidFill>
                <a:latin typeface="Helvetica" pitchFamily="2" charset="0"/>
              </a:rPr>
              <a:t>.’ </a:t>
            </a:r>
            <a:br>
              <a:rPr lang="en-US" dirty="0">
                <a:solidFill>
                  <a:srgbClr val="000000"/>
                </a:solidFill>
                <a:latin typeface="Helvetica" pitchFamily="2" charset="0"/>
              </a:rPr>
            </a:br>
            <a:r>
              <a:rPr lang="zh-CN" altLang="en-US" sz="2000" b="1" dirty="0">
                <a:solidFill>
                  <a:srgbClr val="000000"/>
                </a:solidFill>
                <a:latin typeface="Helvetica" pitchFamily="2" charset="0"/>
              </a:rPr>
              <a:t>圣灵选择使用</a:t>
            </a:r>
            <a:r>
              <a:rPr lang="en-US" altLang="zh-CN" sz="2000" b="1" i="1" dirty="0" err="1">
                <a:solidFill>
                  <a:srgbClr val="000000"/>
                </a:solidFill>
                <a:latin typeface="Helvetica" pitchFamily="2" charset="0"/>
              </a:rPr>
              <a:t>sumphutos</a:t>
            </a:r>
            <a:r>
              <a:rPr lang="zh-CN" altLang="en-US" sz="2000" b="1" dirty="0">
                <a:solidFill>
                  <a:srgbClr val="000000"/>
                </a:solidFill>
                <a:latin typeface="Helvetica" pitchFamily="2" charset="0"/>
              </a:rPr>
              <a:t>这个词作为</a:t>
            </a:r>
            <a:r>
              <a:rPr lang="en-US" altLang="zh-CN" sz="2000" b="1" i="1" dirty="0" err="1">
                <a:solidFill>
                  <a:srgbClr val="000000"/>
                </a:solidFill>
                <a:latin typeface="Helvetica" pitchFamily="2" charset="0"/>
              </a:rPr>
              <a:t>baptizo</a:t>
            </a:r>
            <a:r>
              <a:rPr lang="zh-CN" altLang="en-US" sz="2000" b="1" dirty="0">
                <a:solidFill>
                  <a:srgbClr val="000000"/>
                </a:solidFill>
                <a:latin typeface="Helvetica" pitchFamily="2" charset="0"/>
              </a:rPr>
              <a:t>（意为“洗礼”或“合一”）的同义词。</a:t>
            </a:r>
            <a:endParaRPr sz="2000" b="1" dirty="0">
              <a:solidFill>
                <a:srgbClr val="000000"/>
              </a:solidFill>
              <a:latin typeface="Helvetica" pitchFamily="2" charset="0"/>
            </a:endParaRPr>
          </a:p>
          <a:p>
            <a:pPr>
              <a:lnSpc>
                <a:spcPct val="150000"/>
              </a:lnSpc>
              <a:buAutoNum type="arabicPeriod"/>
            </a:pPr>
            <a:endParaRPr sz="2000" dirty="0">
              <a:solidFill>
                <a:srgbClr val="000000"/>
              </a:solidFill>
              <a:latin typeface="Helvetica" pitchFamily="2" charset="0"/>
            </a:endParaRPr>
          </a:p>
          <a:p>
            <a:pPr indent="0">
              <a:lnSpc>
                <a:spcPct val="150000"/>
              </a:lnSpc>
              <a:buNone/>
            </a:pPr>
            <a:r>
              <a:rPr lang="en-US" dirty="0">
                <a:solidFill>
                  <a:srgbClr val="000000"/>
                </a:solidFill>
                <a:latin typeface="Helvetica" pitchFamily="2" charset="0"/>
              </a:rPr>
              <a:t>4. </a:t>
            </a:r>
            <a:r>
              <a:rPr dirty="0">
                <a:solidFill>
                  <a:srgbClr val="000000"/>
                </a:solidFill>
                <a:latin typeface="Helvetica" pitchFamily="2" charset="0"/>
              </a:rPr>
              <a:t>Therefore, we see the analogy of the seed: first it must be planted [‘buried’] before it can spring to newness of life - the resurrection (Rom. 6:4).</a:t>
            </a:r>
            <a:br>
              <a:rPr lang="en-US" sz="2000" dirty="0">
                <a:solidFill>
                  <a:srgbClr val="000000"/>
                </a:solidFill>
                <a:latin typeface="Helvetica" pitchFamily="2" charset="0"/>
              </a:rPr>
            </a:br>
            <a:r>
              <a:rPr lang="zh-CN" altLang="en-US" sz="2000" b="1" dirty="0">
                <a:solidFill>
                  <a:srgbClr val="000000"/>
                </a:solidFill>
                <a:latin typeface="Helvetica" pitchFamily="2" charset="0"/>
              </a:rPr>
              <a:t>因此，我们见到种子的比喻：种子必须先经过栽种</a:t>
            </a:r>
            <a:r>
              <a:rPr lang="en-US" altLang="zh-CN" sz="2000" b="1" dirty="0">
                <a:solidFill>
                  <a:srgbClr val="000000"/>
                </a:solidFill>
                <a:latin typeface="Helvetica" pitchFamily="2" charset="0"/>
              </a:rPr>
              <a:t>[</a:t>
            </a:r>
            <a:r>
              <a:rPr lang="zh-CN" altLang="en-US" sz="2000" b="1" dirty="0">
                <a:solidFill>
                  <a:srgbClr val="000000"/>
                </a:solidFill>
                <a:latin typeface="Helvetica" pitchFamily="2" charset="0"/>
              </a:rPr>
              <a:t>“埋葬”</a:t>
            </a:r>
            <a:r>
              <a:rPr lang="en-US" altLang="zh-CN" sz="2000" b="1" dirty="0">
                <a:solidFill>
                  <a:srgbClr val="000000"/>
                </a:solidFill>
                <a:latin typeface="Helvetica" pitchFamily="2" charset="0"/>
              </a:rPr>
              <a:t>]</a:t>
            </a:r>
            <a:r>
              <a:rPr lang="zh-CN" altLang="en-US" sz="2000" b="1" dirty="0">
                <a:solidFill>
                  <a:srgbClr val="000000"/>
                </a:solidFill>
                <a:latin typeface="Helvetica" pitchFamily="2" charset="0"/>
              </a:rPr>
              <a:t>，才能获得新生</a:t>
            </a:r>
            <a:r>
              <a:rPr lang="en-US" altLang="zh-CN" sz="2000" b="1" dirty="0">
                <a:solidFill>
                  <a:srgbClr val="000000"/>
                </a:solidFill>
                <a:latin typeface="Helvetica" pitchFamily="2" charset="0"/>
              </a:rPr>
              <a:t>——</a:t>
            </a:r>
            <a:r>
              <a:rPr lang="zh-CN" altLang="en-US" sz="2000" b="1" dirty="0">
                <a:solidFill>
                  <a:srgbClr val="000000"/>
                </a:solidFill>
                <a:latin typeface="Helvetica" pitchFamily="2" charset="0"/>
              </a:rPr>
              <a:t>即复活（罗马书 </a:t>
            </a:r>
            <a:r>
              <a:rPr lang="en-US" altLang="zh-CN" sz="2000" b="1" dirty="0">
                <a:solidFill>
                  <a:srgbClr val="000000"/>
                </a:solidFill>
                <a:latin typeface="Helvetica" pitchFamily="2" charset="0"/>
              </a:rPr>
              <a:t>6:4</a:t>
            </a:r>
            <a:r>
              <a:rPr lang="zh-CN" altLang="en-US" sz="2000" b="1" dirty="0">
                <a:solidFill>
                  <a:srgbClr val="000000"/>
                </a:solidFill>
                <a:latin typeface="Helvetica" pitchFamily="2" charset="0"/>
              </a:rPr>
              <a:t>）。</a:t>
            </a:r>
            <a:endParaRPr sz="2000" b="1" dirty="0">
              <a:solidFill>
                <a:srgbClr val="000000"/>
              </a:solidFill>
              <a:latin typeface="Helvetica" pitchFamily="2" charset="0"/>
            </a:endParaRPr>
          </a:p>
          <a:p>
            <a:pPr>
              <a:lnSpc>
                <a:spcPct val="150000"/>
              </a:lnSpc>
            </a:pPr>
            <a:endParaRPr sz="2000" dirty="0">
              <a:solidFill>
                <a:srgbClr val="000000"/>
              </a:solidFill>
              <a:latin typeface="Helvetica" pitchFamily="2" charset="0"/>
            </a:endParaRPr>
          </a:p>
          <a:p>
            <a:pPr indent="0">
              <a:lnSpc>
                <a:spcPct val="150000"/>
              </a:lnSpc>
              <a:buNone/>
            </a:pPr>
            <a:r>
              <a:rPr lang="en-US" dirty="0">
                <a:solidFill>
                  <a:srgbClr val="000000"/>
                </a:solidFill>
                <a:latin typeface="Helvetica" pitchFamily="2" charset="0"/>
              </a:rPr>
              <a:t>5. </a:t>
            </a:r>
            <a:r>
              <a:rPr dirty="0">
                <a:solidFill>
                  <a:srgbClr val="000000"/>
                </a:solidFill>
                <a:latin typeface="Helvetica" pitchFamily="2" charset="0"/>
              </a:rPr>
              <a:t>Other planting analogies related to being in union with Christ found in the New Testament:  Matt. 15:13; John  12:24, 32, John 15:1-8</a:t>
            </a:r>
            <a:r>
              <a:rPr lang="en-US" dirty="0">
                <a:solidFill>
                  <a:srgbClr val="000000"/>
                </a:solidFill>
                <a:latin typeface="Helvetica" pitchFamily="2" charset="0"/>
              </a:rPr>
              <a:t>.</a:t>
            </a:r>
            <a:br>
              <a:rPr lang="en-US" sz="2000" dirty="0">
                <a:solidFill>
                  <a:srgbClr val="000000"/>
                </a:solidFill>
                <a:latin typeface="Helvetica" pitchFamily="2" charset="0"/>
              </a:rPr>
            </a:br>
            <a:r>
              <a:rPr lang="zh-CN" altLang="en-US" sz="2000" b="1" dirty="0">
                <a:solidFill>
                  <a:srgbClr val="000000"/>
                </a:solidFill>
                <a:latin typeface="Helvetica" pitchFamily="2" charset="0"/>
              </a:rPr>
              <a:t>新约中其他有关“与基督合一”的栽种的比喻：马太福音 </a:t>
            </a:r>
            <a:r>
              <a:rPr lang="en-US" altLang="zh-CN" sz="2000" b="1" dirty="0">
                <a:solidFill>
                  <a:srgbClr val="000000"/>
                </a:solidFill>
                <a:latin typeface="Helvetica" pitchFamily="2" charset="0"/>
              </a:rPr>
              <a:t>15:13</a:t>
            </a:r>
            <a:r>
              <a:rPr lang="zh-CN" altLang="en-US" sz="2000" b="1" dirty="0">
                <a:solidFill>
                  <a:srgbClr val="000000"/>
                </a:solidFill>
                <a:latin typeface="Helvetica" pitchFamily="2" charset="0"/>
              </a:rPr>
              <a:t>；约翰福音 </a:t>
            </a:r>
            <a:r>
              <a:rPr lang="en-US" altLang="zh-CN" sz="2000" b="1" dirty="0">
                <a:solidFill>
                  <a:srgbClr val="000000"/>
                </a:solidFill>
                <a:latin typeface="Helvetica" pitchFamily="2" charset="0"/>
              </a:rPr>
              <a:t>12:24</a:t>
            </a:r>
            <a:r>
              <a:rPr lang="zh-CN" altLang="en-US" sz="2000" b="1" dirty="0">
                <a:solidFill>
                  <a:srgbClr val="000000"/>
                </a:solidFill>
                <a:latin typeface="Helvetica" pitchFamily="2" charset="0"/>
              </a:rPr>
              <a:t>、</a:t>
            </a:r>
            <a:r>
              <a:rPr lang="en-US" altLang="zh-CN" sz="2000" b="1" dirty="0">
                <a:solidFill>
                  <a:srgbClr val="000000"/>
                </a:solidFill>
                <a:latin typeface="Helvetica" pitchFamily="2" charset="0"/>
              </a:rPr>
              <a:t>32</a:t>
            </a:r>
            <a:r>
              <a:rPr lang="zh-CN" altLang="en-US" sz="2000" b="1" dirty="0">
                <a:solidFill>
                  <a:srgbClr val="000000"/>
                </a:solidFill>
                <a:latin typeface="Helvetica" pitchFamily="2" charset="0"/>
              </a:rPr>
              <a:t>；约翰福音 </a:t>
            </a:r>
            <a:r>
              <a:rPr lang="en-US" altLang="zh-CN" sz="2000" b="1" dirty="0">
                <a:solidFill>
                  <a:srgbClr val="000000"/>
                </a:solidFill>
                <a:latin typeface="Helvetica" pitchFamily="2" charset="0"/>
              </a:rPr>
              <a:t>15:1-8</a:t>
            </a:r>
            <a:r>
              <a:rPr lang="zh-CN" altLang="en-US" sz="2000" b="1" dirty="0">
                <a:solidFill>
                  <a:srgbClr val="000000"/>
                </a:solidFill>
                <a:latin typeface="Helvetica" pitchFamily="2" charset="0"/>
              </a:rPr>
              <a:t>。</a:t>
            </a:r>
            <a:endParaRPr lang="en-US" sz="2000" b="1" dirty="0">
              <a:solidFill>
                <a:srgbClr val="000000"/>
              </a:solidFill>
              <a:latin typeface="Helvetica" pitchFamily="2"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1"/>
          <a:srcRect l="14728" t="34512" r="1773" b="24140"/>
          <a:stretch>
            <a:fillRect/>
          </a:stretch>
        </p:blipFill>
        <p:spPr>
          <a:xfrm>
            <a:off x="511810" y="2118360"/>
            <a:ext cx="10919460" cy="3632200"/>
          </a:xfrm>
          <a:prstGeom prst="rect">
            <a:avLst/>
          </a:prstGeom>
        </p:spPr>
      </p:pic>
      <p:sp>
        <p:nvSpPr>
          <p:cNvPr id="2" name="文本框 1"/>
          <p:cNvSpPr txBox="1"/>
          <p:nvPr/>
        </p:nvSpPr>
        <p:spPr>
          <a:xfrm>
            <a:off x="783272" y="529590"/>
            <a:ext cx="10648315" cy="1309013"/>
          </a:xfrm>
          <a:prstGeom prst="rect">
            <a:avLst/>
          </a:prstGeom>
          <a:solidFill>
            <a:schemeClr val="accent1">
              <a:lumMod val="20000"/>
              <a:lumOff val="80000"/>
            </a:schemeClr>
          </a:solidFill>
        </p:spPr>
        <p:txBody>
          <a:bodyPr wrap="square" rtlCol="0">
            <a:spAutoFit/>
          </a:bodyPr>
          <a:lstStyle/>
          <a:p>
            <a:pPr>
              <a:lnSpc>
                <a:spcPct val="150000"/>
              </a:lnSpc>
              <a:spcBef>
                <a:spcPts val="600"/>
              </a:spcBef>
              <a:spcAft>
                <a:spcPts val="600"/>
              </a:spcAft>
            </a:pPr>
            <a:r>
              <a:rPr lang="zh-CN" altLang="en-US" sz="2800" dirty="0"/>
              <a:t>罗马书 </a:t>
            </a:r>
            <a:r>
              <a:rPr lang="en-US" altLang="zh-CN" sz="2800" dirty="0"/>
              <a:t>6:5  </a:t>
            </a:r>
            <a:r>
              <a:rPr lang="zh-CN" altLang="en-US" sz="2800" dirty="0"/>
              <a:t>我们知道，我们的旧人和他同钉十字架，使罪身灭绝，叫我们不再作罪的奴隶。（和合本修订版）</a:t>
            </a:r>
            <a:endParaRPr lang="zh-CN" altLang="en-US" sz="2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1"/>
          <p:cNvPicPr>
            <a:picLocks noGrp="1" noChangeAspect="1"/>
          </p:cNvPicPr>
          <p:nvPr>
            <p:ph idx="1"/>
          </p:nvPr>
        </p:nvPicPr>
        <p:blipFill>
          <a:blip r:embed="rId1"/>
          <a:srcRect l="1874" r="1874"/>
          <a:stretch>
            <a:fillRect/>
          </a:stretch>
        </p:blipFill>
        <p:spPr>
          <a:xfrm>
            <a:off x="444500" y="1150620"/>
            <a:ext cx="10877550" cy="4365625"/>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3" name="内容占位符 2"/>
          <p:cNvSpPr>
            <a:spLocks noGrp="1"/>
          </p:cNvSpPr>
          <p:nvPr>
            <p:ph idx="1"/>
          </p:nvPr>
        </p:nvSpPr>
        <p:spPr>
          <a:xfrm>
            <a:off x="528768" y="1045863"/>
            <a:ext cx="11134463" cy="1393604"/>
          </a:xfrm>
        </p:spPr>
        <p:txBody>
          <a:bodyPr anchor="ctr">
            <a:normAutofit/>
          </a:bodyPr>
          <a:lstStyle/>
          <a:p>
            <a:pPr marL="571500" indent="-571500">
              <a:lnSpc>
                <a:spcPct val="150000"/>
              </a:lnSpc>
              <a:buFont typeface="+mj-lt"/>
              <a:buAutoNum type="romanUcPeriod" startAt="8"/>
            </a:pPr>
            <a:r>
              <a:rPr lang="en-US" altLang="zh-CN" sz="2400" b="1" dirty="0"/>
              <a:t>The believer is free from the Mosaic Law. He is:</a:t>
            </a:r>
            <a:br>
              <a:rPr lang="en-US" altLang="zh-CN" sz="2400" b="1" dirty="0"/>
            </a:br>
            <a:r>
              <a:rPr lang="zh-CN" altLang="en-US" sz="2400" b="1" dirty="0"/>
              <a:t>信徒不再受摩西律法的约束。信徒是：</a:t>
            </a:r>
            <a:endParaRPr lang="en-US" altLang="zh-CN" sz="2400" b="1" dirty="0"/>
          </a:p>
        </p:txBody>
      </p:sp>
      <p:sp>
        <p:nvSpPr>
          <p:cNvPr id="2" name="内容占位符 2"/>
          <p:cNvSpPr txBox="1"/>
          <p:nvPr/>
        </p:nvSpPr>
        <p:spPr>
          <a:xfrm>
            <a:off x="528767" y="2733757"/>
            <a:ext cx="11134463" cy="2556768"/>
          </a:xfrm>
          <a:prstGeom prst="rect">
            <a:avLst/>
          </a:prstGeom>
        </p:spPr>
        <p:txBody>
          <a:bodyPr vert="horz" lIns="91440" tIns="45720" rIns="91440" bIns="45720" rtlCol="0" anchor="ctr">
            <a:normAutofit/>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318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63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514350" indent="-514350">
              <a:lnSpc>
                <a:spcPct val="150000"/>
              </a:lnSpc>
              <a:buFont typeface="+mj-lt"/>
              <a:buAutoNum type="alphaUcPeriod"/>
            </a:pPr>
            <a:r>
              <a:rPr lang="en-US" altLang="zh-CN" sz="2400" dirty="0"/>
              <a:t>Dead to the Law (Rom. 7:4).</a:t>
            </a:r>
            <a:br>
              <a:rPr lang="en-US" altLang="zh-CN" sz="2400" dirty="0"/>
            </a:br>
            <a:r>
              <a:rPr lang="zh-CN" altLang="en-US" sz="2400" dirty="0"/>
              <a:t>对律法是死的（罗马书 </a:t>
            </a:r>
            <a:r>
              <a:rPr lang="en-US" altLang="zh-CN" sz="2400" dirty="0"/>
              <a:t>7:4</a:t>
            </a:r>
            <a:r>
              <a:rPr lang="zh-CN" altLang="en-US" sz="2400" dirty="0"/>
              <a:t>）。</a:t>
            </a:r>
            <a:endParaRPr lang="en-US" altLang="zh-CN" sz="2400" dirty="0"/>
          </a:p>
          <a:p>
            <a:pPr marL="514350" indent="-514350">
              <a:lnSpc>
                <a:spcPct val="150000"/>
              </a:lnSpc>
              <a:buFont typeface="+mj-lt"/>
              <a:buAutoNum type="alphaUcPeriod"/>
            </a:pPr>
            <a:r>
              <a:rPr lang="en-US" altLang="zh-CN" sz="2400" dirty="0"/>
              <a:t>Delivered</a:t>
            </a:r>
            <a:r>
              <a:rPr lang="en-US" altLang="zh-CN" sz="2400" dirty="0">
                <a:solidFill>
                  <a:srgbClr val="FF0000"/>
                </a:solidFill>
              </a:rPr>
              <a:t> </a:t>
            </a:r>
            <a:r>
              <a:rPr lang="en-US" altLang="zh-CN" sz="2400" dirty="0">
                <a:solidFill>
                  <a:schemeClr val="tx1"/>
                </a:solidFill>
              </a:rPr>
              <a:t>from the Law</a:t>
            </a:r>
            <a:r>
              <a:rPr lang="en-US" altLang="zh-CN" sz="2400" dirty="0">
                <a:solidFill>
                  <a:srgbClr val="FF0000"/>
                </a:solidFill>
              </a:rPr>
              <a:t> </a:t>
            </a:r>
            <a:r>
              <a:rPr lang="en-US" altLang="zh-CN" sz="2400" dirty="0"/>
              <a:t>(Rom. 6:14; 7:6; 2 Cor. 3:6–11; Gal. 3:25).</a:t>
            </a:r>
            <a:br>
              <a:rPr lang="en-US" altLang="zh-CN" sz="2400" dirty="0"/>
            </a:br>
            <a:r>
              <a:rPr lang="zh-CN" altLang="en-US" sz="2400" dirty="0"/>
              <a:t>得蒙拯救（罗马书 </a:t>
            </a:r>
            <a:r>
              <a:rPr lang="en-US" altLang="zh-CN" sz="2400" dirty="0"/>
              <a:t>6:14</a:t>
            </a:r>
            <a:r>
              <a:rPr lang="zh-CN" altLang="en-US" sz="2400" dirty="0"/>
              <a:t>，</a:t>
            </a:r>
            <a:r>
              <a:rPr lang="en-US" altLang="zh-CN" sz="2400" dirty="0"/>
              <a:t>7:6</a:t>
            </a:r>
            <a:r>
              <a:rPr lang="zh-CN" altLang="en-US" sz="2400" dirty="0"/>
              <a:t>；哥林多后书 </a:t>
            </a:r>
            <a:r>
              <a:rPr lang="en-US" altLang="zh-CN" sz="2400" dirty="0"/>
              <a:t>3:6-11</a:t>
            </a:r>
            <a:r>
              <a:rPr lang="zh-CN" altLang="en-US" sz="2400" dirty="0"/>
              <a:t>；加拉太书 </a:t>
            </a:r>
            <a:r>
              <a:rPr lang="en-US" altLang="zh-CN" sz="2400" dirty="0"/>
              <a:t>3:25</a:t>
            </a:r>
            <a:r>
              <a:rPr lang="zh-CN" altLang="en-US" sz="2400" dirty="0"/>
              <a:t>）。</a:t>
            </a:r>
            <a:endParaRPr lang="en-US" altLang="zh-CN" sz="2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1"/>
          <a:srcRect l="16214" t="20307" r="1935" b="28577"/>
          <a:stretch>
            <a:fillRect/>
          </a:stretch>
        </p:blipFill>
        <p:spPr>
          <a:xfrm>
            <a:off x="915035" y="1076325"/>
            <a:ext cx="10155555" cy="436499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1"/>
          <a:srcRect l="16326" t="19785" b="28718"/>
          <a:stretch>
            <a:fillRect/>
          </a:stretch>
        </p:blipFill>
        <p:spPr>
          <a:xfrm>
            <a:off x="699135" y="464820"/>
            <a:ext cx="11011535" cy="4542155"/>
          </a:xfrm>
          <a:prstGeom prst="rect">
            <a:avLst/>
          </a:prstGeom>
        </p:spPr>
      </p:pic>
      <p:sp>
        <p:nvSpPr>
          <p:cNvPr id="2" name="Text Box 1"/>
          <p:cNvSpPr txBox="1"/>
          <p:nvPr/>
        </p:nvSpPr>
        <p:spPr>
          <a:xfrm>
            <a:off x="1029970" y="5297170"/>
            <a:ext cx="9859645" cy="368300"/>
          </a:xfrm>
          <a:prstGeom prst="rect">
            <a:avLst/>
          </a:prstGeom>
          <a:noFill/>
        </p:spPr>
        <p:txBody>
          <a:bodyPr wrap="square" rtlCol="0">
            <a:spAutoFit/>
          </a:bodyPr>
          <a:p>
            <a:r>
              <a:rPr lang="en-US"/>
              <a:t>By analogy: “How can a wife be disobedient to her ex-husband if she is divorced from him?”</a:t>
            </a:r>
            <a:endParaRPr lang="en-US"/>
          </a:p>
        </p:txBody>
      </p:sp>
      <p:sp>
        <p:nvSpPr>
          <p:cNvPr id="3" name="Text Box 2"/>
          <p:cNvSpPr txBox="1"/>
          <p:nvPr/>
        </p:nvSpPr>
        <p:spPr>
          <a:xfrm>
            <a:off x="3556000" y="3260408"/>
            <a:ext cx="5080000" cy="337185"/>
          </a:xfrm>
          <a:prstGeom prst="rect">
            <a:avLst/>
          </a:prstGeom>
        </p:spPr>
        <p:txBody>
          <a:bodyPr>
            <a:spAutoFit/>
          </a:bodyPr>
          <a:p>
            <a:r>
              <a:rPr sz="1600">
                <a:solidFill>
                  <a:srgbClr val="002E5D"/>
                </a:solidFill>
              </a:rPr>
              <a:t>属灵生命概论</a:t>
            </a:r>
            <a:endParaRPr sz="1600">
              <a:solidFill>
                <a:srgbClr val="002E5D"/>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3778" y="324769"/>
            <a:ext cx="10941269" cy="6208462"/>
          </a:xfrm>
        </p:spPr>
        <p:txBody>
          <a:bodyPr>
            <a:noAutofit/>
          </a:bodyPr>
          <a:lstStyle/>
          <a:p>
            <a:pPr>
              <a:lnSpc>
                <a:spcPct val="150000"/>
              </a:lnSpc>
            </a:pPr>
            <a:r>
              <a:rPr lang="en-US" sz="2400" b="1" dirty="0">
                <a:latin typeface="Cordia New" panose="020B0304020202020204" charset="0"/>
                <a:cs typeface="Cordia New" panose="020B0304020202020204" charset="0"/>
              </a:rPr>
              <a:t>Romans 7  </a:t>
            </a:r>
            <a:r>
              <a:rPr lang="zh-CN" altLang="en-US" sz="2400" b="1" dirty="0">
                <a:latin typeface="Cordia New" panose="020B0304020202020204" charset="0"/>
                <a:cs typeface="Cordia New" panose="020B0304020202020204" charset="0"/>
              </a:rPr>
              <a:t>罗马书 </a:t>
            </a:r>
            <a:r>
              <a:rPr lang="en-US" altLang="zh-CN" sz="2400" b="1" dirty="0">
                <a:latin typeface="Cordia New" panose="020B0304020202020204" charset="0"/>
                <a:cs typeface="Cordia New" panose="020B0304020202020204" charset="0"/>
              </a:rPr>
              <a:t>7</a:t>
            </a:r>
            <a:endParaRPr lang="en-US" altLang="en-US" sz="2400" b="1" dirty="0">
              <a:latin typeface="Cordia New" panose="020B0304020202020204" charset="0"/>
              <a:cs typeface="Cordia New" panose="020B0304020202020204" charset="0"/>
            </a:endParaRPr>
          </a:p>
          <a:p>
            <a:pPr>
              <a:lnSpc>
                <a:spcPct val="150000"/>
              </a:lnSpc>
            </a:pPr>
            <a:r>
              <a:rPr lang="en-US" altLang="en-US" sz="2400" b="1" dirty="0">
                <a:latin typeface="Cordia New" panose="020B0304020202020204" charset="0"/>
                <a:cs typeface="Cordia New" panose="020B0304020202020204" charset="0"/>
              </a:rPr>
              <a:t>Outline: four paragraphs. </a:t>
            </a:r>
            <a:r>
              <a:rPr lang="zh-CN" altLang="en-US" sz="2400" b="1" dirty="0">
                <a:latin typeface="Cordia New" panose="020B0304020202020204" charset="0"/>
                <a:cs typeface="Cordia New" panose="020B0304020202020204" charset="0"/>
              </a:rPr>
              <a:t>大纲：分为</a:t>
            </a:r>
            <a:r>
              <a:rPr lang="en-US" altLang="zh-CN" sz="2400" b="1" dirty="0">
                <a:latin typeface="Cordia New" panose="020B0304020202020204" charset="0"/>
                <a:cs typeface="Cordia New" panose="020B0304020202020204" charset="0"/>
              </a:rPr>
              <a:t>4</a:t>
            </a:r>
            <a:r>
              <a:rPr lang="zh-CN" altLang="en-US" sz="2400" b="1" dirty="0">
                <a:latin typeface="Cordia New" panose="020B0304020202020204" charset="0"/>
                <a:cs typeface="Cordia New" panose="020B0304020202020204" charset="0"/>
              </a:rPr>
              <a:t>段</a:t>
            </a:r>
            <a:endParaRPr lang="en-US" altLang="en-US" sz="2400" b="1" dirty="0">
              <a:latin typeface="Cordia New" panose="020B0304020202020204" charset="0"/>
              <a:cs typeface="Cordia New" panose="020B0304020202020204" charset="0"/>
            </a:endParaRPr>
          </a:p>
          <a:p>
            <a:pPr>
              <a:lnSpc>
                <a:spcPct val="150000"/>
              </a:lnSpc>
            </a:pPr>
            <a:r>
              <a:rPr lang="en-US" altLang="en-US" sz="2400" b="1" dirty="0">
                <a:latin typeface="Cordia New" panose="020B0304020202020204" charset="0"/>
                <a:cs typeface="Cordia New" panose="020B0304020202020204" charset="0"/>
              </a:rPr>
              <a:t>a) The key to interpretation: the two marriages, verses 1-6.</a:t>
            </a:r>
            <a:br>
              <a:rPr lang="en-US" altLang="en-US" sz="2400" b="1" dirty="0">
                <a:latin typeface="Cordia New" panose="020B0304020202020204" charset="0"/>
                <a:cs typeface="Cordia New" panose="020B0304020202020204" charset="0"/>
              </a:rPr>
            </a:br>
            <a:r>
              <a:rPr lang="zh-CN" altLang="en-US" sz="2400" b="1" dirty="0">
                <a:latin typeface="Cordia New" panose="020B0304020202020204" charset="0"/>
                <a:cs typeface="Cordia New" panose="020B0304020202020204" charset="0"/>
              </a:rPr>
              <a:t>解读关键：第</a:t>
            </a:r>
            <a:r>
              <a:rPr lang="en-US" altLang="zh-CN" sz="2400" b="1" dirty="0">
                <a:latin typeface="Cordia New" panose="020B0304020202020204" charset="0"/>
                <a:cs typeface="Cordia New" panose="020B0304020202020204" charset="0"/>
              </a:rPr>
              <a:t>1-6</a:t>
            </a:r>
            <a:r>
              <a:rPr lang="zh-CN" altLang="en-US" sz="2400" b="1" dirty="0">
                <a:latin typeface="Cordia New" panose="020B0304020202020204" charset="0"/>
                <a:cs typeface="Cordia New" panose="020B0304020202020204" charset="0"/>
              </a:rPr>
              <a:t>节经文所提及的两段婚姻</a:t>
            </a:r>
            <a:endParaRPr lang="en-US" altLang="en-US" sz="2400" b="1" dirty="0">
              <a:latin typeface="Cordia New" panose="020B0304020202020204" charset="0"/>
              <a:cs typeface="Cordia New" panose="020B0304020202020204" charset="0"/>
            </a:endParaRPr>
          </a:p>
          <a:p>
            <a:pPr>
              <a:lnSpc>
                <a:spcPct val="150000"/>
              </a:lnSpc>
            </a:pPr>
            <a:r>
              <a:rPr lang="en-US" altLang="en-US" sz="2400" b="1" dirty="0">
                <a:latin typeface="Cordia New" panose="020B0304020202020204" charset="0"/>
                <a:cs typeface="Cordia New" panose="020B0304020202020204" charset="0"/>
              </a:rPr>
              <a:t>b) The function of the law as a marriage counsellor, verses 7-14.</a:t>
            </a:r>
            <a:br>
              <a:rPr lang="en-US" altLang="en-US" sz="2400" b="1" dirty="0">
                <a:latin typeface="Cordia New" panose="020B0304020202020204" charset="0"/>
                <a:cs typeface="Cordia New" panose="020B0304020202020204" charset="0"/>
              </a:rPr>
            </a:br>
            <a:r>
              <a:rPr lang="zh-CN" altLang="en-US" sz="2400" b="1" dirty="0">
                <a:latin typeface="Cordia New" panose="020B0304020202020204" charset="0"/>
                <a:cs typeface="Cordia New" panose="020B0304020202020204" charset="0"/>
              </a:rPr>
              <a:t>第</a:t>
            </a:r>
            <a:r>
              <a:rPr lang="en-US" altLang="zh-CN" sz="2400" b="1" dirty="0">
                <a:latin typeface="Cordia New" panose="020B0304020202020204" charset="0"/>
                <a:cs typeface="Cordia New" panose="020B0304020202020204" charset="0"/>
              </a:rPr>
              <a:t>7-14</a:t>
            </a:r>
            <a:r>
              <a:rPr lang="zh-CN" altLang="en-US" sz="2400" b="1" dirty="0">
                <a:latin typeface="Cordia New" panose="020B0304020202020204" charset="0"/>
                <a:cs typeface="Cordia New" panose="020B0304020202020204" charset="0"/>
              </a:rPr>
              <a:t>节经文所提及的律法充当婚姻咨询的作用</a:t>
            </a:r>
            <a:endParaRPr lang="en-US" altLang="en-US" sz="2400" b="1" dirty="0">
              <a:latin typeface="Cordia New" panose="020B0304020202020204" charset="0"/>
              <a:cs typeface="Cordia New" panose="020B0304020202020204" charset="0"/>
            </a:endParaRPr>
          </a:p>
          <a:p>
            <a:pPr>
              <a:lnSpc>
                <a:spcPct val="150000"/>
              </a:lnSpc>
            </a:pPr>
            <a:r>
              <a:rPr lang="en-US" altLang="en-US" sz="2400" b="1" dirty="0">
                <a:latin typeface="Cordia New" panose="020B0304020202020204" charset="0"/>
                <a:cs typeface="Cordia New" panose="020B0304020202020204" charset="0"/>
              </a:rPr>
              <a:t>c) The attacks of the first husband, verses 15-21.</a:t>
            </a:r>
            <a:br>
              <a:rPr lang="en-US" altLang="en-US" sz="2400" b="1" dirty="0">
                <a:latin typeface="Cordia New" panose="020B0304020202020204" charset="0"/>
                <a:cs typeface="Cordia New" panose="020B0304020202020204" charset="0"/>
              </a:rPr>
            </a:br>
            <a:r>
              <a:rPr lang="zh-CN" altLang="en-US" sz="2400" b="1" dirty="0">
                <a:latin typeface="Cordia New" panose="020B0304020202020204" charset="0"/>
                <a:cs typeface="Cordia New" panose="020B0304020202020204" charset="0"/>
              </a:rPr>
              <a:t>第</a:t>
            </a:r>
            <a:r>
              <a:rPr lang="en-US" altLang="zh-CN" sz="2400" b="1" dirty="0">
                <a:latin typeface="Cordia New" panose="020B0304020202020204" charset="0"/>
                <a:cs typeface="Cordia New" panose="020B0304020202020204" charset="0"/>
              </a:rPr>
              <a:t>15-21</a:t>
            </a:r>
            <a:r>
              <a:rPr lang="zh-CN" altLang="en-US" sz="2400" b="1" dirty="0">
                <a:latin typeface="Cordia New" panose="020B0304020202020204" charset="0"/>
                <a:cs typeface="Cordia New" panose="020B0304020202020204" charset="0"/>
              </a:rPr>
              <a:t>节经文所提及的来自第一任丈夫的攻击</a:t>
            </a:r>
            <a:endParaRPr lang="en-US" altLang="en-US" sz="2400" b="1" dirty="0">
              <a:latin typeface="Cordia New" panose="020B0304020202020204" charset="0"/>
              <a:cs typeface="Cordia New" panose="020B0304020202020204" charset="0"/>
            </a:endParaRPr>
          </a:p>
          <a:p>
            <a:pPr>
              <a:lnSpc>
                <a:spcPct val="150000"/>
              </a:lnSpc>
            </a:pPr>
            <a:r>
              <a:rPr lang="en-US" altLang="en-US" sz="2400" b="1" dirty="0">
                <a:latin typeface="Cordia New" panose="020B0304020202020204" charset="0"/>
                <a:cs typeface="Cordia New" panose="020B0304020202020204" charset="0"/>
              </a:rPr>
              <a:t>d) The great inner conflict, verse 22-25.</a:t>
            </a:r>
            <a:br>
              <a:rPr lang="en-US" altLang="en-US" sz="2400" b="1" dirty="0">
                <a:latin typeface="Cordia New" panose="020B0304020202020204" charset="0"/>
                <a:cs typeface="Cordia New" panose="020B0304020202020204" charset="0"/>
              </a:rPr>
            </a:br>
            <a:r>
              <a:rPr lang="zh-CN" altLang="en-US" sz="2400" b="1" dirty="0">
                <a:latin typeface="Cordia New" panose="020B0304020202020204" charset="0"/>
                <a:cs typeface="Cordia New" panose="020B0304020202020204" charset="0"/>
              </a:rPr>
              <a:t>第</a:t>
            </a:r>
            <a:r>
              <a:rPr lang="en-US" altLang="zh-CN" sz="2400" b="1" dirty="0">
                <a:latin typeface="Cordia New" panose="020B0304020202020204" charset="0"/>
                <a:cs typeface="Cordia New" panose="020B0304020202020204" charset="0"/>
              </a:rPr>
              <a:t>22-25</a:t>
            </a:r>
            <a:r>
              <a:rPr lang="zh-CN" altLang="en-US" sz="2400" b="1" dirty="0">
                <a:latin typeface="Cordia New" panose="020B0304020202020204" charset="0"/>
                <a:cs typeface="Cordia New" panose="020B0304020202020204" charset="0"/>
              </a:rPr>
              <a:t>节经文所提及的内在矛盾</a:t>
            </a:r>
            <a:endParaRPr lang="en-US" altLang="en-US" sz="2400" b="1" dirty="0">
              <a:latin typeface="Cordia New" panose="020B0304020202020204" charset="0"/>
              <a:cs typeface="Cordia New" panose="020B030402020202020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1"/>
          <p:cNvPicPr>
            <a:picLocks noGrp="1" noChangeAspect="1"/>
          </p:cNvPicPr>
          <p:nvPr>
            <p:ph idx="1"/>
          </p:nvPr>
        </p:nvPicPr>
        <p:blipFill>
          <a:blip r:embed="rId1"/>
          <a:srcRect t="1132" b="6241"/>
          <a:stretch>
            <a:fillRect/>
          </a:stretch>
        </p:blipFill>
        <p:spPr>
          <a:xfrm>
            <a:off x="483870" y="855345"/>
            <a:ext cx="11130280" cy="4728210"/>
          </a:xfr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lstStyle/>
          <a:p>
            <a:pPr marL="0" indent="0">
              <a:buNone/>
            </a:pPr>
            <a:r>
              <a:rPr lang="en-US"/>
              <a:t> </a:t>
            </a:r>
            <a:endParaRPr lang="en-US"/>
          </a:p>
        </p:txBody>
      </p:sp>
      <p:pic>
        <p:nvPicPr>
          <p:cNvPr id="4" name="Content Placeholder 3"/>
          <p:cNvPicPr>
            <a:picLocks noGrp="1" noChangeAspect="1"/>
          </p:cNvPicPr>
          <p:nvPr>
            <p:ph sz="half" idx="2"/>
          </p:nvPr>
        </p:nvPicPr>
        <p:blipFill>
          <a:blip r:embed="rId1"/>
          <a:srcRect l="16040" t="20117" r="1292" b="33748"/>
          <a:stretch>
            <a:fillRect/>
          </a:stretch>
        </p:blipFill>
        <p:spPr>
          <a:xfrm>
            <a:off x="539750" y="1204595"/>
            <a:ext cx="11113135" cy="4110355"/>
          </a:xfr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Content Placeholder 4"/>
          <p:cNvPicPr>
            <a:picLocks noChangeAspect="1"/>
          </p:cNvPicPr>
          <p:nvPr>
            <p:ph idx="1"/>
          </p:nvPr>
        </p:nvPicPr>
        <p:blipFill>
          <a:blip r:embed="rId1"/>
          <a:srcRect l="16384" t="19756" b="20382"/>
          <a:stretch>
            <a:fillRect/>
          </a:stretch>
        </p:blipFill>
        <p:spPr>
          <a:xfrm>
            <a:off x="575310" y="682625"/>
            <a:ext cx="11325860" cy="5016500"/>
          </a:xfr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1"/>
          <a:srcRect l="16326" t="19785" b="28718"/>
          <a:stretch>
            <a:fillRect/>
          </a:stretch>
        </p:blipFill>
        <p:spPr>
          <a:xfrm>
            <a:off x="774700" y="768350"/>
            <a:ext cx="11011535" cy="4542155"/>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1"/>
          <a:srcRect l="15827" t="19465" b="36428"/>
          <a:stretch>
            <a:fillRect/>
          </a:stretch>
        </p:blipFill>
        <p:spPr>
          <a:xfrm>
            <a:off x="450850" y="1640840"/>
            <a:ext cx="10721340" cy="3860165"/>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1"/>
          <p:cNvPicPr>
            <a:picLocks noGrp="1" noChangeAspect="1"/>
          </p:cNvPicPr>
          <p:nvPr>
            <p:ph idx="1"/>
          </p:nvPr>
        </p:nvPicPr>
        <p:blipFill>
          <a:blip r:embed="rId1"/>
          <a:srcRect l="-2300" t="-3577" r="-3672" b="-5190"/>
          <a:stretch>
            <a:fillRect/>
          </a:stretch>
        </p:blipFill>
        <p:spPr>
          <a:xfrm>
            <a:off x="876935" y="1156335"/>
            <a:ext cx="10734040" cy="4883150"/>
          </a:xfr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2"/>
          <p:cNvSpPr txBox="1"/>
          <p:nvPr/>
        </p:nvSpPr>
        <p:spPr>
          <a:xfrm>
            <a:off x="264384" y="218210"/>
            <a:ext cx="11663232" cy="1350817"/>
          </a:xfrm>
          <a:prstGeom prst="rect">
            <a:avLst/>
          </a:prstGeom>
        </p:spPr>
        <p:txBody>
          <a:bodyPr vert="horz" lIns="91440" tIns="45720" rIns="91440" bIns="45720" rtlCol="0" anchor="ctr">
            <a:normAutofit/>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318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63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571500" indent="-571500">
              <a:lnSpc>
                <a:spcPct val="150000"/>
              </a:lnSpc>
              <a:buFont typeface="+mj-lt"/>
              <a:buAutoNum type="romanUcPeriod" startAt="9"/>
            </a:pPr>
            <a:r>
              <a:rPr lang="en-US" altLang="zh-CN" sz="2400"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The believer is regenerated (John 13:10; 1 Cor. 6:11; Titus 3:5). He is:</a:t>
            </a:r>
            <a:br>
              <a:rPr lang="en-US" altLang="zh-CN" sz="2400"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br>
            <a:r>
              <a:rPr lang="zh-CN" altLang="en-US" sz="2400"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信徒得以重生（约翰福音 </a:t>
            </a:r>
            <a:r>
              <a:rPr lang="en-US" altLang="zh-CN" sz="2400"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13:10</a:t>
            </a:r>
            <a:r>
              <a:rPr lang="zh-CN" altLang="en-US" sz="2400"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；哥林多前书 </a:t>
            </a:r>
            <a:r>
              <a:rPr lang="en-US" altLang="zh-CN" sz="2400"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6:11</a:t>
            </a:r>
            <a:r>
              <a:rPr lang="zh-CN" altLang="en-US" sz="2400"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；提多书 </a:t>
            </a:r>
            <a:r>
              <a:rPr lang="en-US" altLang="zh-CN" sz="2400"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3:5</a:t>
            </a:r>
            <a:r>
              <a:rPr lang="zh-CN" altLang="en-US" sz="2400"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）。信徒是：</a:t>
            </a:r>
            <a:endParaRPr lang="en-US" altLang="zh-CN" sz="2400"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5" name="内容占位符 2"/>
          <p:cNvSpPr txBox="1"/>
          <p:nvPr/>
        </p:nvSpPr>
        <p:spPr>
          <a:xfrm>
            <a:off x="264384" y="1569027"/>
            <a:ext cx="11663232" cy="4904509"/>
          </a:xfrm>
          <a:prstGeom prst="rect">
            <a:avLst/>
          </a:prstGeom>
        </p:spPr>
        <p:txBody>
          <a:bodyPr vert="horz" lIns="91440" tIns="45720" rIns="91440" bIns="45720" rtlCol="0" anchor="ctr">
            <a:normAutofit/>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318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63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514350" indent="-514350">
              <a:lnSpc>
                <a:spcPct val="150000"/>
              </a:lnSpc>
              <a:buFont typeface="+mj-lt"/>
              <a:buAutoNum type="alphaUcPeriod"/>
            </a:pPr>
            <a:r>
              <a:rPr lang="en-US" altLang="zh-CN"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Born again (John 3:7; 1 Pet. 1:23).</a:t>
            </a:r>
            <a:br>
              <a:rPr lang="en-US" altLang="zh-CN"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br>
            <a:r>
              <a:rPr lang="zh-CN" altLang="en-US"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蒙了重生（约翰福音 </a:t>
            </a:r>
            <a:r>
              <a:rPr lang="en-US" altLang="zh-CN"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3:7</a:t>
            </a:r>
            <a:r>
              <a:rPr lang="zh-CN" altLang="en-US"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；彼得前书 </a:t>
            </a:r>
            <a:r>
              <a:rPr lang="en-US" altLang="zh-CN"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1:23</a:t>
            </a:r>
            <a:r>
              <a:rPr lang="zh-CN" altLang="en-US"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a:t>
            </a:r>
            <a:endParaRPr lang="en-US" altLang="zh-CN"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a:p>
            <a:pPr marL="514350" indent="-514350">
              <a:lnSpc>
                <a:spcPct val="150000"/>
              </a:lnSpc>
              <a:buFont typeface="+mj-lt"/>
              <a:buAutoNum type="alphaUcPeriod"/>
            </a:pPr>
            <a:r>
              <a:rPr lang="en-US" altLang="zh-CN"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A child of God (Rom. 8:16; Gal. 3:26).</a:t>
            </a:r>
            <a:br>
              <a:rPr lang="en-US" altLang="zh-CN"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br>
            <a:r>
              <a:rPr lang="zh-CN" altLang="en-US"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神的孩子（罗马书 </a:t>
            </a:r>
            <a:r>
              <a:rPr lang="en-US" altLang="zh-CN"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8:16</a:t>
            </a:r>
            <a:r>
              <a:rPr lang="zh-CN" altLang="en-US"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；加拉太书 </a:t>
            </a:r>
            <a:r>
              <a:rPr lang="en-US" altLang="zh-CN"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3:26</a:t>
            </a:r>
            <a:r>
              <a:rPr lang="zh-CN" altLang="en-US"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a:t>
            </a:r>
            <a:endParaRPr lang="en-US" altLang="zh-CN"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a:p>
            <a:pPr marL="514350" indent="-514350">
              <a:lnSpc>
                <a:spcPct val="150000"/>
              </a:lnSpc>
              <a:buFont typeface="+mj-lt"/>
              <a:buAutoNum type="alphaUcPeriod"/>
            </a:pPr>
            <a:r>
              <a:rPr lang="en-US" altLang="zh-CN"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A son of God (John 1:12; 2 Cor. 6:18; 1 John 3:2).</a:t>
            </a:r>
            <a:br>
              <a:rPr lang="en-US" altLang="zh-CN"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br>
            <a:r>
              <a:rPr lang="zh-CN" altLang="en-US"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神的儿子（约翰福音 </a:t>
            </a:r>
            <a:r>
              <a:rPr lang="en-US" altLang="zh-CN"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1:12</a:t>
            </a:r>
            <a:r>
              <a:rPr lang="zh-CN" altLang="en-US"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；哥林多后书 </a:t>
            </a:r>
            <a:r>
              <a:rPr lang="en-US" altLang="zh-CN"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6:18</a:t>
            </a:r>
            <a:r>
              <a:rPr lang="zh-CN" altLang="en-US"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；约翰一书 </a:t>
            </a:r>
            <a:r>
              <a:rPr lang="en-US" altLang="zh-CN"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3:2</a:t>
            </a:r>
            <a:r>
              <a:rPr lang="zh-CN" altLang="en-US"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a:t>
            </a:r>
            <a:endParaRPr lang="en-US" altLang="zh-CN"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a:p>
            <a:pPr marL="514350" indent="-514350">
              <a:lnSpc>
                <a:spcPct val="150000"/>
              </a:lnSpc>
              <a:buFont typeface="+mj-lt"/>
              <a:buAutoNum type="alphaUcPeriod"/>
            </a:pPr>
            <a:r>
              <a:rPr lang="en-US" altLang="zh-CN"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A new creation (2 Cor. 5:17; Gal. 6:15; Eph. 2:10).</a:t>
            </a:r>
            <a:br>
              <a:rPr lang="en-US" altLang="zh-CN"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br>
            <a:r>
              <a:rPr lang="zh-CN" altLang="en-US"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新造的人（哥林多后书 </a:t>
            </a:r>
            <a:r>
              <a:rPr lang="en-US" altLang="zh-CN"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5:17</a:t>
            </a:r>
            <a:r>
              <a:rPr lang="zh-CN" altLang="en-US"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；加拉太书 </a:t>
            </a:r>
            <a:r>
              <a:rPr lang="en-US" altLang="zh-CN"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6:15</a:t>
            </a:r>
            <a:r>
              <a:rPr lang="zh-CN" altLang="en-US"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；以弗所书 </a:t>
            </a:r>
            <a:r>
              <a:rPr lang="en-US" altLang="zh-CN"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2:10</a:t>
            </a:r>
            <a:r>
              <a:rPr lang="zh-CN" altLang="en-US"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a:t>
            </a:r>
            <a:endParaRPr lang="en-US" altLang="zh-CN" sz="24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Picture 1" descr="1"/>
          <p:cNvPicPr>
            <a:picLocks noChangeAspect="1"/>
          </p:cNvPicPr>
          <p:nvPr/>
        </p:nvPicPr>
        <p:blipFill>
          <a:blip r:embed="rId1"/>
          <a:stretch>
            <a:fillRect/>
          </a:stretch>
        </p:blipFill>
        <p:spPr>
          <a:xfrm>
            <a:off x="1133475" y="351155"/>
            <a:ext cx="9925050" cy="597154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 Box 1"/>
          <p:cNvSpPr txBox="1"/>
          <p:nvPr/>
        </p:nvSpPr>
        <p:spPr>
          <a:xfrm>
            <a:off x="987425" y="1129665"/>
            <a:ext cx="10477500" cy="4030980"/>
          </a:xfrm>
          <a:prstGeom prst="rect">
            <a:avLst/>
          </a:prstGeom>
        </p:spPr>
        <p:txBody>
          <a:bodyPr wrap="square">
            <a:spAutoFit/>
          </a:bodyPr>
          <a:p>
            <a:pPr marL="0" indent="0" algn="l" defTabSz="266700">
              <a:spcBef>
                <a:spcPct val="0"/>
              </a:spcBef>
              <a:spcAft>
                <a:spcPct val="0"/>
              </a:spcAft>
            </a:pPr>
            <a:r>
              <a:rPr sz="1600">
                <a:latin typeface="Times New Roman" panose="02020603050405020304"/>
                <a:ea typeface="Times New Roman" panose="02020603050405020304"/>
              </a:rPr>
              <a:t> Without criticizing them, Jesus decided to clean their feet not only to solve the immediate problem of their filthy feet, but primarily to teach by analogy that his work on the cross would be the basis for the confession of sins.  </a:t>
            </a:r>
            <a:endParaRPr sz="1600">
              <a:latin typeface="Times New Roman" panose="02020603050405020304"/>
              <a:ea typeface="Times New Roman" panose="02020603050405020304"/>
            </a:endParaRPr>
          </a:p>
          <a:p>
            <a:pPr marL="0" indent="0" algn="l" defTabSz="266700">
              <a:spcBef>
                <a:spcPct val="0"/>
              </a:spcBef>
              <a:spcAft>
                <a:spcPct val="0"/>
              </a:spcAft>
            </a:pPr>
            <a:r>
              <a:rPr sz="1600">
                <a:latin typeface="Times New Roman" panose="02020603050405020304"/>
                <a:ea typeface="Times New Roman" panose="02020603050405020304"/>
              </a:rPr>
              <a:t> </a:t>
            </a:r>
            <a:endParaRPr sz="1600">
              <a:latin typeface="Times New Roman" panose="02020603050405020304"/>
              <a:ea typeface="Times New Roman" panose="02020603050405020304"/>
            </a:endParaRPr>
          </a:p>
          <a:p>
            <a:pPr marL="457200" indent="-228600" algn="l" defTabSz="266700">
              <a:spcBef>
                <a:spcPct val="0"/>
              </a:spcBef>
              <a:spcAft>
                <a:spcPct val="0"/>
              </a:spcAft>
              <a:buFont typeface="Times New Roman" panose="02020603050405020304"/>
              <a:buAutoNum type="arabicPeriod"/>
              <a:tabLst>
                <a:tab pos="114300" algn="l"/>
              </a:tabLst>
            </a:pPr>
            <a:r>
              <a:rPr sz="1600">
                <a:latin typeface="Times New Roman" panose="02020603050405020304"/>
                <a:ea typeface="Times New Roman" panose="02020603050405020304"/>
              </a:rPr>
              <a:t> All twelve disciples had bathed before departing from Bethany and coming to Jerusalem where the Last Supper would take place. This cleansing of the whole body is analogous to their salvation with emphasis on the forgiveness of pre-salvation-sins.</a:t>
            </a:r>
            <a:endParaRPr sz="1600">
              <a:latin typeface="Times New Roman" panose="02020603050405020304"/>
              <a:ea typeface="Times New Roman" panose="02020603050405020304"/>
            </a:endParaRPr>
          </a:p>
          <a:p>
            <a:pPr marL="0" indent="0" algn="l" defTabSz="266700">
              <a:spcBef>
                <a:spcPct val="0"/>
              </a:spcBef>
              <a:spcAft>
                <a:spcPct val="0"/>
              </a:spcAft>
            </a:pPr>
            <a:r>
              <a:rPr sz="1600">
                <a:latin typeface="Times New Roman" panose="02020603050405020304"/>
                <a:ea typeface="Times New Roman" panose="02020603050405020304"/>
              </a:rPr>
              <a:t> </a:t>
            </a:r>
            <a:endParaRPr sz="1600">
              <a:latin typeface="Times New Roman" panose="02020603050405020304"/>
              <a:ea typeface="Times New Roman" panose="02020603050405020304"/>
            </a:endParaRPr>
          </a:p>
          <a:p>
            <a:pPr marL="457200" indent="-228600" algn="l" defTabSz="266700">
              <a:spcBef>
                <a:spcPct val="0"/>
              </a:spcBef>
              <a:spcAft>
                <a:spcPct val="0"/>
              </a:spcAft>
              <a:buFont typeface="Times New Roman" panose="02020603050405020304"/>
              <a:buAutoNum type="arabicPeriod"/>
              <a:tabLst>
                <a:tab pos="114300" algn="l"/>
              </a:tabLst>
            </a:pPr>
            <a:r>
              <a:rPr sz="1600">
                <a:latin typeface="Times New Roman" panose="02020603050405020304"/>
                <a:ea typeface="Times New Roman" panose="02020603050405020304"/>
              </a:rPr>
              <a:t> On the way to the location where the Last Supper would take place, they had to walk through a number of filthy streets, for in those times they did not have plumbing as we do now and people would just throw their bowls of excrement onto the street. The apostles should have washed their feet (as was custom) before entering the home where the supper would take place. Washing the filth (representing sins) from their feet would be analogous to the confession of their sins.</a:t>
            </a:r>
            <a:endParaRPr sz="1600">
              <a:latin typeface="Times New Roman" panose="02020603050405020304"/>
              <a:ea typeface="Times New Roman" panose="02020603050405020304"/>
            </a:endParaRPr>
          </a:p>
          <a:p>
            <a:pPr marL="0" indent="0" algn="l" defTabSz="266700">
              <a:spcBef>
                <a:spcPct val="0"/>
              </a:spcBef>
              <a:spcAft>
                <a:spcPct val="0"/>
              </a:spcAft>
            </a:pPr>
            <a:r>
              <a:rPr sz="1600">
                <a:latin typeface="Times New Roman" panose="02020603050405020304"/>
                <a:ea typeface="Times New Roman" panose="02020603050405020304"/>
              </a:rPr>
              <a:t> </a:t>
            </a:r>
            <a:endParaRPr sz="1600">
              <a:latin typeface="Times New Roman" panose="02020603050405020304"/>
              <a:ea typeface="Times New Roman" panose="02020603050405020304"/>
            </a:endParaRPr>
          </a:p>
          <a:p>
            <a:pPr marL="457200" indent="-228600" algn="l" defTabSz="266700">
              <a:spcBef>
                <a:spcPct val="0"/>
              </a:spcBef>
              <a:spcAft>
                <a:spcPct val="0"/>
              </a:spcAft>
              <a:buFont typeface="Times New Roman" panose="02020603050405020304"/>
              <a:buAutoNum type="arabicPeriod"/>
              <a:tabLst>
                <a:tab pos="114300" algn="l"/>
              </a:tabLst>
            </a:pPr>
            <a:r>
              <a:rPr sz="1600">
                <a:latin typeface="Times New Roman" panose="02020603050405020304"/>
                <a:ea typeface="Times New Roman" panose="02020603050405020304"/>
              </a:rPr>
              <a:t> Dining at the table was fellowship with the Lord (Revelation 3:20). The   believer cannot have fellowship with the Lord with filth on his feet! (in a state of sin and carnality).</a:t>
            </a:r>
            <a:endParaRPr sz="1600">
              <a:latin typeface="Times New Roman" panose="02020603050405020304"/>
              <a:ea typeface="Times New Roman" panose="02020603050405020304"/>
            </a:endParaRPr>
          </a:p>
          <a:p>
            <a:pPr marL="0" indent="0" algn="l" defTabSz="266700">
              <a:spcBef>
                <a:spcPct val="0"/>
              </a:spcBef>
              <a:spcAft>
                <a:spcPct val="0"/>
              </a:spcAft>
            </a:pPr>
            <a:r>
              <a:rPr sz="1600">
                <a:latin typeface="Times New Roman" panose="02020603050405020304"/>
                <a:ea typeface="Times New Roman" panose="02020603050405020304"/>
              </a:rPr>
              <a:t> </a:t>
            </a:r>
            <a:endParaRPr sz="1600">
              <a:latin typeface="Times New Roman" panose="02020603050405020304"/>
              <a:ea typeface="Times New Roman" panose="02020603050405020304"/>
            </a:endParaRPr>
          </a:p>
          <a:p>
            <a:pPr marL="457200" indent="-228600" algn="l" defTabSz="266700">
              <a:spcBef>
                <a:spcPct val="0"/>
              </a:spcBef>
              <a:spcAft>
                <a:spcPct val="0"/>
              </a:spcAft>
              <a:buFont typeface="Times New Roman" panose="02020603050405020304"/>
              <a:buAutoNum type="arabicPeriod"/>
              <a:tabLst>
                <a:tab pos="114300" algn="l"/>
              </a:tabLst>
            </a:pPr>
            <a:r>
              <a:rPr sz="1600">
                <a:latin typeface="Times New Roman" panose="02020603050405020304"/>
                <a:ea typeface="Times New Roman" panose="02020603050405020304"/>
              </a:rPr>
              <a:t> The feet are analogous to service (Isaiah 52:7). One cannot serve the Lord with filthy feet (while in carnality).</a:t>
            </a:r>
            <a:endParaRPr sz="1600">
              <a:latin typeface="Times New Roman" panose="02020603050405020304"/>
              <a:ea typeface="Times New Roman" panose="02020603050405020304"/>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 Box 1"/>
          <p:cNvSpPr txBox="1"/>
          <p:nvPr/>
        </p:nvSpPr>
        <p:spPr>
          <a:xfrm>
            <a:off x="1099820" y="1228090"/>
            <a:ext cx="10269220" cy="4724400"/>
          </a:xfrm>
          <a:prstGeom prst="rect">
            <a:avLst/>
          </a:prstGeom>
          <a:noFill/>
        </p:spPr>
        <p:txBody>
          <a:bodyPr wrap="square" rtlCol="0" anchor="t">
            <a:noAutofit/>
          </a:bodyPr>
          <a:p>
            <a:r>
              <a:rPr lang="en-US" altLang="en-US" sz="2200"/>
              <a:t> John 13:6  </a:t>
            </a:r>
            <a:r>
              <a:rPr lang="zh-CN" altLang="en-US" sz="2200"/>
              <a:t>挨到西门彼得，彼得对他说：「主啊，你洗</a:t>
            </a:r>
            <a:r>
              <a:rPr lang="en-US" altLang="zh-CN" sz="2200"/>
              <a:t> </a:t>
            </a:r>
            <a:r>
              <a:rPr lang="en-US" altLang="en-US" sz="2200">
                <a:solidFill>
                  <a:srgbClr val="FF0000"/>
                </a:solidFill>
                <a:sym typeface="+mn-ea"/>
              </a:rPr>
              <a:t> [νίπτω / nipto] </a:t>
            </a:r>
            <a:r>
              <a:rPr lang="zh-CN" altLang="en-US" sz="2200"/>
              <a:t>我的脚吗？」</a:t>
            </a:r>
            <a:endParaRPr lang="zh-CN" altLang="en-US" sz="2200"/>
          </a:p>
          <a:p>
            <a:r>
              <a:rPr lang="en-US" altLang="en-US" sz="2200"/>
              <a:t> So He *came to Simon Peter.  He *said to Him, "Lord, do You wash</a:t>
            </a:r>
            <a:r>
              <a:rPr lang="en-US" altLang="en-US" sz="2200">
                <a:solidFill>
                  <a:srgbClr val="FF0000"/>
                </a:solidFill>
              </a:rPr>
              <a:t> [νίπτω / nipto]</a:t>
            </a:r>
            <a:r>
              <a:rPr lang="en-US" altLang="en-US" sz="2200"/>
              <a:t> my feet?"</a:t>
            </a:r>
            <a:endParaRPr lang="en-US" altLang="en-US" sz="2200"/>
          </a:p>
          <a:p>
            <a:endParaRPr lang="en-US" altLang="en-US" sz="2200"/>
          </a:p>
          <a:p>
            <a:r>
              <a:rPr lang="en-US" altLang="en-US" sz="2200"/>
              <a:t>John 13:7  </a:t>
            </a:r>
            <a:r>
              <a:rPr lang="zh-CN" altLang="en-US" sz="2200"/>
              <a:t>耶稣回答说：「我所做的，你如今不知道，後来必明白。」</a:t>
            </a:r>
            <a:endParaRPr lang="zh-CN" altLang="en-US" sz="2200"/>
          </a:p>
          <a:p>
            <a:r>
              <a:rPr lang="en-US" altLang="en-US" sz="2200"/>
              <a:t>Jesus answered and said to him, "What I do you do not realize now, but you will understand hereafter."</a:t>
            </a:r>
            <a:endParaRPr lang="en-US" altLang="en-US" sz="2200"/>
          </a:p>
          <a:p>
            <a:endParaRPr lang="en-US" altLang="en-US" sz="2200"/>
          </a:p>
          <a:p>
            <a:r>
              <a:rPr lang="en-US" altLang="en-US" sz="2200"/>
              <a:t>John 13.8 </a:t>
            </a:r>
            <a:r>
              <a:rPr lang="" altLang="en-US" sz="2200"/>
              <a:t> </a:t>
            </a:r>
            <a:r>
              <a:rPr lang="en-US" altLang="en-US" sz="2200"/>
              <a:t> </a:t>
            </a:r>
            <a:r>
              <a:rPr lang="zh-CN" altLang="en-US" sz="2200"/>
              <a:t>彼得说：「你永不可洗</a:t>
            </a:r>
            <a:r>
              <a:rPr lang="en-US" altLang="zh-CN" sz="2200"/>
              <a:t> </a:t>
            </a:r>
            <a:r>
              <a:rPr lang="en-US" altLang="en-US" sz="2200">
                <a:solidFill>
                  <a:srgbClr val="FF0000"/>
                </a:solidFill>
                <a:sym typeface="+mn-ea"/>
              </a:rPr>
              <a:t>[νίπτω / nipto] </a:t>
            </a:r>
            <a:r>
              <a:rPr lang="zh-CN" altLang="en-US" sz="2200"/>
              <a:t>我的脚！」耶稣说：「我若不洗</a:t>
            </a:r>
            <a:r>
              <a:rPr lang="en-US" altLang="zh-CN" sz="2200"/>
              <a:t> </a:t>
            </a:r>
            <a:r>
              <a:rPr lang="en-US" altLang="en-US" sz="2200">
                <a:solidFill>
                  <a:srgbClr val="FF0000"/>
                </a:solidFill>
                <a:sym typeface="+mn-ea"/>
              </a:rPr>
              <a:t>[νίπτω / nipto] </a:t>
            </a:r>
            <a:r>
              <a:rPr lang="zh-CN" altLang="en-US" sz="2200"/>
              <a:t>你，你就与我无分了。」</a:t>
            </a:r>
            <a:endParaRPr lang="zh-CN" altLang="en-US" sz="2200"/>
          </a:p>
          <a:p>
            <a:r>
              <a:rPr lang="en-US" altLang="en-US" sz="2200"/>
              <a:t>Peter *said to Him, "Never shall You wash my feet!" Jesus answered him, "If I do not wash you, you have no part with Me."</a:t>
            </a:r>
            <a:endParaRPr lang="en-US" altLang="en-US" sz="2200"/>
          </a:p>
          <a:p>
            <a:endParaRPr lang="en-US" altLang="en-US"/>
          </a:p>
          <a:p>
            <a:endParaRPr lang="en-US" altLang="en-US"/>
          </a:p>
          <a:p>
            <a:endParaRPr lang="en-US" altLang="en-US"/>
          </a:p>
          <a:p>
            <a:endParaRPr lang="en-US"/>
          </a:p>
          <a:p>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 Box 1"/>
          <p:cNvSpPr txBox="1"/>
          <p:nvPr/>
        </p:nvSpPr>
        <p:spPr>
          <a:xfrm>
            <a:off x="711200" y="539750"/>
            <a:ext cx="10278745" cy="3399155"/>
          </a:xfrm>
          <a:prstGeom prst="rect">
            <a:avLst/>
          </a:prstGeom>
          <a:noFill/>
        </p:spPr>
        <p:txBody>
          <a:bodyPr wrap="square" rtlCol="0" anchor="t">
            <a:noAutofit/>
          </a:bodyPr>
          <a:p>
            <a:endParaRPr lang="en-US" altLang="en-US" sz="2000"/>
          </a:p>
          <a:p>
            <a:r>
              <a:rPr lang="en-US" altLang="en-US" sz="2000"/>
              <a:t>John 13:9  </a:t>
            </a:r>
            <a:r>
              <a:rPr lang="zh-CN" altLang="en-US" sz="2000"/>
              <a:t>西门彼得说：「主啊，不但我的脚，连手和头</a:t>
            </a:r>
            <a:r>
              <a:rPr lang="zh-CN" altLang="en-US" sz="2000" strike="sngStrike"/>
              <a:t>也要洗</a:t>
            </a:r>
            <a:r>
              <a:rPr lang="zh-CN" altLang="en-US" sz="2000"/>
              <a:t>。」</a:t>
            </a:r>
            <a:endParaRPr lang="zh-CN" altLang="en-US" sz="2000"/>
          </a:p>
          <a:p>
            <a:r>
              <a:rPr lang="en-US" altLang="en-US" sz="2000"/>
              <a:t>(NAS95)  Simon Peter *said to Him, "Lord, then </a:t>
            </a:r>
            <a:r>
              <a:rPr lang="en-US" altLang="en-US" sz="2000" strike="sngStrike"/>
              <a:t>wash</a:t>
            </a:r>
            <a:r>
              <a:rPr lang="en-US" altLang="en-US" sz="2000"/>
              <a:t> not only my feet, but also my hands and my head."</a:t>
            </a:r>
            <a:endParaRPr lang="en-US" altLang="en-US" sz="2000"/>
          </a:p>
          <a:p>
            <a:endParaRPr lang="en-US" altLang="en-US" sz="2000"/>
          </a:p>
          <a:p>
            <a:r>
              <a:rPr lang="en-US" altLang="en-US" sz="2000"/>
              <a:t>John 13:10  </a:t>
            </a:r>
            <a:r>
              <a:rPr lang="zh-CN" altLang="en-US" sz="2000"/>
              <a:t>耶稣说：「凡洗过澡</a:t>
            </a:r>
            <a:r>
              <a:rPr lang="en-US" altLang="zh-CN" sz="2000"/>
              <a:t> </a:t>
            </a:r>
            <a:r>
              <a:rPr lang="en-US" altLang="en-US" sz="2000">
                <a:solidFill>
                  <a:srgbClr val="FF0000"/>
                </a:solidFill>
                <a:sym typeface="+mn-ea"/>
              </a:rPr>
              <a:t> [λούω / louo] </a:t>
            </a:r>
            <a:r>
              <a:rPr lang="zh-CN" altLang="en-US" sz="2000"/>
              <a:t>的人，只要把脚一洗</a:t>
            </a:r>
            <a:r>
              <a:rPr lang="en-US" altLang="zh-CN" sz="2000"/>
              <a:t> </a:t>
            </a:r>
            <a:r>
              <a:rPr lang="en-US" altLang="en-US" sz="2000">
                <a:solidFill>
                  <a:srgbClr val="FF0000"/>
                </a:solidFill>
                <a:sym typeface="+mn-ea"/>
              </a:rPr>
              <a:t> [νίπτω / nipto]</a:t>
            </a:r>
            <a:r>
              <a:rPr lang="zh-CN" altLang="en-US" sz="2000"/>
              <a:t>，全身就乾净</a:t>
            </a:r>
            <a:r>
              <a:rPr lang="en-US" altLang="zh-CN" sz="2000"/>
              <a:t> </a:t>
            </a:r>
            <a:r>
              <a:rPr lang="en-US" altLang="en-US" sz="2000">
                <a:solidFill>
                  <a:srgbClr val="FF0000"/>
                </a:solidFill>
                <a:sym typeface="+mn-ea"/>
              </a:rPr>
              <a:t>[καθαρός / katharos]</a:t>
            </a:r>
            <a:r>
              <a:rPr lang="zh-CN" altLang="en-US" sz="2000"/>
              <a:t>了。你们是乾净</a:t>
            </a:r>
            <a:r>
              <a:rPr lang="en-US" altLang="zh-CN" sz="2000"/>
              <a:t> </a:t>
            </a:r>
            <a:r>
              <a:rPr lang="en-US" altLang="en-US" sz="2000">
                <a:solidFill>
                  <a:srgbClr val="FF0000"/>
                </a:solidFill>
                <a:sym typeface="+mn-ea"/>
              </a:rPr>
              <a:t>[καθαρός / katharos]</a:t>
            </a:r>
            <a:r>
              <a:rPr lang="zh-CN" altLang="en-US" sz="2000"/>
              <a:t>的，然而不都是乾净的。」</a:t>
            </a:r>
            <a:endParaRPr lang="zh-CN" altLang="en-US" sz="2000"/>
          </a:p>
          <a:p>
            <a:r>
              <a:rPr lang="en-US" altLang="en-US" sz="2000"/>
              <a:t> Jesus *said to him, "He who has bathed</a:t>
            </a:r>
            <a:r>
              <a:rPr lang="en-US" altLang="en-US" sz="2000">
                <a:solidFill>
                  <a:srgbClr val="FF0000"/>
                </a:solidFill>
              </a:rPr>
              <a:t> [λούω / louo]</a:t>
            </a:r>
            <a:r>
              <a:rPr lang="en-US" altLang="en-US" sz="2000"/>
              <a:t> needs only to wash </a:t>
            </a:r>
            <a:r>
              <a:rPr lang="en-US" altLang="en-US" sz="2000">
                <a:solidFill>
                  <a:srgbClr val="FF0000"/>
                </a:solidFill>
                <a:sym typeface="+mn-ea"/>
              </a:rPr>
              <a:t> [νίπτω / nipto]</a:t>
            </a:r>
            <a:r>
              <a:rPr lang="en-US" altLang="en-US" sz="2000"/>
              <a:t> his feet, but is completely clean</a:t>
            </a:r>
            <a:r>
              <a:rPr lang="en-US" altLang="en-US" sz="2000">
                <a:solidFill>
                  <a:srgbClr val="FF0000"/>
                </a:solidFill>
              </a:rPr>
              <a:t> [καθαρός / katharos]</a:t>
            </a:r>
            <a:r>
              <a:rPr lang="en-US" altLang="en-US" sz="2000"/>
              <a:t>; and you are clean </a:t>
            </a:r>
            <a:r>
              <a:rPr lang="en-US" altLang="en-US" sz="2000">
                <a:solidFill>
                  <a:srgbClr val="FF0000"/>
                </a:solidFill>
                <a:sym typeface="+mn-ea"/>
              </a:rPr>
              <a:t>[καθαρός / katharos]</a:t>
            </a:r>
            <a:r>
              <a:rPr lang="en-US" altLang="en-US" sz="2000"/>
              <a:t>     ,  but not all of you."</a:t>
            </a:r>
            <a:endParaRPr lang="en-US" altLang="en-US" sz="2000"/>
          </a:p>
          <a:p>
            <a:endParaRPr lang="en-US" altLang="en-US"/>
          </a:p>
          <a:p>
            <a:endParaRPr lang="en-US" altLang="en-US"/>
          </a:p>
          <a:p>
            <a:endParaRPr lang="en-US"/>
          </a:p>
          <a:p>
            <a:endParaRPr lang="en-US"/>
          </a:p>
        </p:txBody>
      </p:sp>
      <p:sp>
        <p:nvSpPr>
          <p:cNvPr id="5" name="Text Box 4"/>
          <p:cNvSpPr txBox="1"/>
          <p:nvPr/>
        </p:nvSpPr>
        <p:spPr>
          <a:xfrm>
            <a:off x="711200" y="4217670"/>
            <a:ext cx="10548620" cy="1054735"/>
          </a:xfrm>
          <a:prstGeom prst="rect">
            <a:avLst/>
          </a:prstGeom>
          <a:noFill/>
        </p:spPr>
        <p:txBody>
          <a:bodyPr wrap="square" rtlCol="0" anchor="t">
            <a:noAutofit/>
          </a:bodyPr>
          <a:p>
            <a:r>
              <a:rPr lang="en-US" altLang="en-US" sz="2100"/>
              <a:t>1 John 1:9</a:t>
            </a:r>
            <a:endParaRPr lang="en-US" altLang="en-US" sz="2100"/>
          </a:p>
          <a:p>
            <a:r>
              <a:rPr lang="zh-CN" altLang="en-US" sz="2100"/>
              <a:t>我们若认自己的罪，神是信实的，是公义的，必要赦免我们的罪，洗净</a:t>
            </a:r>
            <a:r>
              <a:rPr lang="en-US" altLang="zh-CN" sz="2100"/>
              <a:t> </a:t>
            </a:r>
            <a:r>
              <a:rPr lang="en-US" altLang="en-US" sz="2100">
                <a:solidFill>
                  <a:srgbClr val="FF0000"/>
                </a:solidFill>
                <a:sym typeface="+mn-ea"/>
              </a:rPr>
              <a:t> [καθαρός / katharos] </a:t>
            </a:r>
            <a:r>
              <a:rPr lang="zh-CN" altLang="en-US" sz="2100"/>
              <a:t>我们一切的不义。</a:t>
            </a:r>
            <a:endParaRPr lang="zh-CN" altLang="en-US" sz="2100"/>
          </a:p>
          <a:p>
            <a:r>
              <a:rPr lang="en-US" altLang="en-US" sz="2100"/>
              <a:t>If we confess our sins, He is faithful and righteous to forgive us our sins and to cleanse </a:t>
            </a:r>
            <a:r>
              <a:rPr lang="en-US" altLang="en-US" sz="2100">
                <a:solidFill>
                  <a:srgbClr val="FF0000"/>
                </a:solidFill>
                <a:sym typeface="+mn-ea"/>
              </a:rPr>
              <a:t> [καθαρός / katharos]</a:t>
            </a:r>
            <a:r>
              <a:rPr lang="en-US" altLang="en-US" sz="2100"/>
              <a:t>  us from all unrighteousness.</a:t>
            </a:r>
            <a:endParaRPr lang="en-US" sz="21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 Box 1"/>
          <p:cNvSpPr txBox="1"/>
          <p:nvPr/>
        </p:nvSpPr>
        <p:spPr>
          <a:xfrm>
            <a:off x="999490" y="384175"/>
            <a:ext cx="10061575" cy="6154420"/>
          </a:xfrm>
          <a:prstGeom prst="rect">
            <a:avLst/>
          </a:prstGeom>
          <a:noFill/>
        </p:spPr>
        <p:txBody>
          <a:bodyPr wrap="square" rtlCol="0" anchor="t">
            <a:noAutofit/>
          </a:bodyPr>
          <a:p>
            <a:endParaRPr lang="en-US" altLang="en-US" sz="2200"/>
          </a:p>
          <a:p>
            <a:endParaRPr lang="en-US" altLang="en-US" sz="2200"/>
          </a:p>
          <a:p>
            <a:r>
              <a:rPr lang="en-US" altLang="en-US" sz="2200"/>
              <a:t>John 3:4  </a:t>
            </a:r>
            <a:r>
              <a:rPr lang="zh-CN" altLang="en-US" sz="2200"/>
              <a:t>尼哥底母说：「人已经老了，如何能重生呢？岂能再进母腹生出来吗？」</a:t>
            </a:r>
            <a:endParaRPr lang="zh-CN" altLang="en-US" sz="2200"/>
          </a:p>
          <a:p>
            <a:r>
              <a:rPr lang="en-US" altLang="en-US" sz="2200"/>
              <a:t>Nicodemus *said to Him, "How can a man be born when he is old? He cannot enter a second time into his mother's womb and be born, can he?"</a:t>
            </a:r>
            <a:endParaRPr lang="en-US" altLang="en-US" sz="2200"/>
          </a:p>
          <a:p>
            <a:endParaRPr lang="en-US" altLang="en-US" sz="2200"/>
          </a:p>
          <a:p>
            <a:r>
              <a:rPr lang="en-US" altLang="en-US" sz="2200"/>
              <a:t>John 3:5 </a:t>
            </a:r>
            <a:r>
              <a:rPr lang="zh-CN" altLang="en-US" sz="2200"/>
              <a:t>耶稣说：「我实实在在的告诉你，人若不是从水和圣灵生的，就不能进神的国。</a:t>
            </a:r>
            <a:endParaRPr lang="zh-CN" altLang="en-US" sz="2200"/>
          </a:p>
          <a:p>
            <a:r>
              <a:rPr lang="en-US" altLang="en-US" sz="2200"/>
              <a:t>Jesus answered, "Truly, truly, I say to you, unless one is born of water </a:t>
            </a:r>
            <a:r>
              <a:rPr lang="en-US" altLang="en-US" sz="2200">
                <a:solidFill>
                  <a:srgbClr val="00B050"/>
                </a:solidFill>
              </a:rPr>
              <a:t>[from amniotic fluid at physical birth]</a:t>
            </a:r>
            <a:r>
              <a:rPr lang="en-US" altLang="en-US" sz="2200"/>
              <a:t> and the Spirit </a:t>
            </a:r>
            <a:r>
              <a:rPr lang="en-US" altLang="en-US" sz="2200">
                <a:solidFill>
                  <a:srgbClr val="00B050"/>
                </a:solidFill>
              </a:rPr>
              <a:t>[spiritual birth]</a:t>
            </a:r>
            <a:r>
              <a:rPr lang="en-US" altLang="en-US" sz="2200"/>
              <a:t> he cannot enter into the kingdom of God.</a:t>
            </a:r>
            <a:endParaRPr lang="en-US" altLang="en-US" sz="2200"/>
          </a:p>
          <a:p>
            <a:endParaRPr lang="en-US" sz="2200"/>
          </a:p>
          <a:p>
            <a:r>
              <a:rPr lang="en-US" altLang="en-US" sz="2200"/>
              <a:t>John 3:6  </a:t>
            </a:r>
            <a:r>
              <a:rPr lang="zh-CN" altLang="en-US" sz="2200"/>
              <a:t>从肉身生的就是肉身；从灵生的就是灵。</a:t>
            </a:r>
            <a:endParaRPr lang="zh-CN" altLang="en-US" sz="2200"/>
          </a:p>
          <a:p>
            <a:r>
              <a:rPr lang="en-US" altLang="en-US" sz="2200"/>
              <a:t>"That which is born of the flesh </a:t>
            </a:r>
            <a:r>
              <a:rPr lang="en-US" altLang="en-US" sz="2200">
                <a:solidFill>
                  <a:srgbClr val="00B050"/>
                </a:solidFill>
              </a:rPr>
              <a:t>[physical birth]</a:t>
            </a:r>
            <a:r>
              <a:rPr lang="en-US" altLang="en-US" sz="2200"/>
              <a:t> is flesh, and that which is born of the Spirit</a:t>
            </a:r>
            <a:r>
              <a:rPr lang="en-US" altLang="en-US" sz="2200">
                <a:solidFill>
                  <a:srgbClr val="00B050"/>
                </a:solidFill>
              </a:rPr>
              <a:t> [spiritual birth]</a:t>
            </a:r>
            <a:r>
              <a:rPr lang="en-US" altLang="en-US" sz="2200"/>
              <a:t> is spirit.</a:t>
            </a:r>
            <a:endParaRPr lang="en-US" altLang="en-US" sz="2200"/>
          </a:p>
          <a:p>
            <a:endParaRPr lang="en-US" altLang="en-US" sz="2200"/>
          </a:p>
          <a:p>
            <a:r>
              <a:rPr lang="en-US" altLang="en-US" sz="2200"/>
              <a:t>John 3:7  </a:t>
            </a:r>
            <a:r>
              <a:rPr lang="zh-CN" altLang="en-US" sz="2200"/>
              <a:t>我说：『你们必须重生』，你不要以为希奇。</a:t>
            </a:r>
            <a:endParaRPr lang="zh-CN" altLang="en-US" sz="2200"/>
          </a:p>
          <a:p>
            <a:r>
              <a:rPr lang="en-US" altLang="en-US" sz="2200"/>
              <a:t>"Do not be amazed that I said to you, 'You must be born again.'</a:t>
            </a:r>
            <a:endParaRPr lang="en-US" altLang="en-US" sz="2200"/>
          </a:p>
        </p:txBody>
      </p:sp>
    </p:spTree>
  </p:cSld>
  <p:clrMapOvr>
    <a:masterClrMapping/>
  </p:clrMapOvr>
</p:sld>
</file>

<file path=ppt/theme/theme1.xml><?xml version="1.0" encoding="utf-8"?>
<a:theme xmlns:a="http://schemas.openxmlformats.org/drawingml/2006/main" name="包裹">
  <a:themeElements>
    <a:clrScheme name="包裹">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包裹">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包裹">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TM10001115[[fn=包裹]]</Template>
  <TotalTime>0</TotalTime>
  <Words>6797</Words>
  <Application>WPS Presentation</Application>
  <PresentationFormat>宽屏</PresentationFormat>
  <Paragraphs>124</Paragraphs>
  <Slides>29</Slides>
  <Notes>0</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29</vt:i4>
      </vt:variant>
    </vt:vector>
  </HeadingPairs>
  <TitlesOfParts>
    <vt:vector size="43" baseType="lpstr">
      <vt:lpstr>Arial</vt:lpstr>
      <vt:lpstr>宋体</vt:lpstr>
      <vt:lpstr>Wingdings</vt:lpstr>
      <vt:lpstr>方正小标宋_GBK</vt:lpstr>
      <vt:lpstr>微软雅黑</vt:lpstr>
      <vt:lpstr>Helvetica</vt:lpstr>
      <vt:lpstr>Gill Sans MT</vt:lpstr>
      <vt:lpstr>Cordia New</vt:lpstr>
      <vt:lpstr>Arial Unicode MS</vt:lpstr>
      <vt:lpstr>华文中宋</vt:lpstr>
      <vt:lpstr>等线</vt:lpstr>
      <vt:lpstr>Times New Roman</vt:lpstr>
      <vt:lpstr>Times New Roman</vt:lpstr>
      <vt:lpstr>包裹</vt:lpstr>
      <vt:lpstr>四十种绝对恩赐 The 40 absolutes</vt:lpstr>
      <vt:lpstr>PowerPoint 演示文稿</vt:lpstr>
      <vt:lpstr>PowerPoint 演示文稿</vt:lpstr>
      <vt:lpstr>Retroactive positional truth (Romans 6:1-6) 回溯性位分真理（罗马书 6:1-6）</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 M</dc:creator>
  <cp:lastModifiedBy>sawokproductions</cp:lastModifiedBy>
  <cp:revision>25</cp:revision>
  <dcterms:created xsi:type="dcterms:W3CDTF">2025-08-13T09:58:00Z</dcterms:created>
  <dcterms:modified xsi:type="dcterms:W3CDTF">2025-09-10T11:20:01Z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E015BFB08F55466187564DA9189D6550_13</vt:lpwstr>
  </property>
  <property fmtid="{D5CDD505-2E9C-101B-9397-08002B2CF9AE}" pid="3" name="KSOProductBuildVer">
    <vt:lpwstr>1033-12.2.0.21931</vt:lpwstr>
  </property>
</Properties>
</file>