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1075" r:id="rId3"/>
    <p:sldId id="256" r:id="rId4"/>
    <p:sldId id="1058" r:id="rId5"/>
    <p:sldId id="1060" r:id="rId6"/>
    <p:sldId id="1059" r:id="rId7"/>
    <p:sldId id="1061" r:id="rId8"/>
    <p:sldId id="1067" r:id="rId9"/>
    <p:sldId id="1068" r:id="rId10"/>
    <p:sldId id="1062" r:id="rId11"/>
    <p:sldId id="1063" r:id="rId12"/>
    <p:sldId id="1064" r:id="rId13"/>
    <p:sldId id="1065" r:id="rId14"/>
    <p:sldId id="1066" r:id="rId15"/>
    <p:sldId id="1057" r:id="rId16"/>
    <p:sldId id="1069" r:id="rId17"/>
    <p:sldId id="1071" r:id="rId18"/>
    <p:sldId id="1070" r:id="rId19"/>
    <p:sldId id="1073" r:id="rId20"/>
    <p:sldId id="1072" r:id="rId21"/>
    <p:sldId id="1076" r:id="rId22"/>
    <p:sldId id="1078" r:id="rId23"/>
    <p:sldId id="1077" r:id="rId24"/>
    <p:sldId id="1079" r:id="rId25"/>
    <p:sldId id="1080" r:id="rId26"/>
    <p:sldId id="1081" r:id="rId27"/>
    <p:sldId id="10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sp>
        <p:nvSpPr>
          <p:cNvPr id="11" name="Title 10"/>
          <p:cNvSpPr>
            <a:spLocks noGrp="1"/>
          </p:cNvSpPr>
          <p:nvPr>
            <p:ph type="title"/>
          </p:nvPr>
        </p:nvSpPr>
        <p:spPr>
          <a:xfrm>
            <a:off x="1285240" y="4305300"/>
            <a:ext cx="9355455" cy="1910080"/>
          </a:xfrm>
        </p:spPr>
        <p:txBody>
          <a:bodyPr anchor="t" anchorCtr="0">
            <a:normAutofit fontScale="90000"/>
          </a:bodyPr>
          <a:p>
            <a:pPr algn="ctr"/>
            <a:br>
              <a:rPr lang="en-US">
                <a:latin typeface="Baskerville Old Face" panose="02020602080505020303" charset="0"/>
                <a:cs typeface="Baskerville Old Face" panose="02020602080505020303" charset="0"/>
              </a:rPr>
            </a:br>
            <a:r>
              <a:rPr lang="en-US" sz="3335">
                <a:latin typeface="Baskerville Old Face" panose="02020602080505020303" charset="0"/>
                <a:cs typeface="Baskerville Old Face" panose="02020602080505020303" charset="0"/>
              </a:rPr>
              <a:t>Charlie Kirk</a:t>
            </a:r>
            <a:br>
              <a:rPr lang="en-US" sz="3335">
                <a:latin typeface="Baskerville Old Face" panose="02020602080505020303" charset="0"/>
                <a:cs typeface="Baskerville Old Face" panose="02020602080505020303" charset="0"/>
              </a:rPr>
            </a:br>
            <a:br>
              <a:rPr lang="en-US" sz="3335">
                <a:latin typeface="Baskerville Old Face" panose="02020602080505020303" charset="0"/>
                <a:cs typeface="Baskerville Old Face" panose="02020602080505020303" charset="0"/>
              </a:rPr>
            </a:br>
            <a:r>
              <a:rPr lang="en-US" altLang="en-US" sz="3335">
                <a:latin typeface="Baskerville Old Face" panose="02020602080505020303" charset="0"/>
                <a:cs typeface="Baskerville Old Face" panose="02020602080505020303" charset="0"/>
              </a:rPr>
              <a:t>(October 14, 1993 – September 10, 2025)</a:t>
            </a:r>
            <a:r>
              <a:rPr lang="en-US" altLang="en-US">
                <a:latin typeface="Baskerville Old Face" panose="02020602080505020303" charset="0"/>
                <a:cs typeface="Baskerville Old Face" panose="02020602080505020303" charset="0"/>
              </a:rPr>
              <a:t> </a:t>
            </a:r>
            <a:endParaRPr lang="en-US" altLang="en-US">
              <a:latin typeface="Baskerville Old Face" panose="02020602080505020303" charset="0"/>
              <a:cs typeface="Baskerville Old Face" panose="02020602080505020303" charset="0"/>
            </a:endParaRPr>
          </a:p>
        </p:txBody>
      </p:sp>
      <p:pic>
        <p:nvPicPr>
          <p:cNvPr id="10" name="Content Placeholder 9" descr="charlie-kirk-392x379-1040957940"/>
          <p:cNvPicPr>
            <a:picLocks noChangeAspect="1"/>
          </p:cNvPicPr>
          <p:nvPr>
            <p:ph idx="1"/>
          </p:nvPr>
        </p:nvPicPr>
        <p:blipFill>
          <a:blip r:embed="rId1"/>
          <a:srcRect t="150" b="2810"/>
          <a:stretch>
            <a:fillRect/>
          </a:stretch>
        </p:blipFill>
        <p:spPr>
          <a:xfrm>
            <a:off x="3854450" y="670560"/>
            <a:ext cx="4217035" cy="395732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illar of Artemis 2"/>
          <p:cNvPicPr>
            <a:picLocks noChangeAspect="1"/>
          </p:cNvPicPr>
          <p:nvPr>
            <p:ph idx="1"/>
          </p:nvPr>
        </p:nvPicPr>
        <p:blipFill>
          <a:blip r:embed="rId1"/>
          <a:srcRect t="565" b="2216"/>
          <a:stretch>
            <a:fillRect/>
          </a:stretch>
        </p:blipFill>
        <p:spPr>
          <a:xfrm>
            <a:off x="1710690" y="1402715"/>
            <a:ext cx="8776970" cy="5425440"/>
          </a:xfrm>
        </p:spPr>
      </p:pic>
      <p:sp>
        <p:nvSpPr>
          <p:cNvPr id="6" name="Title 5"/>
          <p:cNvSpPr>
            <a:spLocks noGrp="1"/>
          </p:cNvSpPr>
          <p:nvPr>
            <p:ph type="title"/>
          </p:nvPr>
        </p:nvSpPr>
        <p:spPr>
          <a:xfrm>
            <a:off x="481965" y="76835"/>
            <a:ext cx="11233785" cy="1325880"/>
          </a:xfrm>
        </p:spPr>
        <p:txBody>
          <a:bodyPr>
            <a:normAutofit fontScale="90000"/>
          </a:bodyPr>
          <a:p>
            <a:r>
              <a:rPr lang="en-US" sz="2665"/>
              <a:t>“The Pillar of Artemis” (Selcuk, Ephesus). It was </a:t>
            </a:r>
            <a:r>
              <a:rPr lang="en-US" altLang="en-US" sz="2665"/>
              <a:t>built entirely from marble, listed as one of the Seven Wonders of the Ancient World (</a:t>
            </a:r>
            <a:r>
              <a:rPr lang="th-TH" altLang="en-US" sz="2665"/>
              <a:t>เป็นหนึ่งในเจ็ดสิ่งมหัศจรรย์ของโลกโบราณ</a:t>
            </a:r>
            <a:r>
              <a:rPr lang="en-US" altLang="th-TH" sz="2665"/>
              <a:t>)</a:t>
            </a:r>
            <a:r>
              <a:rPr lang="en-US" altLang="en-US" sz="2665"/>
              <a:t>. Today it's often topped by a stork's nest. At its zenith, the temple counted 127 columns. (cf. Acts 19:27)</a:t>
            </a:r>
            <a:endParaRPr lang="en-US" altLang="en-US" sz="2665"/>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illar of Artemis 3"/>
          <p:cNvPicPr>
            <a:picLocks noChangeAspect="1"/>
          </p:cNvPicPr>
          <p:nvPr>
            <p:ph idx="1"/>
          </p:nvPr>
        </p:nvPicPr>
        <p:blipFill>
          <a:blip r:embed="rId1"/>
          <a:srcRect t="-543" b="-840"/>
          <a:stretch>
            <a:fillRect/>
          </a:stretch>
        </p:blipFill>
        <p:spPr>
          <a:xfrm>
            <a:off x="688340" y="296545"/>
            <a:ext cx="10815320" cy="620585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1365" y="76835"/>
            <a:ext cx="10515600" cy="1325563"/>
          </a:xfrm>
        </p:spPr>
        <p:txBody>
          <a:bodyPr/>
          <a:p>
            <a:r>
              <a:rPr lang="en-US" sz="3000"/>
              <a:t>“Basilica of Saint John” (Selcuk, Ephesus)</a:t>
            </a:r>
            <a:endParaRPr lang="en-US" sz="3000"/>
          </a:p>
        </p:txBody>
      </p:sp>
      <p:pic>
        <p:nvPicPr>
          <p:cNvPr id="4" name="Content Placeholder 3"/>
          <p:cNvPicPr>
            <a:picLocks noChangeAspect="1"/>
          </p:cNvPicPr>
          <p:nvPr>
            <p:ph idx="1"/>
          </p:nvPr>
        </p:nvPicPr>
        <p:blipFill>
          <a:blip r:embed="rId1"/>
          <a:srcRect b="-78"/>
          <a:stretch>
            <a:fillRect/>
          </a:stretch>
        </p:blipFill>
        <p:spPr>
          <a:xfrm>
            <a:off x="1539875" y="1047750"/>
            <a:ext cx="9111615" cy="5699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639570" y="278765"/>
            <a:ext cx="9450705" cy="63004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5355" y="330200"/>
            <a:ext cx="10515600" cy="5894705"/>
          </a:xfrm>
        </p:spPr>
        <p:txBody>
          <a:bodyPr>
            <a:normAutofit fontScale="80000"/>
          </a:bodyPr>
          <a:p>
            <a:pPr marL="0" indent="0" algn="ctr">
              <a:buNone/>
            </a:pPr>
            <a:r>
              <a:rPr lang="th-TH" altLang="en-US" sz="4445" b="1">
                <a:latin typeface="Cordia New" panose="020B0304020202020204" charset="0"/>
                <a:cs typeface="Cordia New" panose="020B0304020202020204" charset="0"/>
                <a:sym typeface="+mn-ea"/>
              </a:rPr>
              <a:t>วิวรณ์ </a:t>
            </a:r>
            <a:r>
              <a:rPr lang="en-US" altLang="en-US" sz="4445" b="1">
                <a:latin typeface="Cordia New" panose="020B0304020202020204" charset="0"/>
                <a:cs typeface="Cordia New" panose="020B0304020202020204" charset="0"/>
                <a:sym typeface="+mn-ea"/>
              </a:rPr>
              <a:t>3:1  </a:t>
            </a:r>
            <a:endParaRPr lang="en-US" altLang="en-US" sz="4445" b="1">
              <a:latin typeface="Cordia New" panose="020B0304020202020204" charset="0"/>
              <a:cs typeface="Cordia New" panose="020B0304020202020204" charset="0"/>
            </a:endParaRPr>
          </a:p>
          <a:p>
            <a:pPr marL="0" indent="0">
              <a:buNone/>
            </a:pPr>
            <a:r>
              <a:rPr lang="en-US" altLang="en-US" sz="2665"/>
              <a:t>Message to Sardis:</a:t>
            </a:r>
            <a:endParaRPr lang="en-US" altLang="en-US" sz="2665"/>
          </a:p>
          <a:p>
            <a:pPr marL="0" indent="0">
              <a:buNone/>
            </a:pPr>
            <a:r>
              <a:rPr lang="en-US" altLang="en-US" sz="2665" b="1"/>
              <a:t>And to the messenger [future pastors] of the [local] church in Sardis write: He who has the seven Spirits of God</a:t>
            </a:r>
            <a:r>
              <a:rPr lang="en-US" altLang="en-US" sz="2665"/>
              <a:t> [God the Holy Spirit who provided the prototype spiritual life for the humanity of Christ: Isaiah 11:2] </a:t>
            </a:r>
            <a:r>
              <a:rPr lang="en-US" altLang="en-US" sz="2665" b="1"/>
              <a:t>and the seven stars </a:t>
            </a:r>
            <a:r>
              <a:rPr lang="en-US" altLang="en-US" sz="2665"/>
              <a:t>[orthodox pastors],</a:t>
            </a:r>
            <a:r>
              <a:rPr lang="en-US" altLang="en-US" sz="2665" b="1"/>
              <a:t> communicates these things: 'I have known your works namely that you have a reputation that you are alive</a:t>
            </a:r>
            <a:r>
              <a:rPr lang="en-US" altLang="en-US" sz="2665"/>
              <a:t> [false reputation], </a:t>
            </a:r>
            <a:r>
              <a:rPr lang="en-US" altLang="en-US" sz="2665" b="1"/>
              <a:t>but in spite of that reputation, you are dead </a:t>
            </a:r>
            <a:r>
              <a:rPr lang="en-US" altLang="en-US" sz="2665"/>
              <a:t>[functioning in the cosmic system: cosmic or carnal death]</a:t>
            </a:r>
            <a:endParaRPr lang="en-US" altLang="en-US" sz="2665"/>
          </a:p>
          <a:p>
            <a:pPr marL="0" indent="0">
              <a:buNone/>
            </a:pPr>
            <a:r>
              <a:rPr lang="en-US" altLang="en-US" sz="2665"/>
              <a:t>Κα</a:t>
            </a:r>
            <a:r>
              <a:rPr lang="en-US" altLang="en-US" sz="2665"/>
              <a:t>ὶ</a:t>
            </a:r>
            <a:r>
              <a:rPr lang="en-US" altLang="en-US" sz="2665"/>
              <a:t> τ</a:t>
            </a:r>
            <a:r>
              <a:rPr lang="en-US" altLang="en-US" sz="2665"/>
              <a:t>ῷ</a:t>
            </a:r>
            <a:r>
              <a:rPr lang="en-US" altLang="en-US" sz="2665"/>
              <a:t> </a:t>
            </a:r>
            <a:r>
              <a:rPr lang="en-US" altLang="en-US" sz="2665"/>
              <a:t>ἀ</a:t>
            </a:r>
            <a:r>
              <a:rPr lang="en-US" altLang="en-US" sz="2665"/>
              <a:t>γγ</a:t>
            </a:r>
            <a:r>
              <a:rPr lang="en-US" altLang="en-US" sz="2665"/>
              <a:t>έ</a:t>
            </a:r>
            <a:r>
              <a:rPr lang="en-US" altLang="en-US" sz="2665"/>
              <a:t>λ</a:t>
            </a:r>
            <a:r>
              <a:rPr lang="en-US" altLang="en-US" sz="2665"/>
              <a:t>ῳ</a:t>
            </a:r>
            <a:r>
              <a:rPr lang="en-US" altLang="en-US" sz="2665"/>
              <a:t> τ</a:t>
            </a:r>
            <a:r>
              <a:rPr lang="en-US" altLang="en-US" sz="2665"/>
              <a:t>ῆ</a:t>
            </a:r>
            <a:r>
              <a:rPr lang="en-US" altLang="en-US" sz="2665"/>
              <a:t>ς </a:t>
            </a:r>
            <a:r>
              <a:rPr lang="en-US" altLang="en-US" sz="2665"/>
              <a:t>ἐ</a:t>
            </a:r>
            <a:r>
              <a:rPr lang="en-US" altLang="en-US" sz="2665"/>
              <a:t>ν Σ</a:t>
            </a:r>
            <a:r>
              <a:rPr lang="en-US" altLang="en-US" sz="2665"/>
              <a:t>ά</a:t>
            </a:r>
            <a:r>
              <a:rPr lang="en-US" altLang="en-US" sz="2665"/>
              <a:t>ρδεσιν </a:t>
            </a:r>
            <a:r>
              <a:rPr lang="en-US" altLang="en-US" sz="2665"/>
              <a:t>ἐ</a:t>
            </a:r>
            <a:r>
              <a:rPr lang="en-US" altLang="en-US" sz="2665"/>
              <a:t>κκλησ</a:t>
            </a:r>
            <a:r>
              <a:rPr lang="en-US" altLang="en-US" sz="2665"/>
              <a:t>ί</a:t>
            </a:r>
            <a:r>
              <a:rPr lang="en-US" altLang="en-US" sz="2665"/>
              <a:t>ας γρ</a:t>
            </a:r>
            <a:r>
              <a:rPr lang="en-US" altLang="en-US" sz="2665"/>
              <a:t>ά</a:t>
            </a:r>
            <a:r>
              <a:rPr lang="en-US" altLang="en-US" sz="2665"/>
              <a:t>ψον· Τ</a:t>
            </a:r>
            <a:r>
              <a:rPr lang="en-US" altLang="en-US" sz="2665"/>
              <a:t>ά</a:t>
            </a:r>
            <a:r>
              <a:rPr lang="en-US" altLang="en-US" sz="2665"/>
              <a:t>δε λ</a:t>
            </a:r>
            <a:r>
              <a:rPr lang="en-US" altLang="en-US" sz="2665"/>
              <a:t>έ</a:t>
            </a:r>
            <a:r>
              <a:rPr lang="en-US" altLang="en-US" sz="2665"/>
              <a:t>γει </a:t>
            </a:r>
            <a:r>
              <a:rPr lang="en-US" altLang="en-US" sz="2665"/>
              <a:t>ὁ</a:t>
            </a:r>
            <a:r>
              <a:rPr lang="en-US" altLang="en-US" sz="2665"/>
              <a:t> </a:t>
            </a:r>
            <a:r>
              <a:rPr lang="en-US" altLang="en-US" sz="2665"/>
              <a:t>ἔ</a:t>
            </a:r>
            <a:r>
              <a:rPr lang="en-US" altLang="en-US" sz="2665"/>
              <a:t>χων τ</a:t>
            </a:r>
            <a:r>
              <a:rPr lang="en-US" altLang="en-US" sz="2665"/>
              <a:t>ὰ</a:t>
            </a:r>
            <a:r>
              <a:rPr lang="en-US" altLang="en-US" sz="2665"/>
              <a:t> </a:t>
            </a:r>
            <a:r>
              <a:rPr lang="en-US" altLang="en-US" sz="2665"/>
              <a:t>ἑ</a:t>
            </a:r>
            <a:r>
              <a:rPr lang="en-US" altLang="en-US" sz="2665"/>
              <a:t>πτ</a:t>
            </a:r>
            <a:r>
              <a:rPr lang="en-US" altLang="en-US" sz="2665"/>
              <a:t>ὰ</a:t>
            </a:r>
            <a:r>
              <a:rPr lang="en-US" altLang="en-US" sz="2665"/>
              <a:t> πνε</a:t>
            </a:r>
            <a:r>
              <a:rPr lang="en-US" altLang="en-US" sz="2665"/>
              <a:t>ύ</a:t>
            </a:r>
            <a:r>
              <a:rPr lang="en-US" altLang="en-US" sz="2665"/>
              <a:t>µατα το</a:t>
            </a:r>
            <a:r>
              <a:rPr lang="en-US" altLang="en-US" sz="2665"/>
              <a:t>ῦ</a:t>
            </a:r>
            <a:r>
              <a:rPr lang="en-US" altLang="en-US" sz="2665"/>
              <a:t> θεο</a:t>
            </a:r>
            <a:r>
              <a:rPr lang="en-US" altLang="en-US" sz="2665"/>
              <a:t>ῦ</a:t>
            </a:r>
            <a:r>
              <a:rPr lang="en-US" altLang="en-US" sz="2665"/>
              <a:t> κα</a:t>
            </a:r>
            <a:r>
              <a:rPr lang="en-US" altLang="en-US" sz="2665"/>
              <a:t>ὶ</a:t>
            </a:r>
            <a:r>
              <a:rPr lang="en-US" altLang="en-US" sz="2665"/>
              <a:t> το</a:t>
            </a:r>
            <a:r>
              <a:rPr lang="en-US" altLang="en-US" sz="2665"/>
              <a:t>ὺ</a:t>
            </a:r>
            <a:r>
              <a:rPr lang="en-US" altLang="en-US" sz="2665"/>
              <a:t>ς </a:t>
            </a:r>
            <a:r>
              <a:rPr lang="en-US" altLang="en-US" sz="2665"/>
              <a:t>ἑ</a:t>
            </a:r>
            <a:r>
              <a:rPr lang="en-US" altLang="en-US" sz="2665"/>
              <a:t>πτ</a:t>
            </a:r>
            <a:r>
              <a:rPr lang="en-US" altLang="en-US" sz="2665"/>
              <a:t>ὰ</a:t>
            </a:r>
            <a:r>
              <a:rPr lang="en-US" altLang="en-US" sz="2665"/>
              <a:t> </a:t>
            </a:r>
            <a:r>
              <a:rPr lang="en-US" altLang="en-US" sz="2665"/>
              <a:t>ἀ</a:t>
            </a:r>
            <a:r>
              <a:rPr lang="en-US" altLang="en-US" sz="2665"/>
              <a:t>στ</a:t>
            </a:r>
            <a:r>
              <a:rPr lang="en-US" altLang="en-US" sz="2665"/>
              <a:t>έ</a:t>
            </a:r>
            <a:r>
              <a:rPr lang="en-US" altLang="en-US" sz="2665"/>
              <a:t>ρας· Ο</a:t>
            </a:r>
            <a:r>
              <a:rPr lang="en-US" altLang="en-US" sz="2665"/>
              <a:t>ἶ</a:t>
            </a:r>
            <a:r>
              <a:rPr lang="en-US" altLang="en-US" sz="2665"/>
              <a:t>δ</a:t>
            </a:r>
            <a:r>
              <a:rPr lang="en-US" altLang="en-US" sz="2665"/>
              <a:t>ά</a:t>
            </a:r>
            <a:r>
              <a:rPr lang="en-US" altLang="en-US" sz="2665"/>
              <a:t> σου τ</a:t>
            </a:r>
            <a:r>
              <a:rPr lang="en-US" altLang="en-US" sz="2665"/>
              <a:t>ὰ</a:t>
            </a:r>
            <a:r>
              <a:rPr lang="en-US" altLang="en-US" sz="2665"/>
              <a:t> </a:t>
            </a:r>
            <a:r>
              <a:rPr lang="en-US" altLang="en-US" sz="2665"/>
              <a:t>ἔ</a:t>
            </a:r>
            <a:r>
              <a:rPr lang="en-US" altLang="en-US" sz="2665"/>
              <a:t>ργα, </a:t>
            </a:r>
            <a:r>
              <a:rPr lang="en-US" altLang="en-US" sz="2665"/>
              <a:t>ὅ</a:t>
            </a:r>
            <a:r>
              <a:rPr lang="en-US" altLang="en-US" sz="2665"/>
              <a:t>τι </a:t>
            </a:r>
            <a:r>
              <a:rPr lang="en-US" altLang="en-US" sz="2665"/>
              <a:t>ὄ</a:t>
            </a:r>
            <a:r>
              <a:rPr lang="en-US" altLang="en-US" sz="2665"/>
              <a:t>νοµα </a:t>
            </a:r>
            <a:r>
              <a:rPr lang="en-US" altLang="en-US" sz="2665"/>
              <a:t>ἔ</a:t>
            </a:r>
            <a:r>
              <a:rPr lang="en-US" altLang="en-US" sz="2665"/>
              <a:t>χεις </a:t>
            </a:r>
            <a:r>
              <a:rPr lang="en-US" altLang="en-US" sz="2665"/>
              <a:t>ὅ</a:t>
            </a:r>
            <a:r>
              <a:rPr lang="en-US" altLang="en-US" sz="2665"/>
              <a:t>τι ζ</a:t>
            </a:r>
            <a:r>
              <a:rPr lang="en-US" altLang="en-US" sz="2665"/>
              <a:t>ῇ</a:t>
            </a:r>
            <a:r>
              <a:rPr lang="en-US" altLang="en-US" sz="2665"/>
              <a:t>ς, κα</a:t>
            </a:r>
            <a:r>
              <a:rPr lang="en-US" altLang="en-US" sz="2665"/>
              <a:t>ὶ</a:t>
            </a:r>
            <a:r>
              <a:rPr lang="en-US" altLang="en-US" sz="2665"/>
              <a:t> νεκρ</a:t>
            </a:r>
            <a:r>
              <a:rPr lang="en-US" altLang="en-US" sz="2665"/>
              <a:t>ὸ</a:t>
            </a:r>
            <a:r>
              <a:rPr lang="en-US" altLang="en-US" sz="2665"/>
              <a:t>ς ε</a:t>
            </a:r>
            <a:r>
              <a:rPr lang="en-US" altLang="en-US" sz="2665"/>
              <a:t>ἶ</a:t>
            </a:r>
            <a:r>
              <a:rPr lang="en-US" altLang="en-US" sz="2665"/>
              <a:t>. </a:t>
            </a:r>
            <a:endParaRPr lang="th-TH" altLang="en-US" sz="4000"/>
          </a:p>
          <a:p>
            <a:pPr marL="0" indent="0">
              <a:buNone/>
            </a:pPr>
            <a:r>
              <a:rPr lang="th-TH" altLang="en-US" sz="4000"/>
              <a:t>จงเขียนถึงทูตสวรรค์แห่งคริสตจักรที่เมืองซาร์ดิสว่า</a:t>
            </a:r>
            <a:r>
              <a:rPr lang="en-US" altLang="en-US" sz="4000"/>
              <a:t> `</a:t>
            </a:r>
            <a:r>
              <a:rPr lang="th-TH" altLang="en-US" sz="4000"/>
              <a:t>พระองค์ผู้ทรงมีพระวิญญาณทั้งเจ็ดของพระเจ้า</a:t>
            </a:r>
            <a:r>
              <a:rPr lang="en-US" altLang="en-US" sz="4000"/>
              <a:t> </a:t>
            </a:r>
            <a:r>
              <a:rPr lang="th-TH" altLang="en-US" sz="4000"/>
              <a:t>และทรงมีดาราเจ็ดดวงนั้น</a:t>
            </a:r>
            <a:r>
              <a:rPr lang="en-US" altLang="en-US" sz="4000"/>
              <a:t> </a:t>
            </a:r>
            <a:r>
              <a:rPr lang="th-TH" altLang="en-US" sz="4000"/>
              <a:t>ได้ตรัสดังนี้ว่า</a:t>
            </a:r>
            <a:r>
              <a:rPr lang="en-US" altLang="en-US" sz="4000"/>
              <a:t> </a:t>
            </a:r>
            <a:r>
              <a:rPr lang="th-TH" altLang="en-US" sz="4000"/>
              <a:t>เรารู้จักแนวการกระทำของเจ้า</a:t>
            </a:r>
            <a:r>
              <a:rPr lang="en-US" altLang="en-US" sz="4000"/>
              <a:t> </a:t>
            </a:r>
            <a:r>
              <a:rPr lang="th-TH" altLang="en-US" sz="4000"/>
              <a:t>เจ้าได้ชื่อว่ามีชีวิตอยู่</a:t>
            </a:r>
            <a:r>
              <a:rPr lang="en-US" altLang="en-US" sz="4000"/>
              <a:t> </a:t>
            </a:r>
            <a:r>
              <a:rPr lang="th-TH" altLang="en-US" sz="4000"/>
              <a:t>แต่ว่าเจ้าได้ตายเสียแล้ว</a:t>
            </a:r>
            <a:r>
              <a:rPr lang="en-US" altLang="en-US" sz="4000"/>
              <a:t> </a:t>
            </a:r>
            <a:endParaRPr lang="en-US" altLang="en-US"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325755"/>
            <a:ext cx="10515600" cy="5851525"/>
          </a:xfrm>
        </p:spPr>
        <p:txBody>
          <a:bodyPr>
            <a:normAutofit lnSpcReduction="20000"/>
          </a:bodyPr>
          <a:p>
            <a:r>
              <a:rPr lang="en-US" altLang="en-US"/>
              <a:t>“He who has the seven Spirits of God,”</a:t>
            </a:r>
            <a:endParaRPr lang="en-US" altLang="en-US"/>
          </a:p>
          <a:p>
            <a:endParaRPr lang="en-US" altLang="en-US"/>
          </a:p>
          <a:p>
            <a:pPr marL="0" indent="0">
              <a:buNone/>
            </a:pPr>
            <a:r>
              <a:rPr lang="en-US" altLang="en-US"/>
              <a:t>Isaiah 11:1, “Then a shoot [a root that buds, a root shoot] will spring up from the stem of Jessie</a:t>
            </a:r>
            <a:r>
              <a:rPr lang="en-US" altLang="en-US">
                <a:sym typeface="+mn-ea"/>
              </a:rPr>
              <a:t>, a</a:t>
            </a:r>
            <a:r>
              <a:rPr lang="en-US" altLang="en-US">
                <a:sym typeface="+mn-ea"/>
              </a:rPr>
              <a:t>nd a branch from his roots [Christ at the second advent] will bear fruit [ Heb: “yiphrah = bear fruit” His rule in the Millennium].” </a:t>
            </a:r>
            <a:endParaRPr lang="en-US" altLang="en-US"/>
          </a:p>
          <a:p>
            <a:pPr marL="0" indent="0">
              <a:buNone/>
            </a:pPr>
            <a:r>
              <a:rPr lang="th-TH" altLang="en-US" sz="3600" b="1"/>
              <a:t>จะมีหน่อแตกออกมาจากตอแห่งเจสซี</a:t>
            </a:r>
            <a:r>
              <a:rPr lang="en-US" altLang="en-US" sz="3600" b="1"/>
              <a:t> </a:t>
            </a:r>
            <a:r>
              <a:rPr lang="th-TH" altLang="en-US" sz="3600" b="1"/>
              <a:t>จะมีกิ่งงอกออกมาจากรากทั้งหลายของเขา</a:t>
            </a:r>
            <a:r>
              <a:rPr lang="en-US" altLang="th-TH" sz="3600" b="1"/>
              <a:t> </a:t>
            </a:r>
            <a:r>
              <a:rPr lang="en-US" altLang="th-TH" sz="3600" b="1">
                <a:solidFill>
                  <a:srgbClr val="C00000"/>
                </a:solidFill>
              </a:rPr>
              <a:t> </a:t>
            </a:r>
            <a:r>
              <a:rPr lang="th-TH" altLang="en-US" sz="3600" b="1">
                <a:solidFill>
                  <a:srgbClr val="C00000"/>
                </a:solidFill>
              </a:rPr>
              <a:t>และเกิดผล </a:t>
            </a:r>
            <a:endParaRPr lang="th-TH" altLang="en-US" sz="3600" b="1"/>
          </a:p>
          <a:p>
            <a:pPr marL="0" indent="0">
              <a:buNone/>
            </a:pPr>
            <a:endParaRPr lang="en-US" altLang="en-US"/>
          </a:p>
          <a:p>
            <a:pPr marL="0" indent="0">
              <a:buNone/>
            </a:pPr>
            <a:r>
              <a:rPr lang="en-US" altLang="en-US"/>
              <a:t>Here is prophecy of the first advent. The root-shoot will spring up from a dynasty which is no longer ruling in Israel, the dynasty of David. Since the fifth cycle of discipline was administered by Nebuchadnezzar no member of the royal family has ruled in Israel, so it is called “the stump,” “from the stump of Jesse,” that is David’s line defunct from the fifth cycle of discipline; </a:t>
            </a:r>
            <a:endParaRPr lang="en-US" altLang="en-US"/>
          </a:p>
          <a:p>
            <a:pPr marL="0" indent="0">
              <a:buNone/>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p:nvPr>
            <p:ph idx="1"/>
          </p:nvPr>
        </p:nvPicPr>
        <p:blipFill>
          <a:blip r:embed="rId1"/>
          <a:srcRect t="71086" r="54943" b="-445"/>
          <a:stretch>
            <a:fillRect/>
          </a:stretch>
        </p:blipFill>
        <p:spPr>
          <a:xfrm>
            <a:off x="2660015" y="666115"/>
            <a:ext cx="6420485" cy="569468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52145"/>
            <a:ext cx="10515600" cy="6371590"/>
          </a:xfrm>
        </p:spPr>
        <p:txBody>
          <a:bodyPr>
            <a:normAutofit/>
          </a:bodyPr>
          <a:p>
            <a:pPr marL="0" indent="0">
              <a:buNone/>
            </a:pPr>
            <a:endParaRPr lang="en-US" altLang="en-US"/>
          </a:p>
          <a:p>
            <a:pPr marL="0" indent="0">
              <a:buNone/>
            </a:pPr>
            <a:r>
              <a:rPr lang="en-US" altLang="en-US" sz="2600"/>
              <a:t>“And a branch from his roots [Christ at the second advent] will bear fruit [His rule in the Millennium].”</a:t>
            </a:r>
            <a:r>
              <a:rPr lang="en-US" altLang="en-US" sz="3200"/>
              <a:t> (</a:t>
            </a:r>
            <a:r>
              <a:rPr lang="th-TH" altLang="en-US" sz="3200" b="1">
                <a:sym typeface="+mn-ea"/>
              </a:rPr>
              <a:t>จะมีกิ่งงอกออกมาจากรากทั้งหลายของเขา</a:t>
            </a:r>
            <a:r>
              <a:rPr lang="en-US" altLang="en-US" sz="3200"/>
              <a:t>)</a:t>
            </a:r>
            <a:endParaRPr lang="en-US" altLang="en-US" sz="2600"/>
          </a:p>
          <a:p>
            <a:pPr marL="0" indent="0">
              <a:buNone/>
            </a:pPr>
            <a:r>
              <a:rPr lang="en-US" altLang="en-US" sz="2600"/>
              <a:t>So, from verse one we have a prophecy of the two advents. It is because of a failure to properly interpret verse one that Jews have got into so much trouble in the 2000 years since Christ came the first time. </a:t>
            </a:r>
            <a:endParaRPr lang="en-US" altLang="en-US" sz="2600"/>
          </a:p>
          <a:p>
            <a:pPr marL="0" indent="0">
              <a:buNone/>
            </a:pPr>
            <a:r>
              <a:rPr lang="en-US" altLang="en-US" sz="2600"/>
              <a:t>Their failure to distinguish between the first and the second advents as in this passage is a part of their trouble. They can’t tell the difference between the root-shoot and the branch, and yet the root-shoot and the branch are one person, Jesus Christ, the God of Israel, the founder of Israel as the root-shoot. In the first advent He manifests Himself to Israel; in the second advent He comes back as the branch of a tree, the root-shoot grows into a great tree.</a:t>
            </a:r>
            <a:endParaRPr lang="en-US" altLang="en-US" sz="2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75005"/>
            <a:ext cx="10515600" cy="5502275"/>
          </a:xfrm>
        </p:spPr>
        <p:txBody>
          <a:bodyPr>
            <a:normAutofit/>
          </a:bodyPr>
          <a:p>
            <a:pPr marL="0" indent="0">
              <a:buNone/>
            </a:pPr>
            <a:r>
              <a:rPr lang="en-US" altLang="en-US" sz="3600">
                <a:latin typeface="Cordia New" panose="020B0304020202020204" charset="0"/>
                <a:cs typeface="Cordia New" panose="020B0304020202020204" charset="0"/>
              </a:rPr>
              <a:t>The seven spirits are titles related to the teaching ministry of God the Holy Spirit, first to the humanity of Christ and then to the Church Age believers.  These 7 titles are found in Isaiah 11:2 and are as follows: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1.The Spirit of the Lord will rest [ </a:t>
            </a:r>
            <a:r>
              <a:rPr lang="" altLang="en-US" sz="2665">
                <a:latin typeface="Cordia New" panose="020B0304020202020204" charset="0"/>
                <a:cs typeface="Cordia New" panose="020B0304020202020204" charset="0"/>
              </a:rPr>
              <a:t>נוּחַ</a:t>
            </a:r>
            <a:r>
              <a:rPr lang="en-US" altLang="en-US" sz="3600">
                <a:latin typeface="Cordia New" panose="020B0304020202020204" charset="0"/>
                <a:cs typeface="Cordia New" panose="020B0304020202020204" charset="0"/>
              </a:rPr>
              <a:t> ] on Him (The Holy Spirit’s power) </a:t>
            </a:r>
            <a:r>
              <a:rPr lang="th-TH" altLang="en-US" sz="3600">
                <a:latin typeface="Cordia New" panose="020B0304020202020204" charset="0"/>
                <a:cs typeface="Cordia New" panose="020B0304020202020204" charset="0"/>
              </a:rPr>
              <a:t>วิญญาณของพระเยโฮวาห์จะอยู่บนท่านนั้น</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2.  </a:t>
            </a:r>
            <a:r>
              <a:rPr lang="" altLang="en-US" sz="2665">
                <a:latin typeface="Cordia New" panose="020B0304020202020204" charset="0"/>
                <a:cs typeface="Cordia New" panose="020B0304020202020204" charset="0"/>
              </a:rPr>
              <a:t>חכמה</a:t>
            </a:r>
            <a:r>
              <a:rPr lang="en-US" sz="2665">
                <a:latin typeface="Cordia New" panose="020B0304020202020204" charset="0"/>
                <a:cs typeface="Cordia New" panose="020B0304020202020204" charset="0"/>
              </a:rPr>
              <a:t>   </a:t>
            </a:r>
            <a:r>
              <a:rPr lang="" altLang="en-US" sz="2665">
                <a:latin typeface="Cordia New" panose="020B0304020202020204" charset="0"/>
                <a:cs typeface="Cordia New" panose="020B0304020202020204" charset="0"/>
              </a:rPr>
              <a:t>רוח</a:t>
            </a:r>
            <a:r>
              <a:rPr lang="en-US" sz="2665">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The Spirit of wisdom </a:t>
            </a:r>
            <a:r>
              <a:rPr lang="th-TH" altLang="en-US" sz="3600">
                <a:latin typeface="Cordia New" panose="020B0304020202020204" charset="0"/>
                <a:cs typeface="Cordia New" panose="020B0304020202020204" charset="0"/>
              </a:rPr>
              <a:t>วิญญาณแห่งปัญญา</a:t>
            </a: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(wisdom extrapolated from truth and applied to people, circumstances, sufferings etc.)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3. </a:t>
            </a:r>
            <a:r>
              <a:rPr lang="en-US" sz="2665">
                <a:latin typeface="Cordia New" panose="020B0304020202020204" charset="0"/>
                <a:cs typeface="Cordia New" panose="020B0304020202020204" charset="0"/>
              </a:rPr>
              <a:t> </a:t>
            </a:r>
            <a:r>
              <a:rPr lang="" altLang="en-US" sz="2665">
                <a:latin typeface="Cordia New" panose="020B0304020202020204" charset="0"/>
                <a:cs typeface="Cordia New" panose="020B0304020202020204" charset="0"/>
              </a:rPr>
              <a:t>בינה</a:t>
            </a:r>
            <a:r>
              <a:rPr lang="en-US" altLang="en-US" sz="2665">
                <a:latin typeface="Cordia New" panose="020B0304020202020204" charset="0"/>
                <a:cs typeface="Cordia New" panose="020B0304020202020204" charset="0"/>
              </a:rPr>
              <a:t> </a:t>
            </a:r>
            <a:r>
              <a:rPr lang="" altLang="en-US" sz="2665">
                <a:latin typeface="Cordia New" panose="020B0304020202020204" charset="0"/>
                <a:cs typeface="Cordia New" panose="020B0304020202020204" charset="0"/>
              </a:rPr>
              <a:t>רוח</a:t>
            </a:r>
            <a:r>
              <a:rPr lang="en-US" altLang="en-US" sz="2665">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 The Spirit of perception </a:t>
            </a:r>
            <a:r>
              <a:rPr lang="th-TH" altLang="en-US" sz="3600">
                <a:latin typeface="Cordia New" panose="020B0304020202020204" charset="0"/>
                <a:cs typeface="Cordia New" panose="020B0304020202020204" charset="0"/>
              </a:rPr>
              <a:t>วิญญาณแห่งความเข้าใจ</a:t>
            </a:r>
            <a:r>
              <a:rPr lang="en-US" altLang="en-US" sz="3600">
                <a:latin typeface="Cordia New" panose="020B0304020202020204" charset="0"/>
                <a:cs typeface="Cordia New" panose="020B0304020202020204" charset="0"/>
              </a:rPr>
              <a:t> (the means of learning doctrine) </a:t>
            </a:r>
            <a:endParaRPr lang="th-TH" altLang="en-US" sz="3600">
              <a:latin typeface="Cordia New" panose="020B0304020202020204" charset="0"/>
              <a:cs typeface="Cordia New" panose="020B0304020202020204" charset="0"/>
            </a:endParaRPr>
          </a:p>
          <a:p>
            <a:endParaRPr lang="en-US" altLang="en-US"/>
          </a:p>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75005"/>
            <a:ext cx="10515600" cy="5502275"/>
          </a:xfrm>
        </p:spPr>
        <p:txBody>
          <a:bodyPr>
            <a:normAutofit/>
          </a:bodyPr>
          <a:p>
            <a:pPr marL="0" indent="0" algn="l">
              <a:buClrTx/>
              <a:buSzTx/>
              <a:buNone/>
            </a:pPr>
            <a:endParaRPr lang="en-US" altLang="en-US" sz="3600">
              <a:latin typeface="Cordia New" panose="020B0304020202020204" charset="0"/>
              <a:cs typeface="Cordia New" panose="020B0304020202020204" charset="0"/>
            </a:endParaRPr>
          </a:p>
          <a:p>
            <a:pPr algn="l">
              <a:buClrTx/>
              <a:buSzTx/>
              <a:buNone/>
            </a:pPr>
            <a:r>
              <a:rPr lang="en-US" altLang="en-US" sz="3000">
                <a:latin typeface="Cordia New" panose="020B0304020202020204" charset="0"/>
                <a:cs typeface="Cordia New" panose="020B0304020202020204" charset="0"/>
              </a:rPr>
              <a:t>4.   </a:t>
            </a:r>
            <a:r>
              <a:rPr lang="" altLang="en-US" sz="3000">
                <a:latin typeface="Cordia New" panose="020B0304020202020204" charset="0"/>
                <a:cs typeface="Cordia New" panose="020B0304020202020204" charset="0"/>
              </a:rPr>
              <a:t>עֵצָה</a:t>
            </a:r>
            <a:r>
              <a:rPr lang="en-US" altLang="en-US" sz="3000">
                <a:latin typeface="Cordia New" panose="020B0304020202020204" charset="0"/>
                <a:cs typeface="Cordia New" panose="020B0304020202020204" charset="0"/>
              </a:rPr>
              <a:t> </a:t>
            </a:r>
            <a:r>
              <a:rPr lang="en-US" sz="3000">
                <a:latin typeface="Cordia New" panose="020B0304020202020204" charset="0"/>
                <a:cs typeface="Cordia New" panose="020B0304020202020204" charset="0"/>
                <a:sym typeface="+mn-ea"/>
              </a:rPr>
              <a:t> </a:t>
            </a:r>
            <a:r>
              <a:rPr lang="en-US" altLang="en-US" sz="3000">
                <a:latin typeface="Cordia New" panose="020B0304020202020204" charset="0"/>
                <a:cs typeface="Cordia New" panose="020B0304020202020204" charset="0"/>
                <a:sym typeface="+mn-ea"/>
              </a:rPr>
              <a:t>רוח</a:t>
            </a:r>
            <a:r>
              <a:rPr lang="en-US" altLang="en-US" sz="3000">
                <a:latin typeface="Cordia New" panose="020B0304020202020204" charset="0"/>
                <a:cs typeface="Cordia New" panose="020B0304020202020204" charset="0"/>
              </a:rPr>
              <a:t> The Spirit of counsel วิญญาณแห่งการวินิจฉัย (the Spirit counsels through metabolized doctrine)</a:t>
            </a:r>
            <a:endParaRPr lang="en-US" altLang="en-US" sz="3000">
              <a:latin typeface="Cordia New" panose="020B0304020202020204" charset="0"/>
              <a:cs typeface="Cordia New" panose="020B0304020202020204" charset="0"/>
            </a:endParaRPr>
          </a:p>
          <a:p>
            <a:pPr algn="l">
              <a:buClrTx/>
              <a:buSzTx/>
              <a:buNone/>
            </a:pPr>
            <a:r>
              <a:rPr lang="en-US" altLang="en-US" sz="3000">
                <a:latin typeface="Cordia New" panose="020B0304020202020204" charset="0"/>
                <a:cs typeface="Cordia New" panose="020B0304020202020204" charset="0"/>
              </a:rPr>
              <a:t>5. </a:t>
            </a:r>
            <a:r>
              <a:rPr lang="" altLang="en-US" sz="3000">
                <a:latin typeface="Cordia New" panose="020B0304020202020204" charset="0"/>
                <a:cs typeface="Cordia New" panose="020B0304020202020204" charset="0"/>
              </a:rPr>
              <a:t>גְּבוּרָה</a:t>
            </a:r>
            <a:r>
              <a:rPr lang="en-US" sz="3000">
                <a:latin typeface="Cordia New" panose="020B0304020202020204" charset="0"/>
                <a:cs typeface="Cordia New" panose="020B0304020202020204" charset="0"/>
                <a:sym typeface="+mn-ea"/>
              </a:rPr>
              <a:t> </a:t>
            </a:r>
            <a:r>
              <a:rPr lang="en-US" altLang="en-US" sz="3000">
                <a:latin typeface="Cordia New" panose="020B0304020202020204" charset="0"/>
                <a:cs typeface="Cordia New" panose="020B0304020202020204" charset="0"/>
                <a:sym typeface="+mn-ea"/>
              </a:rPr>
              <a:t>רוח</a:t>
            </a:r>
            <a:r>
              <a:rPr lang="en-US" altLang="en-US" sz="3000">
                <a:latin typeface="Cordia New" panose="020B0304020202020204" charset="0"/>
                <a:cs typeface="Cordia New" panose="020B0304020202020204" charset="0"/>
              </a:rPr>
              <a:t> The Spirit of strength </a:t>
            </a:r>
            <a:r>
              <a:rPr lang="en-US" altLang="en-US" sz="3000">
                <a:latin typeface="Cordia New" panose="020B0304020202020204" charset="0"/>
                <a:cs typeface="Cordia New" panose="020B0304020202020204" charset="0"/>
                <a:sym typeface="+mn-ea"/>
              </a:rPr>
              <a:t>วิญญาณแห่ง</a:t>
            </a:r>
            <a:r>
              <a:rPr lang="en-US" altLang="en-US" sz="3000">
                <a:latin typeface="Cordia New" panose="020B0304020202020204" charset="0"/>
                <a:cs typeface="Cordia New" panose="020B0304020202020204" charset="0"/>
              </a:rPr>
              <a:t>อานุภาพ (the Spirit produces strength in the soul) </a:t>
            </a:r>
            <a:endParaRPr lang="en-US" altLang="en-US" sz="3000">
              <a:latin typeface="Cordia New" panose="020B0304020202020204" charset="0"/>
              <a:cs typeface="Cordia New" panose="020B0304020202020204" charset="0"/>
            </a:endParaRPr>
          </a:p>
          <a:p>
            <a:pPr marL="0" indent="0" algn="l">
              <a:buClrTx/>
              <a:buSzTx/>
              <a:buNone/>
            </a:pPr>
            <a:r>
              <a:rPr lang="en-US" altLang="en-US" sz="3000">
                <a:latin typeface="Cordia New" panose="020B0304020202020204" charset="0"/>
                <a:cs typeface="Cordia New" panose="020B0304020202020204" charset="0"/>
              </a:rPr>
              <a:t>6.   </a:t>
            </a:r>
            <a:r>
              <a:rPr lang="" altLang="en-US" sz="3000">
                <a:latin typeface="Cordia New" panose="020B0304020202020204" charset="0"/>
                <a:cs typeface="Cordia New" panose="020B0304020202020204" charset="0"/>
              </a:rPr>
              <a:t>דַּעַת</a:t>
            </a:r>
            <a:r>
              <a:rPr lang="en-US" altLang="en-US" sz="3000">
                <a:latin typeface="Cordia New" panose="020B0304020202020204" charset="0"/>
                <a:cs typeface="Cordia New" panose="020B0304020202020204" charset="0"/>
              </a:rPr>
              <a:t> </a:t>
            </a:r>
            <a:r>
              <a:rPr lang="en-US" sz="3000">
                <a:latin typeface="Cordia New" panose="020B0304020202020204" charset="0"/>
                <a:cs typeface="Cordia New" panose="020B0304020202020204" charset="0"/>
                <a:sym typeface="+mn-ea"/>
              </a:rPr>
              <a:t> </a:t>
            </a:r>
            <a:r>
              <a:rPr lang="en-US" altLang="en-US" sz="3000">
                <a:latin typeface="Cordia New" panose="020B0304020202020204" charset="0"/>
                <a:cs typeface="Cordia New" panose="020B0304020202020204" charset="0"/>
                <a:sym typeface="+mn-ea"/>
              </a:rPr>
              <a:t>רוח   </a:t>
            </a:r>
            <a:r>
              <a:rPr lang="en-US" altLang="en-US" sz="3000">
                <a:latin typeface="Cordia New" panose="020B0304020202020204" charset="0"/>
                <a:cs typeface="Cordia New" panose="020B0304020202020204" charset="0"/>
              </a:rPr>
              <a:t>The Spirit of knowledge “cunning” วิญญาณแห่งความรู้ (the Spirit, the teacher of divine knowledge)</a:t>
            </a:r>
            <a:endParaRPr lang="en-US" altLang="en-US" sz="3000">
              <a:latin typeface="Cordia New" panose="020B0304020202020204" charset="0"/>
              <a:cs typeface="Cordia New" panose="020B0304020202020204" charset="0"/>
            </a:endParaRPr>
          </a:p>
          <a:p>
            <a:pPr marL="0" indent="0" algn="l">
              <a:buClrTx/>
              <a:buSzTx/>
              <a:buNone/>
            </a:pPr>
            <a:r>
              <a:rPr lang="en-US" altLang="en-US" sz="3000">
                <a:latin typeface="Cordia New" panose="020B0304020202020204" charset="0"/>
                <a:cs typeface="Cordia New" panose="020B0304020202020204" charset="0"/>
              </a:rPr>
              <a:t>7.  </a:t>
            </a:r>
            <a:r>
              <a:rPr lang="" altLang="en-US" sz="3000">
                <a:latin typeface="Cordia New" panose="020B0304020202020204" charset="0"/>
                <a:cs typeface="Cordia New" panose="020B0304020202020204" charset="0"/>
              </a:rPr>
              <a:t>יִרְאָה</a:t>
            </a:r>
            <a:r>
              <a:rPr lang="en-US" altLang="en-US" sz="3000">
                <a:latin typeface="Cordia New" panose="020B0304020202020204" charset="0"/>
                <a:cs typeface="Cordia New" panose="020B0304020202020204" charset="0"/>
              </a:rPr>
              <a:t> </a:t>
            </a:r>
            <a:r>
              <a:rPr lang="en-US" altLang="en-US" sz="3000">
                <a:latin typeface="Cordia New" panose="020B0304020202020204" charset="0"/>
                <a:cs typeface="Cordia New" panose="020B0304020202020204" charset="0"/>
                <a:sym typeface="+mn-ea"/>
              </a:rPr>
              <a:t>רוח</a:t>
            </a:r>
            <a:r>
              <a:rPr lang="en-US" altLang="en-US" sz="3000">
                <a:latin typeface="Cordia New" panose="020B0304020202020204" charset="0"/>
                <a:cs typeface="Cordia New" panose="020B0304020202020204" charset="0"/>
              </a:rPr>
              <a:t>   The Spirit who provides respect/fear of the Lord วิญญาณแห่งความยำเกรงพระเยโฮวาห์</a:t>
            </a:r>
            <a:endParaRPr lang="en-US" altLang="en-US" sz="3000">
              <a:latin typeface="Cordia New" panose="020B0304020202020204" charset="0"/>
              <a:cs typeface="Cordia New" panose="020B03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356360"/>
            <a:ext cx="2112010" cy="829945"/>
          </a:xfrm>
          <a:prstGeom prst="rect">
            <a:avLst/>
          </a:prstGeom>
          <a:noFill/>
        </p:spPr>
        <p:txBody>
          <a:bodyPr wrap="square" rtlCol="0">
            <a:spAutoFit/>
          </a:bodyPr>
          <a:p>
            <a:r>
              <a:rPr lang="en-US" sz="2400" b="1">
                <a:latin typeface="Cordia New" panose="020B0304020202020204" charset="0"/>
                <a:cs typeface="Cordia New" panose="020B0304020202020204" charset="0"/>
              </a:rPr>
              <a:t>REVELATIO</a:t>
            </a:r>
            <a:r>
              <a:rPr lang="en-US" altLang="en-US" sz="2400" b="1">
                <a:latin typeface="Cordia New" panose="020B0304020202020204" charset="0"/>
                <a:cs typeface="Cordia New" panose="020B0304020202020204" charset="0"/>
              </a:rPr>
              <a:t>N 63</a:t>
            </a:r>
            <a:endParaRPr lang="en-US" sz="2400" b="1">
              <a:latin typeface="Cordia New" panose="020B0304020202020204" charset="0"/>
              <a:cs typeface="Cordia New" panose="020B0304020202020204" charset="0"/>
            </a:endParaRPr>
          </a:p>
          <a:p>
            <a:r>
              <a:rPr lang="en-US" sz="2400" b="1">
                <a:latin typeface="Cordia New" panose="020B0304020202020204" charset="0"/>
                <a:cs typeface="Cordia New" panose="020B0304020202020204" charset="0"/>
              </a:rPr>
              <a:t> 2025 09 15</a:t>
            </a:r>
            <a:endParaRPr lang="en-US" altLang="zh-CN" sz="2400" b="1">
              <a:latin typeface="Cordia New" panose="020B0304020202020204" charset="0"/>
              <a:cs typeface="Cordia New" panose="020B03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24535" y="849630"/>
            <a:ext cx="10540365" cy="5754370"/>
          </a:xfrm>
          <a:prstGeom prst="rect">
            <a:avLst/>
          </a:prstGeom>
        </p:spPr>
        <p:txBody>
          <a:bodyPr wrap="square">
            <a:spAutoFit/>
          </a:bodyPr>
          <a:p>
            <a:pPr algn="just" defTabSz="266700">
              <a:spcAft>
                <a:spcPct val="0"/>
              </a:spcAft>
            </a:pPr>
            <a:r>
              <a:rPr sz="2400">
                <a:solidFill>
                  <a:srgbClr val="000000"/>
                </a:solidFill>
                <a:latin typeface="Times New Roman" panose="02020603050405020304"/>
                <a:ea typeface="Times New Roman" panose="02020603050405020304"/>
              </a:rPr>
              <a:t>The Lord communicates these things (</a:t>
            </a:r>
            <a:r>
              <a:rPr sz="2400">
                <a:latin typeface="Times New Roman" panose="02020603050405020304"/>
                <a:ea typeface="Batang"/>
              </a:rPr>
              <a:t>Τάδε λέγει). These two Greek words were </a:t>
            </a:r>
            <a:r>
              <a:rPr sz="2400">
                <a:solidFill>
                  <a:srgbClr val="000000"/>
                </a:solidFill>
                <a:latin typeface="Times New Roman" panose="02020603050405020304"/>
                <a:ea typeface="Times New Roman" panose="02020603050405020304"/>
              </a:rPr>
              <a:t>used originally as the introductory formula for the Greek translation of the decrees of Persian kings. It is used here as an introductory formula to our Lord’s estimate of the situation in Sardis. </a:t>
            </a:r>
            <a:r>
              <a:rPr sz="2400">
                <a:solidFill>
                  <a:srgbClr val="333333"/>
                </a:solidFill>
                <a:latin typeface="Times New Roman" panose="02020603050405020304"/>
                <a:ea typeface="Times New Roman" panose="02020603050405020304"/>
              </a:rPr>
              <a:t>This church has cosmic involvement related to hypocrisy. </a:t>
            </a:r>
            <a:endParaRPr sz="2400">
              <a:solidFill>
                <a:srgbClr val="333333"/>
              </a:solidFill>
              <a:latin typeface="Times New Roman" panose="02020603050405020304"/>
              <a:ea typeface="Times New Roman" panose="02020603050405020304"/>
            </a:endParaRPr>
          </a:p>
          <a:p>
            <a:pPr algn="just" defTabSz="266700">
              <a:spcAft>
                <a:spcPct val="0"/>
              </a:spcAft>
            </a:pPr>
            <a:r>
              <a:rPr sz="2400">
                <a:solidFill>
                  <a:srgbClr val="333333"/>
                </a:solidFill>
                <a:latin typeface="Times New Roman" panose="02020603050405020304"/>
                <a:ea typeface="Times New Roman" panose="02020603050405020304"/>
              </a:rPr>
              <a:t> </a:t>
            </a:r>
            <a:endParaRPr sz="2400">
              <a:solidFill>
                <a:srgbClr val="333333"/>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The present tense is a descriptive present for what is now going on, a false reputation assigned to the church in Sardis. They have given a false impression to the world, but their false reputation is about to be exposed. </a:t>
            </a:r>
            <a:endParaRPr sz="2400">
              <a:solidFill>
                <a:srgbClr val="000000"/>
              </a:solidFill>
              <a:latin typeface="Times New Roman" panose="02020603050405020304"/>
              <a:ea typeface="Times New Roman" panose="02020603050405020304"/>
            </a:endParaRPr>
          </a:p>
          <a:p>
            <a:pPr marL="0" indent="457200"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1. A false reputation for spirituality and maturity is a sign of cosmic involvement related to the function of hypocrisy.</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2. To live by one’s reputation with people apart from integrity and virtue is to be a cosmic believer, the most miserable person on planet earth.</a:t>
            </a:r>
            <a:endParaRPr sz="2400">
              <a:solidFill>
                <a:srgbClr val="000000"/>
              </a:solidFill>
              <a:latin typeface="Times New Roman" panose="02020603050405020304"/>
              <a:ea typeface="Times New Roman" panose="02020603050405020304"/>
            </a:endParaRPr>
          </a:p>
          <a:p>
            <a:pPr algn="just" defTabSz="266700">
              <a:spcAft>
                <a:spcPct val="0"/>
              </a:spcAft>
            </a:pPr>
            <a:r>
              <a:rPr sz="1600">
                <a:solidFill>
                  <a:srgbClr val="000000"/>
                </a:solidFill>
                <a:latin typeface="Times New Roman" panose="02020603050405020304"/>
                <a:ea typeface="Times New Roman" panose="02020603050405020304"/>
              </a:rPr>
              <a:t> </a:t>
            </a:r>
            <a:endParaRPr sz="1600">
              <a:solidFill>
                <a:srgbClr val="000000"/>
              </a:solidFill>
              <a:latin typeface="Times New Roman" panose="02020603050405020304"/>
              <a:ea typeface="Times New Roman" panose="02020603050405020304"/>
            </a:endParaRPr>
          </a:p>
          <a:p>
            <a:pPr algn="just" defTabSz="266700">
              <a:spcAft>
                <a:spcPct val="0"/>
              </a:spcAft>
            </a:pPr>
            <a:endParaRPr sz="1600">
              <a:solidFill>
                <a:srgbClr val="000000"/>
              </a:solidFill>
              <a:latin typeface="Times New Roman" panose="02020603050405020304"/>
              <a:ea typeface="Times New Roman" panose="020206030504050203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24535" y="849630"/>
            <a:ext cx="10540365" cy="4154170"/>
          </a:xfrm>
          <a:prstGeom prst="rect">
            <a:avLst/>
          </a:prstGeom>
        </p:spPr>
        <p:txBody>
          <a:bodyPr wrap="square">
            <a:spAutoFit/>
          </a:bodyPr>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3. The only reputation that counts is the believer’s reputation with God who cannot be deceived.</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4. It is impossible to have a good name or reputation with God apart from consistent residence and function inside the divine power system, and that includes consistent perception of Bible doctrine.</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5. The majority of the believers of Sardis involved in the cosmic system talk a good fight, which means they have been exposed to excellent doctrinal teaching, but there was no application. </a:t>
            </a:r>
            <a:endParaRPr sz="2400">
              <a:solidFill>
                <a:srgbClr val="000000"/>
              </a:solidFill>
              <a:latin typeface="Times New Roman" panose="02020603050405020304"/>
              <a:ea typeface="Times New Roman" panose="020206030504050203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940435" y="1044575"/>
            <a:ext cx="10514965" cy="5262245"/>
          </a:xfrm>
          <a:prstGeom prst="rect">
            <a:avLst/>
          </a:prstGeom>
        </p:spPr>
        <p:txBody>
          <a:bodyPr wrap="square">
            <a:spAutoFit/>
          </a:bodyPr>
          <a:p>
            <a:pPr algn="just" defTabSz="266700">
              <a:spcAft>
                <a:spcPct val="0"/>
              </a:spcAft>
            </a:pPr>
            <a:r>
              <a:rPr sz="2400">
                <a:solidFill>
                  <a:srgbClr val="000000"/>
                </a:solidFill>
                <a:latin typeface="Times New Roman" panose="02020603050405020304"/>
                <a:ea typeface="Times New Roman" panose="02020603050405020304"/>
              </a:rPr>
              <a:t>6. To talk a good fight, the believer only needs to know the doctrinal vocabulary, but to fight a good fight, as per 2 Timothy 4:7,8, the believer must be consistent in functioning under the two power options.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7. It is easy for the cosmic believer to talk a good fight, but it is impossible for him to fight a good fight. Talking a good fight is exposure to doctrine, while living in the cosmic system growing in arrogance and functioning under the principle of hypocrisy. Fighting a good fight is learning doctrine, living in the divine power system, growing in grace, applying doctrine to experience.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8. The believer who talks a good fight makes bad decisions. He is spiritually and mentally lazy, and negative toward doctrine, but gives the impression of being a spiritual giant. His arrogance is stimulated by approbation from other believers which only stabilizes and crystallizes his facade of hypocrisy.</a:t>
            </a:r>
            <a:endParaRPr sz="2400">
              <a:solidFill>
                <a:srgbClr val="000000"/>
              </a:solidFill>
              <a:latin typeface="Times New Roman" panose="02020603050405020304"/>
              <a:ea typeface="Times New Roman" panose="020206030504050203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21360"/>
            <a:ext cx="10515600" cy="5455920"/>
          </a:xfrm>
        </p:spPr>
        <p:txBody>
          <a:bodyPr>
            <a:normAutofit fontScale="80000"/>
          </a:bodyPr>
          <a:p>
            <a:pPr marL="0" indent="0">
              <a:buNone/>
            </a:pPr>
            <a:r>
              <a:rPr lang="en-US" altLang="en-US" b="1"/>
              <a:t>Many believers in this church were suffering from carnal death. So, let’s briefly cover the eight different categories of death mentioned in Scripture.</a:t>
            </a:r>
            <a:endParaRPr lang="en-US" altLang="en-US"/>
          </a:p>
          <a:p>
            <a:pPr marL="0" indent="0">
              <a:buNone/>
            </a:pPr>
            <a:r>
              <a:rPr lang="en-US" altLang="en-US"/>
              <a:t>1. The first and most obvious death is physical death which is defined as separation of the soul from the body. (Romans 8:38-39)</a:t>
            </a:r>
            <a:endParaRPr lang="en-US" altLang="en-US"/>
          </a:p>
          <a:p>
            <a:pPr marL="0" indent="0">
              <a:buNone/>
            </a:pPr>
            <a:r>
              <a:rPr lang="en-US" altLang="en-US"/>
              <a:t>2. The second category of death in the Bible is spiritual death. Spiritual death is the penalty of sin and is so given as a warning to our original parents in the garden. They were warned in Genesis 2:17 that if they disobeyed God and His prohibition, “dying [spiritual death] you will die [physical death]”. Adam’s original sin is imputed to our genetically formed old sin nature at birth, and so when it says the wages of sin is death in Romans 6:23, it is talking about Adam’s sin imputed to each member of mankind at birth. We are born physically alive, and simultaneously we are born spiritually dead. (Romans 5:12; 1 Cor. 15:22)</a:t>
            </a:r>
            <a:endParaRPr lang="en-US" altLang="en-US"/>
          </a:p>
          <a:p>
            <a:pPr marL="0" indent="0">
              <a:buNone/>
            </a:pPr>
            <a:r>
              <a:rPr lang="en-US" altLang="en-US"/>
              <a:t>3. Positional death of the believer is the third category of death in the Bible. Through the baptism of the Holy Spirit at salvation the believer is identified with Christ in His deaths namely His substitutionary spiritual death, followed by physical death, burial and resurrection. (Romans 6:1-8)</a:t>
            </a:r>
            <a:endParaRPr lang="en-US" altLang="en-US"/>
          </a:p>
          <a:p>
            <a:endParaRPr lang="en-US" altLang="en-US"/>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21360"/>
            <a:ext cx="10515600" cy="5455920"/>
          </a:xfrm>
        </p:spPr>
        <p:txBody>
          <a:bodyPr>
            <a:normAutofit fontScale="90000"/>
          </a:bodyPr>
          <a:p>
            <a:endParaRPr lang="en-US" altLang="en-US"/>
          </a:p>
          <a:p>
            <a:pPr marL="0" indent="0">
              <a:buNone/>
            </a:pPr>
            <a:r>
              <a:rPr lang="en-US" altLang="en-US"/>
              <a:t>5. Operational death is operating on human power resulting in the production of dead works. This category combines the arrogance of Christian service with the function of human good. (Hebrews 6:1) James 2:26, “Faith without production is dead [non-operative].”</a:t>
            </a:r>
            <a:endParaRPr lang="en-US" altLang="en-US"/>
          </a:p>
          <a:p>
            <a:pPr marL="0" indent="0">
              <a:buNone/>
            </a:pPr>
            <a:r>
              <a:rPr lang="en-US" altLang="en-US"/>
              <a:t>6. Sexual death, the inability to copulate. It is only used in connection with men, and only one man in the Bible, Abraham. (Romans 4:17-21)</a:t>
            </a:r>
            <a:endParaRPr lang="en-US" altLang="en-US"/>
          </a:p>
          <a:p>
            <a:pPr marL="0" indent="0">
              <a:buNone/>
            </a:pPr>
            <a:r>
              <a:rPr lang="en-US" altLang="en-US"/>
              <a:t>7. The second death is for the unbeliever only. It is the final judgment of those who reject the Lord Jesus Christ as personal savior; it is eternal separation from God in a literal lake of fire. It is described as judgment in Hebrews 9:27, “And inasmuch as it is destined for mankind to die once [physical death], but after this death the judgment [the second death].” That is why it is called the second death in Revelation 20:14. </a:t>
            </a:r>
            <a:endParaRPr lang="en-US" altLang="en-US"/>
          </a:p>
          <a:p>
            <a:pPr marL="0" indent="0">
              <a:buNone/>
            </a:pPr>
            <a:r>
              <a:rPr lang="en-US" altLang="en-US"/>
              <a:t>8. The Sin unto Death: 1 John 5:16</a:t>
            </a:r>
            <a:endParaRPr lang="en-US" altLang="en-US"/>
          </a:p>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70560"/>
            <a:ext cx="10515600" cy="5506720"/>
          </a:xfrm>
        </p:spPr>
        <p:txBody>
          <a:bodyPr>
            <a:normAutofit lnSpcReduction="20000"/>
          </a:bodyPr>
          <a:p>
            <a:pPr marL="0" indent="0" algn="ctr">
              <a:buNone/>
            </a:pPr>
            <a:r>
              <a:rPr lang="th-TH" altLang="en-US" sz="4000" b="1">
                <a:latin typeface="Cordia New" panose="020B0304020202020204" charset="0"/>
                <a:cs typeface="Cordia New" panose="020B0304020202020204" charset="0"/>
              </a:rPr>
              <a:t>วิวรณ์ </a:t>
            </a:r>
            <a:r>
              <a:rPr lang="en-US" altLang="en-US" sz="4000" b="1">
                <a:latin typeface="Cordia New" panose="020B0304020202020204" charset="0"/>
                <a:cs typeface="Cordia New" panose="020B0304020202020204" charset="0"/>
              </a:rPr>
              <a:t>3:2 </a:t>
            </a:r>
            <a:endParaRPr lang="en-US" altLang="en-US" sz="30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Be constantly alert [command to the pastor and the members of the congregation] and strengthen [support, stabilize; a command to the pastor] the rest who are about to die for I have not found [intensive perfect] your accomplishments completed [the execution of God’s plan] in the sight of My God. </a:t>
            </a:r>
            <a:endParaRPr lang="en-US" altLang="en-US" sz="3600">
              <a:latin typeface="Cordia New" panose="020B0304020202020204" charset="0"/>
              <a:cs typeface="Cordia New" panose="020B0304020202020204" charset="0"/>
            </a:endParaRPr>
          </a:p>
          <a:p>
            <a:pPr marL="0" indent="0">
              <a:buNone/>
            </a:pPr>
            <a:r>
              <a:rPr lang="en-US" altLang="en-US" sz="2400">
                <a:latin typeface="TITUS Cyberbit Basic" panose="02020603050405020304" charset="0"/>
                <a:cs typeface="TITUS Cyberbit Basic" panose="02020603050405020304" charset="0"/>
              </a:rPr>
              <a:t>γ</a:t>
            </a:r>
            <a:r>
              <a:rPr lang="" altLang="en-US" sz="2400">
                <a:latin typeface="TITUS Cyberbit Basic" panose="02020603050405020304" charset="0"/>
                <a:cs typeface="TITUS Cyberbit Basic" panose="02020603050405020304" charset="0"/>
              </a:rPr>
              <a:t>ί</a:t>
            </a:r>
            <a:r>
              <a:rPr lang="en-US" altLang="en-US" sz="2400">
                <a:latin typeface="TITUS Cyberbit Basic" panose="02020603050405020304" charset="0"/>
                <a:cs typeface="TITUS Cyberbit Basic" panose="02020603050405020304" charset="0"/>
              </a:rPr>
              <a:t>νου γρηγορ</a:t>
            </a:r>
            <a:r>
              <a:rPr lang="" altLang="en-US" sz="2400">
                <a:latin typeface="TITUS Cyberbit Basic" panose="02020603050405020304" charset="0"/>
                <a:cs typeface="TITUS Cyberbit Basic" panose="02020603050405020304" charset="0"/>
              </a:rPr>
              <a:t>ῶ</a:t>
            </a:r>
            <a:r>
              <a:rPr lang="en-US" altLang="en-US" sz="2400">
                <a:latin typeface="TITUS Cyberbit Basic" panose="02020603050405020304" charset="0"/>
                <a:cs typeface="TITUS Cyberbit Basic" panose="02020603050405020304" charset="0"/>
              </a:rPr>
              <a:t>ν, κα</a:t>
            </a:r>
            <a:r>
              <a:rPr lang="" altLang="en-US" sz="2400">
                <a:latin typeface="TITUS Cyberbit Basic" panose="02020603050405020304" charset="0"/>
                <a:cs typeface="TITUS Cyberbit Basic" panose="02020603050405020304" charset="0"/>
              </a:rPr>
              <a:t>ὶ</a:t>
            </a:r>
            <a:r>
              <a:rPr lang="en-US" altLang="en-US" sz="2400">
                <a:latin typeface="TITUS Cyberbit Basic" panose="02020603050405020304" charset="0"/>
                <a:cs typeface="TITUS Cyberbit Basic" panose="02020603050405020304" charset="0"/>
              </a:rPr>
              <a:t> στ</a:t>
            </a:r>
            <a:r>
              <a:rPr lang="" altLang="en-US" sz="2400">
                <a:latin typeface="TITUS Cyberbit Basic" panose="02020603050405020304" charset="0"/>
                <a:cs typeface="TITUS Cyberbit Basic" panose="02020603050405020304" charset="0"/>
              </a:rPr>
              <a:t>ή</a:t>
            </a:r>
            <a:r>
              <a:rPr lang="en-US" altLang="en-US" sz="2400">
                <a:latin typeface="TITUS Cyberbit Basic" panose="02020603050405020304" charset="0"/>
                <a:cs typeface="TITUS Cyberbit Basic" panose="02020603050405020304" charset="0"/>
              </a:rPr>
              <a:t>ρισον τ</a:t>
            </a:r>
            <a:r>
              <a:rPr lang="" altLang="en-US" sz="2400">
                <a:latin typeface="TITUS Cyberbit Basic" panose="02020603050405020304" charset="0"/>
                <a:cs typeface="TITUS Cyberbit Basic" panose="02020603050405020304" charset="0"/>
              </a:rPr>
              <a:t>ὰ</a:t>
            </a:r>
            <a:r>
              <a:rPr lang="en-US" altLang="en-US" sz="2400">
                <a:latin typeface="TITUS Cyberbit Basic" panose="02020603050405020304" charset="0"/>
                <a:cs typeface="TITUS Cyberbit Basic" panose="02020603050405020304" charset="0"/>
              </a:rPr>
              <a:t> λοιπ</a:t>
            </a:r>
            <a:r>
              <a:rPr lang="" altLang="en-US" sz="2400">
                <a:latin typeface="TITUS Cyberbit Basic" panose="02020603050405020304" charset="0"/>
                <a:cs typeface="TITUS Cyberbit Basic" panose="02020603050405020304" charset="0"/>
              </a:rPr>
              <a:t>ὰ</a:t>
            </a:r>
            <a:r>
              <a:rPr lang="en-US" altLang="en-US" sz="2400">
                <a:latin typeface="TITUS Cyberbit Basic" panose="02020603050405020304" charset="0"/>
                <a:cs typeface="TITUS Cyberbit Basic" panose="02020603050405020304" charset="0"/>
              </a:rPr>
              <a:t> </a:t>
            </a:r>
            <a:r>
              <a:rPr lang="" altLang="en-US" sz="2400">
                <a:latin typeface="TITUS Cyberbit Basic" panose="02020603050405020304" charset="0"/>
                <a:cs typeface="TITUS Cyberbit Basic" panose="02020603050405020304" charset="0"/>
              </a:rPr>
              <a:t>ἃ</a:t>
            </a:r>
            <a:r>
              <a:rPr lang="en-US" altLang="en-US" sz="2400">
                <a:latin typeface="TITUS Cyberbit Basic" panose="02020603050405020304" charset="0"/>
                <a:cs typeface="TITUS Cyberbit Basic" panose="02020603050405020304" charset="0"/>
              </a:rPr>
              <a:t> </a:t>
            </a:r>
            <a:r>
              <a:rPr lang="" altLang="en-US" sz="2400">
                <a:latin typeface="TITUS Cyberbit Basic" panose="02020603050405020304" charset="0"/>
                <a:cs typeface="TITUS Cyberbit Basic" panose="02020603050405020304" charset="0"/>
              </a:rPr>
              <a:t>ἔ</a:t>
            </a:r>
            <a:r>
              <a:rPr lang="en-US" altLang="en-US" sz="2400">
                <a:latin typeface="TITUS Cyberbit Basic" panose="02020603050405020304" charset="0"/>
                <a:cs typeface="TITUS Cyberbit Basic" panose="02020603050405020304" charset="0"/>
              </a:rPr>
              <a:t>µελλον </a:t>
            </a:r>
            <a:r>
              <a:rPr lang="" altLang="en-US" sz="2400">
                <a:latin typeface="TITUS Cyberbit Basic" panose="02020603050405020304" charset="0"/>
                <a:cs typeface="TITUS Cyberbit Basic" panose="02020603050405020304" charset="0"/>
              </a:rPr>
              <a:t>ἀ</a:t>
            </a:r>
            <a:r>
              <a:rPr lang="en-US" altLang="en-US" sz="2400">
                <a:latin typeface="TITUS Cyberbit Basic" panose="02020603050405020304" charset="0"/>
                <a:cs typeface="TITUS Cyberbit Basic" panose="02020603050405020304" charset="0"/>
              </a:rPr>
              <a:t>ποθανε</a:t>
            </a:r>
            <a:r>
              <a:rPr lang="" altLang="en-US" sz="2400">
                <a:latin typeface="TITUS Cyberbit Basic" panose="02020603050405020304" charset="0"/>
                <a:cs typeface="TITUS Cyberbit Basic" panose="02020603050405020304" charset="0"/>
              </a:rPr>
              <a:t>ῖ</a:t>
            </a:r>
            <a:r>
              <a:rPr lang="en-US" altLang="en-US" sz="2400">
                <a:latin typeface="TITUS Cyberbit Basic" panose="02020603050405020304" charset="0"/>
                <a:cs typeface="TITUS Cyberbit Basic" panose="02020603050405020304" charset="0"/>
              </a:rPr>
              <a:t>ν, ο</a:t>
            </a:r>
            <a:r>
              <a:rPr lang="" altLang="en-US" sz="2400">
                <a:latin typeface="TITUS Cyberbit Basic" panose="02020603050405020304" charset="0"/>
                <a:cs typeface="TITUS Cyberbit Basic" panose="02020603050405020304" charset="0"/>
              </a:rPr>
              <a:t>ὐ</a:t>
            </a:r>
            <a:r>
              <a:rPr lang="en-US" altLang="en-US" sz="2400">
                <a:latin typeface="TITUS Cyberbit Basic" panose="02020603050405020304" charset="0"/>
                <a:cs typeface="TITUS Cyberbit Basic" panose="02020603050405020304" charset="0"/>
              </a:rPr>
              <a:t> γ</a:t>
            </a:r>
            <a:r>
              <a:rPr lang="" altLang="en-US" sz="2400">
                <a:latin typeface="TITUS Cyberbit Basic" panose="02020603050405020304" charset="0"/>
                <a:cs typeface="TITUS Cyberbit Basic" panose="02020603050405020304" charset="0"/>
              </a:rPr>
              <a:t>ὰ</a:t>
            </a:r>
            <a:r>
              <a:rPr lang="en-US" altLang="en-US" sz="2400">
                <a:latin typeface="TITUS Cyberbit Basic" panose="02020603050405020304" charset="0"/>
                <a:cs typeface="TITUS Cyberbit Basic" panose="02020603050405020304" charset="0"/>
              </a:rPr>
              <a:t>ρ ε</a:t>
            </a:r>
            <a:r>
              <a:rPr lang="" altLang="en-US" sz="2400">
                <a:latin typeface="TITUS Cyberbit Basic" panose="02020603050405020304" charset="0"/>
                <a:cs typeface="TITUS Cyberbit Basic" panose="02020603050405020304" charset="0"/>
              </a:rPr>
              <a:t>ὕ</a:t>
            </a:r>
            <a:r>
              <a:rPr lang="en-US" altLang="en-US" sz="2400">
                <a:latin typeface="TITUS Cyberbit Basic" panose="02020603050405020304" charset="0"/>
                <a:cs typeface="TITUS Cyberbit Basic" panose="02020603050405020304" charset="0"/>
              </a:rPr>
              <a:t>ρηκ</a:t>
            </a:r>
            <a:r>
              <a:rPr lang="" altLang="en-US" sz="2400">
                <a:latin typeface="TITUS Cyberbit Basic" panose="02020603050405020304" charset="0"/>
                <a:cs typeface="TITUS Cyberbit Basic" panose="02020603050405020304" charset="0"/>
              </a:rPr>
              <a:t>ά</a:t>
            </a:r>
            <a:r>
              <a:rPr lang="en-US" altLang="en-US" sz="2400">
                <a:latin typeface="TITUS Cyberbit Basic" panose="02020603050405020304" charset="0"/>
                <a:cs typeface="TITUS Cyberbit Basic" panose="02020603050405020304" charset="0"/>
              </a:rPr>
              <a:t> σου [τ</a:t>
            </a:r>
            <a:r>
              <a:rPr lang="" altLang="en-US" sz="2400">
                <a:latin typeface="TITUS Cyberbit Basic" panose="02020603050405020304" charset="0"/>
                <a:cs typeface="TITUS Cyberbit Basic" panose="02020603050405020304" charset="0"/>
              </a:rPr>
              <a:t>ὰ</a:t>
            </a:r>
            <a:r>
              <a:rPr lang="en-US" altLang="en-US" sz="2400">
                <a:latin typeface="TITUS Cyberbit Basic" panose="02020603050405020304" charset="0"/>
                <a:cs typeface="TITUS Cyberbit Basic" panose="02020603050405020304" charset="0"/>
              </a:rPr>
              <a:t>] </a:t>
            </a:r>
            <a:r>
              <a:rPr lang="" altLang="en-US" sz="2400">
                <a:latin typeface="TITUS Cyberbit Basic" panose="02020603050405020304" charset="0"/>
                <a:cs typeface="TITUS Cyberbit Basic" panose="02020603050405020304" charset="0"/>
              </a:rPr>
              <a:t>ἔ</a:t>
            </a:r>
            <a:r>
              <a:rPr lang="en-US" altLang="en-US" sz="2400">
                <a:latin typeface="TITUS Cyberbit Basic" panose="02020603050405020304" charset="0"/>
                <a:cs typeface="TITUS Cyberbit Basic" panose="02020603050405020304" charset="0"/>
              </a:rPr>
              <a:t>ργα πεπληρωµ</a:t>
            </a:r>
            <a:r>
              <a:rPr lang="" altLang="en-US" sz="2400">
                <a:latin typeface="TITUS Cyberbit Basic" panose="02020603050405020304" charset="0"/>
                <a:cs typeface="TITUS Cyberbit Basic" panose="02020603050405020304" charset="0"/>
              </a:rPr>
              <a:t>έ</a:t>
            </a:r>
            <a:r>
              <a:rPr lang="en-US" altLang="en-US" sz="2400">
                <a:latin typeface="TITUS Cyberbit Basic" panose="02020603050405020304" charset="0"/>
                <a:cs typeface="TITUS Cyberbit Basic" panose="02020603050405020304" charset="0"/>
              </a:rPr>
              <a:t>να </a:t>
            </a:r>
            <a:r>
              <a:rPr lang="" altLang="en-US" sz="2400">
                <a:latin typeface="TITUS Cyberbit Basic" panose="02020603050405020304" charset="0"/>
                <a:cs typeface="TITUS Cyberbit Basic" panose="02020603050405020304" charset="0"/>
              </a:rPr>
              <a:t>ἐ</a:t>
            </a:r>
            <a:r>
              <a:rPr lang="en-US" altLang="en-US" sz="2400">
                <a:latin typeface="TITUS Cyberbit Basic" panose="02020603050405020304" charset="0"/>
                <a:cs typeface="TITUS Cyberbit Basic" panose="02020603050405020304" charset="0"/>
              </a:rPr>
              <a:t>ν</a:t>
            </a:r>
            <a:r>
              <a:rPr lang="" altLang="en-US" sz="2400">
                <a:latin typeface="TITUS Cyberbit Basic" panose="02020603050405020304" charset="0"/>
                <a:cs typeface="TITUS Cyberbit Basic" panose="02020603050405020304" charset="0"/>
              </a:rPr>
              <a:t>ώ</a:t>
            </a:r>
            <a:r>
              <a:rPr lang="en-US" altLang="en-US" sz="2400">
                <a:latin typeface="TITUS Cyberbit Basic" panose="02020603050405020304" charset="0"/>
                <a:cs typeface="TITUS Cyberbit Basic" panose="02020603050405020304" charset="0"/>
              </a:rPr>
              <a:t>πιον το</a:t>
            </a:r>
            <a:r>
              <a:rPr lang="" altLang="en-US" sz="2400">
                <a:latin typeface="TITUS Cyberbit Basic" panose="02020603050405020304" charset="0"/>
                <a:cs typeface="TITUS Cyberbit Basic" panose="02020603050405020304" charset="0"/>
              </a:rPr>
              <a:t>ῦ</a:t>
            </a:r>
            <a:r>
              <a:rPr lang="en-US" altLang="en-US" sz="2400">
                <a:latin typeface="TITUS Cyberbit Basic" panose="02020603050405020304" charset="0"/>
                <a:cs typeface="TITUS Cyberbit Basic" panose="02020603050405020304" charset="0"/>
              </a:rPr>
              <a:t> θεο</a:t>
            </a:r>
            <a:r>
              <a:rPr lang="" altLang="en-US" sz="2400">
                <a:latin typeface="TITUS Cyberbit Basic" panose="02020603050405020304" charset="0"/>
                <a:cs typeface="TITUS Cyberbit Basic" panose="02020603050405020304" charset="0"/>
              </a:rPr>
              <a:t>ῦ</a:t>
            </a:r>
            <a:r>
              <a:rPr lang="en-US" altLang="en-US" sz="2400">
                <a:latin typeface="TITUS Cyberbit Basic" panose="02020603050405020304" charset="0"/>
                <a:cs typeface="TITUS Cyberbit Basic" panose="02020603050405020304" charset="0"/>
              </a:rPr>
              <a:t> µου·</a:t>
            </a:r>
            <a:endParaRPr lang="en-US" altLang="en-US" sz="2400">
              <a:latin typeface="TITUS Cyberbit Basic" panose="02020603050405020304" charset="0"/>
              <a:cs typeface="TITUS Cyberbit Basic" panose="02020603050405020304" charset="0"/>
            </a:endParaRPr>
          </a:p>
          <a:p>
            <a:pPr marL="0" indent="0">
              <a:buNone/>
            </a:pPr>
            <a:endParaRPr lang="en-US" altLang="en-US" sz="3000">
              <a:latin typeface="Cordia New" panose="020B0304020202020204" charset="0"/>
              <a:cs typeface="Cordia New" panose="020B0304020202020204" charset="0"/>
            </a:endParaRPr>
          </a:p>
          <a:p>
            <a:pPr marL="0" indent="0">
              <a:buNone/>
            </a:pPr>
            <a:r>
              <a:rPr lang="th-TH" altLang="en-US" sz="3800">
                <a:latin typeface="Cordia New" panose="020B0304020202020204" charset="0"/>
                <a:cs typeface="Cordia New" panose="020B0304020202020204" charset="0"/>
              </a:rPr>
              <a:t>เจ้าจงระแวดระวังให้ดี</a:t>
            </a:r>
            <a:r>
              <a:rPr lang="en-US" altLang="en-US" sz="3800">
                <a:latin typeface="Cordia New" panose="020B0304020202020204" charset="0"/>
                <a:cs typeface="Cordia New" panose="020B0304020202020204" charset="0"/>
              </a:rPr>
              <a:t> </a:t>
            </a:r>
            <a:r>
              <a:rPr lang="th-TH" altLang="en-US" sz="3800">
                <a:latin typeface="Cordia New" panose="020B0304020202020204" charset="0"/>
                <a:cs typeface="Cordia New" panose="020B0304020202020204" charset="0"/>
              </a:rPr>
              <a:t>และกระตุ้นส่วนที่เหลืออยู่ซึ่งจวนจะตายอยู่แล้วนั้นให้แข็งแรงขึ้น</a:t>
            </a:r>
            <a:r>
              <a:rPr lang="en-US" altLang="en-US" sz="3800">
                <a:latin typeface="Cordia New" panose="020B0304020202020204" charset="0"/>
                <a:cs typeface="Cordia New" panose="020B0304020202020204" charset="0"/>
              </a:rPr>
              <a:t> </a:t>
            </a:r>
            <a:r>
              <a:rPr lang="th-TH" altLang="en-US" sz="3800">
                <a:latin typeface="Cordia New" panose="020B0304020202020204" charset="0"/>
                <a:cs typeface="Cordia New" panose="020B0304020202020204" charset="0"/>
              </a:rPr>
              <a:t>เพราะว่าเราไม่พบการประพฤติของเจ้าดีพร้อมต่อพระพักตร์พระเจ้า</a:t>
            </a:r>
            <a:endParaRPr lang="th-TH" altLang="en-US" sz="3800">
              <a:latin typeface="Cordia New" panose="020B0304020202020204" charset="0"/>
              <a:cs typeface="Cordia New" panose="020B03040202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ltLang="en-US">
                <a:sym typeface="+mn-ea"/>
              </a:rPr>
              <a:t>“the rest who are about to die” refers to those who are being won over by their association with other losers and if this continues, they will die the Sin unto Death</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882015"/>
            <a:ext cx="10515600" cy="5473065"/>
          </a:xfrm>
        </p:spPr>
        <p:txBody>
          <a:bodyPr>
            <a:normAutofit fontScale="90000"/>
          </a:bodyPr>
          <a:p>
            <a:r>
              <a:rPr lang="en-US" altLang="en-US"/>
              <a:t>Sardis was the capital of the ancient Kingdom of Lydia which produced kings like Croesus who was the first to coin money from precious metals.</a:t>
            </a:r>
            <a:endParaRPr lang="en-US" altLang="en-US"/>
          </a:p>
          <a:p>
            <a:r>
              <a:rPr lang="en-US" altLang="en-US"/>
              <a:t>Sardis was destroyed by a great earthquake in</a:t>
            </a:r>
            <a:r>
              <a:rPr lang="" altLang="en-US"/>
              <a:t> </a:t>
            </a:r>
            <a:r>
              <a:rPr lang="en-US" altLang="en-US"/>
              <a:t>BC</a:t>
            </a:r>
            <a:r>
              <a:rPr lang="" altLang="en-US"/>
              <a:t> </a:t>
            </a:r>
            <a:r>
              <a:rPr lang="en-US" altLang="en-US"/>
              <a:t>17. The Emperor Tiberias rebuilt it with the finest boulevards and wide streets. </a:t>
            </a:r>
            <a:endParaRPr lang="en-US" altLang="en-US"/>
          </a:p>
          <a:p>
            <a:r>
              <a:rPr lang="en-US" altLang="en-US"/>
              <a:t>The city of Sardis was famous for the gold taken out of the river which flowed through it, and it became a center for making settings for jewelry. </a:t>
            </a:r>
            <a:endParaRPr lang="en-US" altLang="en-US"/>
          </a:p>
          <a:p>
            <a:r>
              <a:rPr lang="en-US" altLang="en-US"/>
              <a:t>Sardis became the world center for textile industries, from its wool it produced famous textiles and carpets.</a:t>
            </a:r>
            <a:endParaRPr lang="en-US" altLang="en-US"/>
          </a:p>
          <a:p>
            <a:r>
              <a:rPr lang="en-US" altLang="en-US"/>
              <a:t>It was also the wine center of the world at that time. When Cicero visited Sardis, he was impressed with its beauty. Three hundred years later Longus compared it to Venice in its beauty. It was the number one city for the manufacturing and the dying of woolen clothes throughout the world.</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824230" y="812165"/>
            <a:ext cx="10889615" cy="2786380"/>
          </a:xfrm>
          <a:prstGeom prst="rect">
            <a:avLst/>
          </a:prstGeom>
        </p:spPr>
        <p:txBody>
          <a:bodyPr wrap="square">
            <a:noAutofit/>
          </a:bodyPr>
          <a:p>
            <a:r>
              <a:rPr lang="th-TH" altLang="en-US" sz="3600" b="1"/>
              <a:t>ลิเดีย</a:t>
            </a:r>
            <a:r>
              <a:rPr lang="en-US" altLang="th-TH" sz="3600" b="1"/>
              <a:t> </a:t>
            </a:r>
            <a:r>
              <a:rPr lang="th-TH" altLang="en-US" sz="3600" b="1"/>
              <a:t>ลิเดีย</a:t>
            </a:r>
            <a:r>
              <a:rPr lang="en-US" altLang="en-US" sz="3600" b="1"/>
              <a:t> (Lydia) </a:t>
            </a:r>
            <a:r>
              <a:rPr lang="th-TH" altLang="en-US" sz="3600" b="1"/>
              <a:t>เป็นอาณาจักรโบราณ</a:t>
            </a:r>
            <a:r>
              <a:rPr lang="en-US" altLang="en-US" sz="3600" b="1"/>
              <a:t> </a:t>
            </a:r>
            <a:r>
              <a:rPr lang="th-TH" altLang="en-US" sz="3600" b="1"/>
              <a:t>ตั้งอยู่ทางทิศตะวันตกของอานาโตเลีย</a:t>
            </a:r>
            <a:r>
              <a:rPr lang="en-US" altLang="en-US" sz="3600" b="1"/>
              <a:t> (</a:t>
            </a:r>
            <a:r>
              <a:rPr lang="th-TH" altLang="en-US" sz="3600" b="1"/>
              <a:t>หรือ</a:t>
            </a:r>
            <a:r>
              <a:rPr lang="en-US" altLang="en-US" sz="3600" b="1"/>
              <a:t> </a:t>
            </a:r>
            <a:r>
              <a:rPr lang="th-TH" altLang="en-US" sz="3600" b="1"/>
              <a:t>เอเชียไมเนอร์</a:t>
            </a:r>
            <a:r>
              <a:rPr lang="en-US" altLang="en-US" sz="3600" b="1"/>
              <a:t>) </a:t>
            </a:r>
            <a:r>
              <a:rPr lang="th-TH" altLang="en-US" sz="3600" b="1"/>
              <a:t>มีเมืองหลวงชื่อซาร์ดิส</a:t>
            </a:r>
            <a:r>
              <a:rPr lang="en-US" altLang="en-US" sz="3600" b="1"/>
              <a:t> </a:t>
            </a:r>
            <a:r>
              <a:rPr lang="th-TH" altLang="en-US" sz="3600" b="1"/>
              <a:t>ตั้งอยู่ระหว่างจังหวัดอิชมีร์และจังหวัดมานิซา</a:t>
            </a:r>
            <a:r>
              <a:rPr lang="en-US" altLang="en-US" sz="3600" b="1"/>
              <a:t> </a:t>
            </a:r>
            <a:r>
              <a:rPr lang="th-TH" altLang="en-US" sz="3600" b="1"/>
              <a:t>ในประเทศตุรกีในปัจจุบัน</a:t>
            </a:r>
            <a:r>
              <a:rPr lang="en-US" altLang="en-US" sz="3600" b="1"/>
              <a:t> </a:t>
            </a:r>
            <a:endParaRPr lang="en-US" altLang="en-US" sz="3600" b="1"/>
          </a:p>
          <a:p>
            <a:endParaRPr lang="en-US" altLang="en-US" sz="3600" b="1"/>
          </a:p>
          <a:p>
            <a:r>
              <a:rPr sz="3600" b="1"/>
              <a:t>ในช่วงศตวรรษที่ 7 ก่อนคริสตกาล ครอบคลุมพื้นที่อนาโตเลียตะวันตกทั้งหมด ใน 546 ปีก่อนคริสตกาล </a:t>
            </a:r>
            <a:r>
              <a:rPr lang="th-TH" sz="3600" b="1"/>
              <a:t>ลิเดีย</a:t>
            </a:r>
            <a:r>
              <a:rPr sz="3600" b="1"/>
              <a:t>กลายเป็น satrapy ของจักรวรรดิ Achaemenid  ใน 133 ปีก่อนคริสตกาล </a:t>
            </a:r>
            <a:r>
              <a:rPr lang="th-TH" sz="3600" b="1"/>
              <a:t>ลิเดีย</a:t>
            </a:r>
            <a:r>
              <a:rPr sz="3600" b="1"/>
              <a:t>กลายเป็นส่วนหนึ่งของจังหวัดเอเชียของโรมัน</a:t>
            </a:r>
            <a:endParaRPr sz="3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p:nvPr>
            <p:ph idx="1"/>
          </p:nvPr>
        </p:nvPicPr>
        <p:blipFill>
          <a:blip r:embed="rId1"/>
          <a:srcRect t="-410" b="31077"/>
          <a:stretch>
            <a:fillRect/>
          </a:stretch>
        </p:blipFill>
        <p:spPr>
          <a:xfrm>
            <a:off x="2390140" y="351790"/>
            <a:ext cx="8305165" cy="615442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a:picLocks noChangeAspect="1"/>
          </p:cNvPicPr>
          <p:nvPr>
            <p:ph idx="1"/>
          </p:nvPr>
        </p:nvPicPr>
        <p:blipFill>
          <a:blip r:embed="rId1"/>
          <a:stretch>
            <a:fillRect/>
          </a:stretch>
        </p:blipFill>
        <p:spPr>
          <a:xfrm>
            <a:off x="1427480" y="444500"/>
            <a:ext cx="9157970" cy="5975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idx="1"/>
          </p:nvPr>
        </p:nvPicPr>
        <p:blipFill>
          <a:blip r:embed="rId1"/>
          <a:srcRect t="-584" b="6553"/>
          <a:stretch>
            <a:fillRect/>
          </a:stretch>
        </p:blipFill>
        <p:spPr>
          <a:xfrm>
            <a:off x="1314450" y="267970"/>
            <a:ext cx="9563100" cy="600265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p:nvPr>
            <p:ph idx="1"/>
          </p:nvPr>
        </p:nvPicPr>
        <p:blipFill>
          <a:blip r:embed="rId1"/>
          <a:srcRect l="-3843" t="12943" r="-3083" b="11173"/>
          <a:stretch>
            <a:fillRect/>
          </a:stretch>
        </p:blipFill>
        <p:spPr>
          <a:xfrm>
            <a:off x="1188085" y="542290"/>
            <a:ext cx="10254615" cy="531558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illar of Artemis Selcuk"/>
          <p:cNvPicPr>
            <a:picLocks noChangeAspect="1"/>
          </p:cNvPicPr>
          <p:nvPr>
            <p:ph idx="1"/>
          </p:nvPr>
        </p:nvPicPr>
        <p:blipFill>
          <a:blip r:embed="rId1"/>
          <a:srcRect t="10236" b="-579"/>
          <a:stretch>
            <a:fillRect/>
          </a:stretch>
        </p:blipFill>
        <p:spPr>
          <a:xfrm>
            <a:off x="4061460" y="198755"/>
            <a:ext cx="4964430" cy="6659245"/>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10176</Words>
  <Application>WPS Presentation</Application>
  <PresentationFormat>Widescreen</PresentationFormat>
  <Paragraphs>95</Paragraphs>
  <Slides>26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Cordia New</vt:lpstr>
      <vt:lpstr>Angsana New</vt:lpstr>
      <vt:lpstr>微软雅黑</vt:lpstr>
      <vt:lpstr>Arial Unicode MS</vt:lpstr>
      <vt:lpstr>Calibri Light</vt:lpstr>
      <vt:lpstr>Calibri</vt:lpstr>
      <vt:lpstr>Baskerville Old Face</vt:lpstr>
      <vt:lpstr>Times New Roman</vt:lpstr>
      <vt:lpstr>Batang</vt:lpstr>
      <vt:lpstr>Constantia</vt:lpstr>
      <vt:lpstr>TITUS Cyberbit Basic</vt:lpstr>
      <vt:lpstr>Office Theme</vt:lpstr>
      <vt:lpstr> Charlie Kirk  (October 14, 1993 – September 10, 2025) </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“Basilica of Saint John” (Selcuk, Ephesus)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146</cp:revision>
  <dcterms:created xsi:type="dcterms:W3CDTF">2024-07-01T03:51:00Z</dcterms:created>
  <dcterms:modified xsi:type="dcterms:W3CDTF">2025-09-16T05:53:48Z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1033-12.2.0.22549</vt:lpwstr>
  </property>
</Properties>
</file>