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083" r:id="rId4"/>
    <p:sldId id="1086" r:id="rId5"/>
    <p:sldId id="1105" r:id="rId6"/>
    <p:sldId id="1087" r:id="rId7"/>
    <p:sldId id="1088" r:id="rId8"/>
    <p:sldId id="1089" r:id="rId9"/>
    <p:sldId id="1090" r:id="rId10"/>
    <p:sldId id="1103" r:id="rId11"/>
    <p:sldId id="1091" r:id="rId12"/>
    <p:sldId id="1092" r:id="rId13"/>
    <p:sldId id="1097" r:id="rId14"/>
    <p:sldId id="1094" r:id="rId15"/>
    <p:sldId id="1095" r:id="rId16"/>
    <p:sldId id="1096" r:id="rId17"/>
    <p:sldId id="1106" r:id="rId18"/>
    <p:sldId id="1107" r:id="rId19"/>
    <p:sldId id="1108" r:id="rId20"/>
    <p:sldId id="11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 id="2" name="Admin"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tif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356360"/>
            <a:ext cx="2112010" cy="829945"/>
          </a:xfrm>
          <a:prstGeom prst="rect">
            <a:avLst/>
          </a:prstGeom>
          <a:noFill/>
        </p:spPr>
        <p:txBody>
          <a:bodyPr wrap="square" rtlCol="0">
            <a:spAutoFit/>
          </a:bodyPr>
          <a:p>
            <a:r>
              <a:rPr lang="en-US" sz="2400" b="1">
                <a:latin typeface="Cordia New" panose="020B0304020202020204" charset="0"/>
                <a:cs typeface="Cordia New" panose="020B0304020202020204" charset="0"/>
              </a:rPr>
              <a:t>REVELATIO</a:t>
            </a:r>
            <a:r>
              <a:rPr lang="en-US" altLang="en-US" sz="2400" b="1">
                <a:latin typeface="Cordia New" panose="020B0304020202020204" charset="0"/>
                <a:cs typeface="Cordia New" panose="020B0304020202020204" charset="0"/>
              </a:rPr>
              <a:t>N 67</a:t>
            </a:r>
            <a:endParaRPr lang="en-US" sz="2400" b="1">
              <a:latin typeface="Cordia New" panose="020B0304020202020204" charset="0"/>
              <a:cs typeface="Cordia New" panose="020B0304020202020204" charset="0"/>
            </a:endParaRPr>
          </a:p>
          <a:p>
            <a:r>
              <a:rPr lang="en-US" sz="2400" b="1">
                <a:latin typeface="Cordia New" panose="020B0304020202020204" charset="0"/>
                <a:cs typeface="Cordia New" panose="020B0304020202020204" charset="0"/>
              </a:rPr>
              <a:t> 2025 10 13</a:t>
            </a:r>
            <a:endParaRPr lang="en-US" altLang="zh-CN" sz="2400" b="1">
              <a:latin typeface="Cordia New" panose="020B0304020202020204" charset="0"/>
              <a:cs typeface="Cordia New" panose="020B03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825625"/>
            <a:ext cx="10188575" cy="4351655"/>
          </a:xfrm>
        </p:spPr>
        <p:txBody>
          <a:bodyPr/>
          <a:p>
            <a:pPr marL="0" indent="0">
              <a:buNone/>
            </a:pPr>
            <a:r>
              <a:rPr lang="th-TH" altLang="en-US" sz="3600">
                <a:latin typeface="Cordia New" panose="020B0304020202020204" charset="0"/>
                <a:cs typeface="Cordia New" panose="020B0304020202020204" charset="0"/>
              </a:rPr>
              <a:t>การปฏิบัติตาม</a:t>
            </a:r>
            <a:r>
              <a:rPr lang="en-US" altLang="en-US" sz="3600">
                <a:latin typeface="Cordia New" panose="020B0304020202020204" charset="0"/>
                <a:cs typeface="Cordia New" panose="020B0304020202020204" charset="0"/>
              </a:rPr>
              <a:t> 3 </a:t>
            </a:r>
            <a:r>
              <a:rPr lang="th-TH" altLang="en-US" sz="3600">
                <a:latin typeface="Cordia New" panose="020B0304020202020204" charset="0"/>
                <a:cs typeface="Cordia New" panose="020B0304020202020204" charset="0"/>
              </a:rPr>
              <a:t>ขั้นตอนนี้จะทำให้คุณมองสถานการณ์ที่กดดันด้วยมุมมองของพระเจ้าและเป็นการพัฒนาความมั่นใจเพราะหลักคำสอนพระคัมภีร์ที่คุณมีในจิตใจ</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จากนั้นแล้ว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การมั่นใจในความสัตย์ซื่อและการทรงดูแลปกป้องของพระองค์จะทำให้คุณสามารถคุมสติ</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ผ่อนคลาย</a:t>
            </a:r>
            <a:r>
              <a:rPr lang="en-US" altLang="th-TH" sz="3600">
                <a:latin typeface="Cordia New" panose="020B0304020202020204" charset="0"/>
                <a:cs typeface="Cordia New" panose="020B0304020202020204" charset="0"/>
              </a:rPr>
              <a:t> (RMA: Relaxed Mental Attitude)</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และวางใจในพระองค์ว่าพระองค์จะทรงแก้ไขปัญหาทุกเรื่องในชีวิตของคุณ</a:t>
            </a:r>
            <a:endParaRPr lang="th-TH" altLang="en-US" sz="3600">
              <a:latin typeface="Cordia New" panose="020B0304020202020204" charset="0"/>
              <a:cs typeface="Cordia New" panose="020B03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53770" y="1048385"/>
            <a:ext cx="10515600" cy="1325563"/>
          </a:xfrm>
        </p:spPr>
        <p:txBody>
          <a:bodyPr>
            <a:normAutofit fontScale="90000"/>
          </a:bodyPr>
          <a:p>
            <a:r>
              <a:rPr lang="en-US" altLang="en-US">
                <a:latin typeface="Cordia New" panose="020B0304020202020204" charset="0"/>
                <a:cs typeface="Cordia New" panose="020B0304020202020204" charset="0"/>
                <a:sym typeface="+mn-ea"/>
              </a:rPr>
              <a:t>4. </a:t>
            </a:r>
            <a:r>
              <a:rPr lang="th-TH" altLang="en-US">
                <a:latin typeface="Cordia New" panose="020B0304020202020204" charset="0"/>
                <a:cs typeface="Cordia New" panose="020B0304020202020204" charset="0"/>
                <a:sym typeface="+mn-ea"/>
              </a:rPr>
              <a:t>การเห็นคุณค่าและการสะท้อนพระคุณของพระเจ้า</a:t>
            </a:r>
            <a:br>
              <a:rPr lang="th-TH" altLang="en-US">
                <a:latin typeface="Cordia New" panose="020B0304020202020204" charset="0"/>
                <a:cs typeface="Cordia New" panose="020B0304020202020204" charset="0"/>
                <a:sym typeface="+mn-ea"/>
              </a:rPr>
            </a:br>
            <a:r>
              <a:rPr lang="en-US" altLang="en-US">
                <a:latin typeface="Cordia New" panose="020B0304020202020204" charset="0"/>
                <a:cs typeface="Cordia New" panose="020B0304020202020204" charset="0"/>
                <a:sym typeface="+mn-ea"/>
              </a:rPr>
              <a:t> (GRACE ORIENTATION)</a:t>
            </a:r>
            <a:endParaRPr lang="en-US">
              <a:latin typeface="Cordia New" panose="020B0304020202020204" charset="0"/>
              <a:cs typeface="Cordia New" panose="020B0304020202020204" charset="0"/>
            </a:endParaRPr>
          </a:p>
        </p:txBody>
      </p:sp>
      <p:sp>
        <p:nvSpPr>
          <p:cNvPr id="3" name="Content Placeholder 2"/>
          <p:cNvSpPr>
            <a:spLocks noGrp="1"/>
          </p:cNvSpPr>
          <p:nvPr>
            <p:ph idx="1"/>
          </p:nvPr>
        </p:nvSpPr>
        <p:spPr>
          <a:xfrm>
            <a:off x="838200" y="2729865"/>
            <a:ext cx="10515600" cy="4351338"/>
          </a:xfrm>
        </p:spPr>
        <p:txBody>
          <a:bodyPr>
            <a:normAutofit lnSpcReduction="20000"/>
          </a:bodyPr>
          <a:p>
            <a:pPr marL="0" indent="0">
              <a:lnSpc>
                <a:spcPct val="90000"/>
              </a:lnSpc>
              <a:spcAft>
                <a:spcPts val="0"/>
              </a:spcAft>
              <a:buNone/>
            </a:pPr>
            <a:r>
              <a:rPr lang="th-TH" altLang="en-US" sz="3200"/>
              <a:t>การใช้วิธีการดำเนินชีวิตด้วยความเชื่อทำให้ผู้เชื่อปรับตัวเข้าหาพระคุณของพระเจ้า</a:t>
            </a:r>
            <a:r>
              <a:rPr lang="en-US" altLang="en-US" sz="3200"/>
              <a:t> </a:t>
            </a:r>
            <a:r>
              <a:rPr lang="th-TH" altLang="en-US" sz="3200"/>
              <a:t>เป็นการรับรองว่าคุณจะได้รับการพิจารณา</a:t>
            </a:r>
            <a:r>
              <a:rPr lang="en-US" altLang="en-US" sz="3200"/>
              <a:t> </a:t>
            </a:r>
            <a:r>
              <a:rPr lang="th-TH" altLang="en-US" sz="3200"/>
              <a:t>ความยุติธรรม</a:t>
            </a:r>
            <a:r>
              <a:rPr lang="en-US" altLang="en-US" sz="3200"/>
              <a:t> </a:t>
            </a:r>
            <a:r>
              <a:rPr lang="th-TH" altLang="en-US" sz="3200"/>
              <a:t>และการเอาใจใส่จากศาลสูงสุดแห่งสวรรค์</a:t>
            </a:r>
            <a:r>
              <a:rPr lang="en-US" altLang="en-US" sz="3200"/>
              <a:t> </a:t>
            </a:r>
            <a:endParaRPr lang="en-US" altLang="en-US" sz="3200"/>
          </a:p>
          <a:p>
            <a:pPr marL="0" indent="0">
              <a:lnSpc>
                <a:spcPct val="90000"/>
              </a:lnSpc>
              <a:spcAft>
                <a:spcPts val="0"/>
              </a:spcAft>
              <a:buNone/>
            </a:pPr>
            <a:endParaRPr lang="en-US" altLang="en-US" sz="3200"/>
          </a:p>
          <a:p>
            <a:pPr marL="0" indent="0">
              <a:lnSpc>
                <a:spcPct val="90000"/>
              </a:lnSpc>
              <a:spcAft>
                <a:spcPts val="0"/>
              </a:spcAft>
              <a:buNone/>
            </a:pPr>
            <a:r>
              <a:rPr lang="th-TH" altLang="en-US" sz="3200"/>
              <a:t>ความเข้าใจในนโยบายพระคุณของพระเจ้าและการสำนึกว่าคุณไม่สมควรที่ได้รับทรัพย์สินอันมากมายที่ได้รับจากพระองค์นั้นเป็นทัศนคติที่สร้างความถ่อมใจ</a:t>
            </a:r>
            <a:r>
              <a:rPr lang="en-US" altLang="en-US" sz="3200"/>
              <a:t>  </a:t>
            </a:r>
            <a:endParaRPr lang="th-TH" alt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124200"/>
            <a:ext cx="8229600" cy="1143000"/>
          </a:xfrm>
        </p:spPr>
        <p:txBody>
          <a:bodyPr>
            <a:normAutofit fontScale="90000"/>
          </a:bodyPr>
          <a:lstStyle/>
          <a:p>
            <a:pPr hangingPunct="0"/>
            <a:r>
              <a:rPr lang="en-US" dirty="0"/>
              <a:t>Grace: Freely Given and Undeserved.</a:t>
            </a:r>
            <a:br>
              <a:rPr lang="en-US" dirty="0"/>
            </a:br>
            <a:r>
              <a:rPr lang="th-TH" dirty="0"/>
              <a:t>พระคุณคือ “ให้ฟรีๆ โดยไม่สมควรได้รับ”</a:t>
            </a:r>
            <a:r>
              <a:rPr lang="en-US" dirty="0"/>
              <a:t> </a:t>
            </a:r>
            <a:br>
              <a:rPr lang="en-US" dirty="0"/>
            </a:br>
            <a:br>
              <a:rPr lang="en-US" dirty="0"/>
            </a:br>
            <a:r>
              <a:rPr lang="en-US" dirty="0"/>
              <a:t>Under grace God does the work and man is only the beneficiary. </a:t>
            </a:r>
            <a:br>
              <a:rPr lang="en-US" dirty="0"/>
            </a:br>
            <a:r>
              <a:rPr lang="th-TH" dirty="0"/>
              <a:t>พระเจ้าทรงกระทำทุกสิ่งให้เรา เราเป็นผู้รับอย่างเดียว</a:t>
            </a:r>
            <a:endParaRPr lang="th-TH" dirty="0"/>
          </a:p>
        </p:txBody>
      </p:sp>
      <p:sp>
        <p:nvSpPr>
          <p:cNvPr id="3" name="Slide Number Placeholder 2"/>
          <p:cNvSpPr>
            <a:spLocks noGrp="1"/>
          </p:cNvSpPr>
          <p:nvPr>
            <p:ph type="sldNum" sz="quarter" idx="12"/>
          </p:nvPr>
        </p:nvSpPr>
        <p:spPr/>
        <p:txBody>
          <a:bodyPr/>
          <a:lstStyle/>
          <a:p>
            <a:fld id="{F3A2C475-7175-485E-B996-E7F821FA9835}" type="slidenum">
              <a:rPr lang="en-US" smtClean="0"/>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7090" y="895985"/>
            <a:ext cx="8229600" cy="619125"/>
          </a:xfrm>
        </p:spPr>
        <p:txBody>
          <a:bodyPr/>
          <a:p>
            <a:r>
              <a:rPr lang="en-US" sz="3000"/>
              <a:t>Grace concepts:</a:t>
            </a:r>
            <a:endParaRPr lang="en-US" sz="3000"/>
          </a:p>
        </p:txBody>
      </p:sp>
      <p:sp>
        <p:nvSpPr>
          <p:cNvPr id="3" name="Content Placeholder 2"/>
          <p:cNvSpPr>
            <a:spLocks noGrp="1"/>
          </p:cNvSpPr>
          <p:nvPr>
            <p:ph idx="1"/>
          </p:nvPr>
        </p:nvSpPr>
        <p:spPr>
          <a:xfrm>
            <a:off x="847090" y="1672590"/>
            <a:ext cx="10336530" cy="4526280"/>
          </a:xfrm>
        </p:spPr>
        <p:txBody>
          <a:bodyPr>
            <a:noAutofit/>
          </a:bodyPr>
          <a:p>
            <a:r>
              <a:rPr lang="en-US" sz="3200">
                <a:latin typeface="Cordia New" panose="020B0304020202020204" charset="0"/>
                <a:cs typeface="Cordia New" panose="020B0304020202020204" charset="0"/>
              </a:rPr>
              <a:t>Keep your eyes on the giver, not the gift. </a:t>
            </a:r>
            <a:r>
              <a:rPr lang="th-TH" sz="3200">
                <a:latin typeface="Cordia New" panose="020B0304020202020204" charset="0"/>
                <a:cs typeface="Cordia New" panose="020B0304020202020204" charset="0"/>
              </a:rPr>
              <a:t>จงจดจ่อ (ปักใจไว้) ที่ผู้ให้เสมอ ไม่ใช่แก่สิ่งที่อยากได้ หรือสิ่งที่ได้รับแล้ว</a:t>
            </a:r>
            <a:r>
              <a:rPr lang="en-US" altLang="th-TH" sz="3200">
                <a:latin typeface="Cordia New" panose="020B0304020202020204" charset="0"/>
                <a:cs typeface="Cordia New" panose="020B0304020202020204" charset="0"/>
              </a:rPr>
              <a:t> </a:t>
            </a:r>
            <a:r>
              <a:rPr lang="th-TH" altLang="th-TH" sz="3200">
                <a:latin typeface="Cordia New" panose="020B0304020202020204" charset="0"/>
                <a:cs typeface="Cordia New" panose="020B0304020202020204" charset="0"/>
              </a:rPr>
              <a:t>(มธ. 6 21  ลก. 12 34)</a:t>
            </a:r>
            <a:endParaRPr lang="en-US" sz="3200">
              <a:latin typeface="Cordia New" panose="020B0304020202020204" charset="0"/>
              <a:cs typeface="Cordia New" panose="020B0304020202020204" charset="0"/>
            </a:endParaRPr>
          </a:p>
          <a:p>
            <a:r>
              <a:rPr lang="en-US" sz="3200">
                <a:latin typeface="Cordia New" panose="020B0304020202020204" charset="0"/>
                <a:cs typeface="Cordia New" panose="020B0304020202020204" charset="0"/>
              </a:rPr>
              <a:t>An arrogant believer can never be grace-oriented, because he believes he is the cause of his (pseudo) spiritual growth, blessings, and (psuedo) production</a:t>
            </a:r>
            <a:r>
              <a:rPr lang="th-TH" altLang="en-US" sz="3200">
                <a:latin typeface="Cordia New" panose="020B0304020202020204" charset="0"/>
                <a:cs typeface="Cordia New" panose="020B0304020202020204" charset="0"/>
              </a:rPr>
              <a:t> </a:t>
            </a:r>
            <a:r>
              <a:rPr lang="en-US" sz="3200">
                <a:latin typeface="Cordia New" panose="020B0304020202020204" charset="0"/>
                <a:cs typeface="Cordia New" panose="020B0304020202020204" charset="0"/>
              </a:rPr>
              <a:t>. (see: Double column advance). </a:t>
            </a:r>
            <a:r>
              <a:rPr lang="th-TH" altLang="en-US" sz="3200">
                <a:latin typeface="Cordia New" panose="020B0304020202020204" charset="0"/>
                <a:cs typeface="Cordia New" panose="020B0304020202020204" charset="0"/>
              </a:rPr>
              <a:t>ผู้เชื่อที่เย่อหยิ่งไม่สามารถดำเนินชีวิตตามพระคุณ เพราะเขาต้องคิดเสมอว่าการเติบโตขึ้น (แบบปลอม), พระพรที่ได้รับ, และการเกิดผล (แบบปลอม) เป็นเพราะความดีและความพยายามของเขาเอง </a:t>
            </a:r>
            <a:endParaRPr lang="en-US" sz="3200">
              <a:latin typeface="Cordia New" panose="020B0304020202020204" charset="0"/>
              <a:cs typeface="Cordia New" panose="020B0304020202020204" charset="0"/>
            </a:endParaRPr>
          </a:p>
          <a:p>
            <a:r>
              <a:rPr lang="en-US" sz="3200">
                <a:latin typeface="Cordia New" panose="020B0304020202020204" charset="0"/>
                <a:cs typeface="Cordia New" panose="020B0304020202020204" charset="0"/>
              </a:rPr>
              <a:t>God promotes the humble, makes war against the proud. </a:t>
            </a:r>
            <a:r>
              <a:rPr lang="th-TH" sz="3200">
                <a:latin typeface="Cordia New" panose="020B0304020202020204" charset="0"/>
                <a:cs typeface="Cordia New" panose="020B0304020202020204" charset="0"/>
              </a:rPr>
              <a:t>พระเจ้าทรงเลื่อนตำแหน่งของคนใจถ่อม แต่ทำการสู้รับต่อคนยโส</a:t>
            </a:r>
            <a:endParaRPr lang="th-TH" sz="3200">
              <a:latin typeface="Cordia New" panose="020B0304020202020204" charset="0"/>
              <a:cs typeface="Cordia New" panose="020B0304020202020204" charset="0"/>
            </a:endParaRPr>
          </a:p>
          <a:p>
            <a:endParaRPr lang="th-TH" sz="3200">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7435" y="7105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748030" y="1605280"/>
            <a:ext cx="10605770" cy="4526280"/>
          </a:xfrm>
        </p:spPr>
        <p:txBody>
          <a:bodyPr>
            <a:noAutofit/>
          </a:bodyPr>
          <a:p>
            <a:r>
              <a:rPr lang="en-US" sz="3600">
                <a:latin typeface="Cordia New" panose="020B0304020202020204" charset="0"/>
                <a:cs typeface="Cordia New" panose="020B0304020202020204" charset="0"/>
              </a:rPr>
              <a:t>What God gives you no one can take away, what God doesn’t give you (i.e. He refuses to give you), all the effort in the world will not get it for you. </a:t>
            </a:r>
            <a:endParaRPr lang="en-US" sz="3600">
              <a:latin typeface="Cordia New" panose="020B0304020202020204" charset="0"/>
              <a:cs typeface="Cordia New" panose="020B0304020202020204" charset="0"/>
            </a:endParaRPr>
          </a:p>
          <a:p>
            <a:pPr marL="0" indent="0">
              <a:buNone/>
            </a:pPr>
            <a:r>
              <a:rPr lang="en-US" sz="3600">
                <a:latin typeface="Cordia New" panose="020B0304020202020204" charset="0"/>
                <a:cs typeface="Cordia New" panose="020B0304020202020204" charset="0"/>
              </a:rPr>
              <a:t> </a:t>
            </a:r>
            <a:r>
              <a:rPr lang="th-TH" sz="3600">
                <a:latin typeface="Cordia New" panose="020B0304020202020204" charset="0"/>
                <a:cs typeface="Cordia New" panose="020B0304020202020204" charset="0"/>
              </a:rPr>
              <a:t>สิ่งที่พระเจ้าทรงประทานให้ ไม่มีใครสามารถเอาไปจากคุณได้ และสิ่งที่พระเจ้าไม่อยากให้ ไม่มีวันที่จะได้ จนกว่าพระเจ้าได้อนุญาต</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God never says ‘thank you’ in scripture! </a:t>
            </a:r>
            <a:r>
              <a:rPr lang="th-TH" sz="3600">
                <a:latin typeface="Cordia New" panose="020B0304020202020204" charset="0"/>
                <a:cs typeface="Cordia New" panose="020B0304020202020204" charset="0"/>
                <a:sym typeface="+mn-ea"/>
              </a:rPr>
              <a:t>พระเจ้าไม่เคยบอก “ขอบคุณ” แก่ใคร</a:t>
            </a:r>
            <a:r>
              <a:rPr lang="en-US" sz="3600">
                <a:latin typeface="Cordia New" panose="020B0304020202020204" charset="0"/>
                <a:cs typeface="Cordia New" panose="020B0304020202020204" charset="0"/>
                <a:sym typeface="+mn-ea"/>
              </a:rPr>
              <a:t>!</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If you are giving thanks, you are not complaining. </a:t>
            </a:r>
            <a:r>
              <a:rPr lang="th-TH" sz="3600">
                <a:latin typeface="Cordia New" panose="020B0304020202020204" charset="0"/>
                <a:cs typeface="Cordia New" panose="020B0304020202020204" charset="0"/>
                <a:sym typeface="+mn-ea"/>
              </a:rPr>
              <a:t>ตราบใดที่คุณยังขอบคุณพระเจ้า คุณไม่ได้บ่น</a:t>
            </a:r>
            <a:r>
              <a:rPr lang="th-TH" altLang="en-US" sz="3600">
                <a:latin typeface="Cordia New" panose="020B0304020202020204" charset="0"/>
                <a:cs typeface="Cordia New" panose="020B0304020202020204" charset="0"/>
              </a:rPr>
              <a:t> (1 ธส 5 18) </a:t>
            </a:r>
            <a:endParaRPr lang="th-TH" altLang="en-US" sz="3600">
              <a:latin typeface="Cordia New" panose="020B0304020202020204" charset="0"/>
              <a:cs typeface="Cordia New" panose="020B0304020202020204" charset="0"/>
            </a:endParaRPr>
          </a:p>
          <a:p>
            <a:endParaRPr lang="en-US" sz="3600">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6295" y="6724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615950" y="1281430"/>
            <a:ext cx="10219690" cy="4526280"/>
          </a:xfrm>
        </p:spPr>
        <p:txBody>
          <a:bodyPr>
            <a:noAutofit/>
          </a:bodyPr>
          <a:p>
            <a:r>
              <a:rPr lang="en-US" sz="3600">
                <a:latin typeface="Cordia New" panose="020B0304020202020204" charset="0"/>
                <a:cs typeface="Cordia New" panose="020B0304020202020204" charset="0"/>
                <a:sym typeface="+mn-ea"/>
              </a:rPr>
              <a:t>Grace is a policy we must emulate in every part of our lives.</a:t>
            </a:r>
            <a:r>
              <a:rPr lang="th-TH" altLang="en-US" sz="3600">
                <a:latin typeface="Cordia New" panose="020B0304020202020204" charset="0"/>
                <a:cs typeface="Cordia New" panose="020B0304020202020204" charset="0"/>
                <a:sym typeface="+mn-ea"/>
              </a:rPr>
              <a:t> พระคุณคือ นโยบายซึ่งเราต้องนำมาใช้ในทุกๆ ส่วนของชีวิต</a:t>
            </a:r>
            <a:r>
              <a:rPr lang="en-US" sz="3600">
                <a:latin typeface="Cordia New" panose="020B0304020202020204" charset="0"/>
                <a:cs typeface="Cordia New" panose="020B0304020202020204" charset="0"/>
                <a:sym typeface="+mn-ea"/>
              </a:rPr>
              <a:t> </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A Grace-oriented believer will always forgive, never saying ‘he doesn’t deserve my forgiveness’. In this way a G.O.B. never has hatred toward anyone, contributing to a R.M.A.</a:t>
            </a:r>
            <a:r>
              <a:rPr lang="th-TH" altLang="en-US" sz="3600">
                <a:latin typeface="Cordia New" panose="020B0304020202020204" charset="0"/>
                <a:cs typeface="Cordia New" panose="020B0304020202020204" charset="0"/>
                <a:sym typeface="+mn-ea"/>
              </a:rPr>
              <a:t> </a:t>
            </a:r>
            <a:endParaRPr lang="th-TH" altLang="en-US" sz="3600">
              <a:latin typeface="Cordia New" panose="020B0304020202020204" charset="0"/>
              <a:cs typeface="Cordia New" panose="020B0304020202020204" charset="0"/>
              <a:sym typeface="+mn-ea"/>
            </a:endParaRPr>
          </a:p>
          <a:p>
            <a:pPr marL="0" indent="0">
              <a:buNone/>
            </a:pPr>
            <a:r>
              <a:rPr lang="th-TH" altLang="en-US" sz="3600">
                <a:latin typeface="Cordia New" panose="020B0304020202020204" charset="0"/>
                <a:cs typeface="Cordia New" panose="020B0304020202020204" charset="0"/>
                <a:sym typeface="+mn-ea"/>
              </a:rPr>
              <a:t>ผู้เชื่อที่ดำเนินชีวิตตามพระคุณจะให้อภัยเสมอ จะไม่บอกว่า “คนนั้นไม่สมควรได้รับการให้อภัย” (</a:t>
            </a:r>
            <a:r>
              <a:rPr lang="en-US" altLang="en-US" sz="3600">
                <a:latin typeface="Cordia New" panose="020B0304020202020204" charset="0"/>
                <a:cs typeface="Cordia New" panose="020B0304020202020204" charset="0"/>
                <a:sym typeface="+mn-ea"/>
              </a:rPr>
              <a:t>Word study: implaccable) </a:t>
            </a:r>
            <a:r>
              <a:rPr lang="th-TH" altLang="en-US" sz="3600">
                <a:latin typeface="Cordia New" panose="020B0304020202020204" charset="0"/>
                <a:cs typeface="Cordia New" panose="020B0304020202020204" charset="0"/>
                <a:sym typeface="+mn-ea"/>
              </a:rPr>
              <a:t>เพราะความสามารถในการให้อภัยนั้น ผู้เชื่อเหล่านี้จะไม่เกลียดใคร ซึ่งช่วยรักษา </a:t>
            </a:r>
            <a:r>
              <a:rPr lang="en-US" altLang="en-US" sz="3600">
                <a:latin typeface="Cordia New" panose="020B0304020202020204" charset="0"/>
                <a:cs typeface="Cordia New" panose="020B0304020202020204" charset="0"/>
                <a:sym typeface="+mn-ea"/>
              </a:rPr>
              <a:t>R.M.A. (Relaxed Mental Attitude </a:t>
            </a:r>
            <a:r>
              <a:rPr lang="th-TH" altLang="en-US" sz="3600">
                <a:latin typeface="Cordia New" panose="020B0304020202020204" charset="0"/>
                <a:cs typeface="Cordia New" panose="020B0304020202020204" charset="0"/>
                <a:sym typeface="+mn-ea"/>
              </a:rPr>
              <a:t>ความสงบสุขภายในจิตใจ) </a:t>
            </a:r>
            <a:endParaRPr lang="th-TH" altLang="en-US" sz="3600">
              <a:latin typeface="Cordia New" panose="020B0304020202020204" charset="0"/>
              <a:cs typeface="Cordia New" panose="020B0304020202020204" charset="0"/>
              <a:sym typeface="+mn-ea"/>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70890" y="1162050"/>
            <a:ext cx="10515600" cy="5429250"/>
          </a:xfrm>
        </p:spPr>
        <p:txBody>
          <a:bodyPr/>
          <a:p>
            <a:pPr marL="0" indent="0">
              <a:buNone/>
            </a:pPr>
            <a:r>
              <a:rPr lang="en-US" altLang="en-US" sz="3200">
                <a:latin typeface="Cordia New" panose="020B0304020202020204" charset="0"/>
                <a:cs typeface="Cordia New" panose="020B0304020202020204" charset="0"/>
              </a:rPr>
              <a:t>5. </a:t>
            </a:r>
            <a:r>
              <a:rPr lang="th-TH" altLang="en-US" sz="3200">
                <a:latin typeface="Cordia New" panose="020B0304020202020204" charset="0"/>
                <a:cs typeface="Cordia New" panose="020B0304020202020204" charset="0"/>
              </a:rPr>
              <a:t>การปรับความคิดให้ตรงกับหลักคำสอนพระคัมภีร์</a:t>
            </a:r>
            <a:r>
              <a:rPr lang="en-US" altLang="en-US" sz="3200">
                <a:latin typeface="Cordia New" panose="020B0304020202020204" charset="0"/>
                <a:cs typeface="Cordia New" panose="020B0304020202020204" charset="0"/>
              </a:rPr>
              <a:t> (DOCTRINAL ORIENTATION)</a:t>
            </a:r>
            <a:endParaRPr lang="en-US" altLang="en-US" sz="3200">
              <a:latin typeface="Cordia New" panose="020B0304020202020204" charset="0"/>
              <a:cs typeface="Cordia New" panose="020B0304020202020204" charset="0"/>
            </a:endParaRPr>
          </a:p>
          <a:p>
            <a:pPr marL="0" indent="0">
              <a:buNone/>
            </a:pPr>
            <a:r>
              <a:rPr lang="en-US" altLang="en-US" sz="3200">
                <a:latin typeface="Cordia New" panose="020B0304020202020204" charset="0"/>
                <a:cs typeface="Cordia New" panose="020B0304020202020204" charset="0"/>
              </a:rPr>
              <a:t>“</a:t>
            </a:r>
            <a:r>
              <a:rPr lang="th-TH" altLang="en-US" sz="3200">
                <a:latin typeface="Cordia New" panose="020B0304020202020204" charset="0"/>
                <a:cs typeface="Cordia New" panose="020B0304020202020204" charset="0"/>
              </a:rPr>
              <a:t>เพราะดังที่เขาคิดในจิตใจของเขา</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เขาจึงเป็นเช่นนั้น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สุภาษิต</a:t>
            </a:r>
            <a:r>
              <a:rPr lang="en-US" altLang="en-US" sz="3200">
                <a:latin typeface="Cordia New" panose="020B0304020202020204" charset="0"/>
                <a:cs typeface="Cordia New" panose="020B0304020202020204" charset="0"/>
              </a:rPr>
              <a:t> 23:7</a:t>
            </a:r>
            <a:r>
              <a:rPr lang="th-TH" altLang="en-US" sz="3200">
                <a:latin typeface="Cordia New" panose="020B0304020202020204" charset="0"/>
                <a:cs typeface="Cordia New" panose="020B0304020202020204" charset="0"/>
              </a:rPr>
              <a:t>ก</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ชีวิตฝ่ายวิญญาณคือการคิดด้วยมุมมองของพระเจ้า</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และการที่คุณได้ประยุกต์ความคิดนั้นต่อสถานการณ์ต่างๆของคุณ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เมื่อคุณได้คิดด้วยหลักคำสอนพระคัมภีร์ที่คุณได้สะสมไว้ในจิตใจของคุณ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และพร้อมที่จะรับการประยุกต์นำมาใช้</a:t>
            </a:r>
            <a:r>
              <a:rPr lang="en-US" altLang="en-US" sz="3200">
                <a:latin typeface="Cordia New" panose="020B0304020202020204" charset="0"/>
                <a:cs typeface="Cordia New" panose="020B0304020202020204" charset="0"/>
              </a:rPr>
              <a:t> (metabolized doctrine) </a:t>
            </a:r>
            <a:r>
              <a:rPr lang="th-TH" altLang="en-US" sz="3200">
                <a:latin typeface="Cordia New" panose="020B0304020202020204" charset="0"/>
                <a:cs typeface="Cordia New" panose="020B0304020202020204" charset="0"/>
              </a:rPr>
              <a:t>คุณจึงได้ปฏิบัติชีวิตด้วย</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จิตใจของพระคริสต์</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ซึ่งเป็นแหล่งแห่งสติปัญญาที่แท้จริงและสูงสุด</a:t>
            </a:r>
            <a:r>
              <a:rPr lang="en-US" altLang="en-US" sz="3200">
                <a:latin typeface="Cordia New" panose="020B0304020202020204" charset="0"/>
                <a:cs typeface="Cordia New" panose="020B0304020202020204" charset="0"/>
              </a:rPr>
              <a:t> (1 </a:t>
            </a:r>
            <a:r>
              <a:rPr lang="th-TH" altLang="en-US" sz="3200">
                <a:latin typeface="Cordia New" panose="020B0304020202020204" charset="0"/>
                <a:cs typeface="Cordia New" panose="020B0304020202020204" charset="0"/>
              </a:rPr>
              <a:t>โครินธ์</a:t>
            </a:r>
            <a:r>
              <a:rPr lang="en-US" altLang="en-US" sz="3200">
                <a:latin typeface="Cordia New" panose="020B0304020202020204" charset="0"/>
                <a:cs typeface="Cordia New" panose="020B0304020202020204" charset="0"/>
              </a:rPr>
              <a:t> 2:16) </a:t>
            </a:r>
            <a:endParaRPr lang="en-US" altLang="en-US" sz="3200">
              <a:latin typeface="Cordia New" panose="020B0304020202020204" charset="0"/>
              <a:cs typeface="Cordia New" panose="020B0304020202020204" charset="0"/>
            </a:endParaRPr>
          </a:p>
          <a:p>
            <a:pPr marL="0" indent="0">
              <a:buNone/>
            </a:pPr>
            <a:r>
              <a:rPr lang="th-TH" altLang="en-US" sz="3200">
                <a:latin typeface="Cordia New" panose="020B0304020202020204" charset="0"/>
                <a:cs typeface="Cordia New" panose="020B0304020202020204" charset="0"/>
              </a:rPr>
              <a:t>การเห็นความสำคัญในประเด็นนี้และการปฏิบัติตามทำให้คุณสามารถก้าวหน้าจากการเป็นเด็กฝ่ายวิญญาณ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ซึ่งเป็นขั้นที่ผู้เชื่อได้ประยุกต์พระสัญญาง่ายๆ</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จนถึงขั้นผู้ใหญ่ฝ่ายวิญญาณ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เป็นผู้เชื่อที่สามารถสรุปเหตุผลจากหลักคำสอนพระคัมภีร์ที่ซับซ้อน</a:t>
            </a:r>
            <a:r>
              <a:rPr lang="en-US" altLang="en-US" sz="3200">
                <a:latin typeface="Cordia New" panose="020B0304020202020204" charset="0"/>
                <a:cs typeface="Cordia New" panose="020B0304020202020204" charset="0"/>
              </a:rPr>
              <a:t>  (complex doctrinal rationales) </a:t>
            </a:r>
            <a:endParaRPr lang="en-US" altLang="en-US" sz="3200">
              <a:latin typeface="Cordia New" panose="020B0304020202020204" charset="0"/>
              <a:cs typeface="Cordia New" panose="020B03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652905"/>
            <a:ext cx="10515600" cy="4524375"/>
          </a:xfrm>
        </p:spPr>
        <p:txBody>
          <a:bodyPr/>
          <a:p>
            <a:pPr marL="0" indent="0">
              <a:buNone/>
            </a:pPr>
            <a:r>
              <a:rPr lang="en-US" altLang="th-TH" sz="3200"/>
              <a:t>“</a:t>
            </a:r>
            <a:r>
              <a:rPr lang="th-TH" altLang="en-US" sz="3200"/>
              <a:t>อย่าประพฤติตามอย่างชาวโลกนี้</a:t>
            </a:r>
            <a:r>
              <a:rPr lang="en-US" altLang="en-US" sz="3200"/>
              <a:t> </a:t>
            </a:r>
            <a:r>
              <a:rPr lang="th-TH" altLang="en-US" sz="3200"/>
              <a:t>แต่จงรับการเปลี่ยนแปลงจิตใจเสียใหม่</a:t>
            </a:r>
            <a:r>
              <a:rPr lang="en-US" altLang="en-US" sz="3200"/>
              <a:t> [</a:t>
            </a:r>
            <a:r>
              <a:rPr lang="th-TH" altLang="en-US" sz="3200"/>
              <a:t>ปรับความคิดให้ตรงกับหลักคำสอนพระคัมภีร์</a:t>
            </a:r>
            <a:r>
              <a:rPr lang="en-US" altLang="en-US" sz="3200"/>
              <a:t>] </a:t>
            </a:r>
            <a:r>
              <a:rPr lang="th-TH" altLang="en-US" sz="3200"/>
              <a:t>เพื่อท่านจะได้ทราบพระประสงค์ของพระเจ้าว่าอะไรดี</a:t>
            </a:r>
            <a:r>
              <a:rPr lang="en-US" altLang="en-US" sz="3200"/>
              <a:t> </a:t>
            </a:r>
            <a:r>
              <a:rPr lang="th-TH" altLang="en-US" sz="3200"/>
              <a:t>อะไรเป็นที่ชอบพระทัย</a:t>
            </a:r>
            <a:r>
              <a:rPr lang="en-US" altLang="en-US" sz="3200"/>
              <a:t> </a:t>
            </a:r>
            <a:r>
              <a:rPr lang="th-TH" altLang="en-US" sz="3200"/>
              <a:t>และอะไรดียอดเยี่ยม</a:t>
            </a:r>
            <a:r>
              <a:rPr lang="en-US" altLang="en-US" sz="3200"/>
              <a:t> </a:t>
            </a:r>
            <a:r>
              <a:rPr lang="th-TH" altLang="en-US" sz="3200"/>
              <a:t>ข้าพเจ้าขอกล่าวแก่ท่านทั้งหลายทุกคน</a:t>
            </a:r>
            <a:r>
              <a:rPr lang="en-US" altLang="en-US" sz="3200"/>
              <a:t> </a:t>
            </a:r>
            <a:r>
              <a:rPr lang="th-TH" altLang="en-US" sz="3200"/>
              <a:t>โดยพระคุณ</a:t>
            </a:r>
            <a:r>
              <a:rPr lang="en-US" altLang="en-US" sz="3200"/>
              <a:t> [</a:t>
            </a:r>
            <a:r>
              <a:rPr lang="th-TH" altLang="en-US" sz="3200"/>
              <a:t>การเห็นคุณค่าและการสะท้อนพระคุณของพระเจ้า</a:t>
            </a:r>
            <a:r>
              <a:rPr lang="en-US" altLang="en-US" sz="3200"/>
              <a:t>] </a:t>
            </a:r>
            <a:r>
              <a:rPr lang="th-TH" altLang="en-US" sz="3200"/>
              <a:t>ซึ่งทรงประทานแก่ข้าพเจ้าแล้วว่า</a:t>
            </a:r>
            <a:r>
              <a:rPr lang="en-US" altLang="en-US" sz="3200"/>
              <a:t> </a:t>
            </a:r>
            <a:r>
              <a:rPr lang="th-TH" altLang="en-US" sz="3200"/>
              <a:t>อย่าคิดถือตัวเกินควรจะคิดนั้น</a:t>
            </a:r>
            <a:r>
              <a:rPr lang="en-US" altLang="en-US" sz="3200"/>
              <a:t> </a:t>
            </a:r>
            <a:r>
              <a:rPr lang="th-TH" altLang="en-US" sz="3200"/>
              <a:t>แต่จงคิดให้ถ่อมสุขุม</a:t>
            </a:r>
            <a:r>
              <a:rPr lang="en-US" altLang="en-US" sz="3200"/>
              <a:t> [</a:t>
            </a:r>
            <a:r>
              <a:rPr lang="th-TH" altLang="en-US" sz="3200"/>
              <a:t>มุมมองของพระเจ้า</a:t>
            </a:r>
            <a:r>
              <a:rPr lang="en-US" altLang="en-US" sz="3200"/>
              <a:t>] </a:t>
            </a:r>
            <a:r>
              <a:rPr lang="th-TH" altLang="en-US" sz="3200"/>
              <a:t>สมกับขนาดความเชื่อที่พระเจ้าได้ทรงโปรดประทานแก่มนุษย์ทุกคน</a:t>
            </a:r>
            <a:r>
              <a:rPr lang="en-US" altLang="en-US" sz="3200"/>
              <a:t> [</a:t>
            </a:r>
            <a:r>
              <a:rPr lang="th-TH" altLang="en-US" sz="3200"/>
              <a:t>เป็นมาตรฐานความคิดที่ได้มาจากการสะสมหลักคำสอนพระคัมภีร์ไว้ในจิตใจ</a:t>
            </a:r>
            <a:r>
              <a:rPr lang="en-US" altLang="en-US" sz="3200"/>
              <a:t>]” (</a:t>
            </a:r>
            <a:r>
              <a:rPr lang="th-TH" altLang="en-US" sz="3200"/>
              <a:t>โรม</a:t>
            </a:r>
            <a:r>
              <a:rPr lang="en-US" altLang="en-US" sz="3200"/>
              <a:t> 12:2-3)</a:t>
            </a:r>
            <a:endParaRPr lang="en-US"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239520"/>
            <a:ext cx="10515600" cy="4937760"/>
          </a:xfrm>
        </p:spPr>
        <p:txBody>
          <a:bodyPr>
            <a:normAutofit lnSpcReduction="10000"/>
          </a:bodyPr>
          <a:p>
            <a:pPr marL="0" indent="0">
              <a:buNone/>
            </a:pPr>
            <a:r>
              <a:rPr lang="th-TH" altLang="en-US" sz="3200"/>
              <a:t>ความจริงได้ก่อสร้างกระจกขึ้นภายในจิตใจ</a:t>
            </a:r>
            <a:r>
              <a:rPr lang="en-US" altLang="en-US" sz="3200"/>
              <a:t> </a:t>
            </a:r>
            <a:r>
              <a:rPr lang="th-TH" altLang="en-US" sz="3200"/>
              <a:t>เพื่อให้คุณสามารถประเมินตนเองและสถานการณ์ของคุณจากมุมมองของพระเจ้า</a:t>
            </a:r>
            <a:r>
              <a:rPr lang="en-US" altLang="en-US" sz="3200"/>
              <a:t> </a:t>
            </a:r>
            <a:r>
              <a:rPr lang="th-TH" altLang="en-US" sz="3200"/>
              <a:t>และโดยไม่เอาความคิดเห็นส่วนตัวเข้ามาปะปน</a:t>
            </a:r>
            <a:r>
              <a:rPr lang="en-US" altLang="en-US" sz="3200"/>
              <a:t> </a:t>
            </a:r>
            <a:r>
              <a:rPr lang="th-TH" altLang="en-US" sz="3200"/>
              <a:t>เมื่อคุณคิดด้วยมาตรฐานและบรรทัดฐานแห่งหลักคำสอนพระคัมภีร์</a:t>
            </a:r>
            <a:r>
              <a:rPr lang="en-US" altLang="en-US" sz="3200"/>
              <a:t> </a:t>
            </a:r>
            <a:r>
              <a:rPr lang="th-TH" altLang="en-US" sz="3200"/>
              <a:t>คุณได้พึ่งอาศัยพระผู้เป็นเจ้า</a:t>
            </a:r>
            <a:r>
              <a:rPr lang="en-US" altLang="en-US" sz="3200"/>
              <a:t> </a:t>
            </a:r>
            <a:r>
              <a:rPr lang="th-TH" altLang="en-US" sz="3200"/>
              <a:t>ทำการตัดสินใจที่ดี</a:t>
            </a:r>
            <a:r>
              <a:rPr lang="en-US" altLang="en-US" sz="3200"/>
              <a:t> </a:t>
            </a:r>
            <a:r>
              <a:rPr lang="th-TH" altLang="en-US" sz="3200"/>
              <a:t>และได้แก้ไขปัญหาแห่งชีวิตโดยวิธีของพระเจ้า</a:t>
            </a:r>
            <a:r>
              <a:rPr lang="en-US" altLang="en-US" sz="3200"/>
              <a:t> </a:t>
            </a:r>
            <a:r>
              <a:rPr lang="th-TH" altLang="en-US" sz="3200"/>
              <a:t>ไม่ใช่วิธีของมนุษย์</a:t>
            </a:r>
            <a:endParaRPr lang="th-TH" altLang="en-US" sz="3200"/>
          </a:p>
          <a:p>
            <a:pPr marL="0" indent="0">
              <a:buNone/>
            </a:pPr>
            <a:endParaRPr lang="th-TH" altLang="en-US" sz="3200"/>
          </a:p>
          <a:p>
            <a:pPr marL="0" indent="0">
              <a:buNone/>
            </a:pPr>
            <a:r>
              <a:rPr lang="th-TH" altLang="en-US" sz="3200">
                <a:latin typeface="Cordia New" panose="020B0304020202020204" charset="0"/>
                <a:cs typeface="Cordia New" panose="020B0304020202020204" charset="0"/>
                <a:sym typeface="+mn-ea"/>
              </a:rPr>
              <a:t>จุดประสงค์หนึ่งในชีวิตของผู้เชื่อ</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คือ</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การปลูกฝังความจริงภายในจิตใจ</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อย่างไรก็ตาม</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การสร้างระบบหลักคำสอนพระคัมภีร์ภายในจิตใจให้พร้อมที่จะนำมาใช้กับประสบการณ์ส่วนตัว</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เป็นสิ่งที่เกิดขึ้นทีละเล็กทีละน้อยตามขั้นตอน</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ความจริงถูกสร้างขึ้นมาบนฐานแห่งความจริง</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ผู้เชื่อจะต้องเรียนในรูปแบบ</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บรรทัดซ้อนบรรทัด</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ที่นี่นิด</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ที่นั่นหน่อย</a:t>
            </a:r>
            <a:r>
              <a:rPr lang="en-US" altLang="en-US" sz="3200">
                <a:latin typeface="Cordia New" panose="020B0304020202020204" charset="0"/>
                <a:cs typeface="Cordia New" panose="020B0304020202020204" charset="0"/>
                <a:sym typeface="+mn-ea"/>
              </a:rPr>
              <a:t>” (</a:t>
            </a:r>
            <a:r>
              <a:rPr lang="th-TH" altLang="en-US" sz="3200">
                <a:latin typeface="Cordia New" panose="020B0304020202020204" charset="0"/>
                <a:cs typeface="Cordia New" panose="020B0304020202020204" charset="0"/>
                <a:sym typeface="+mn-ea"/>
              </a:rPr>
              <a:t>อิสยาห์</a:t>
            </a:r>
            <a:r>
              <a:rPr lang="en-US" altLang="en-US" sz="3200">
                <a:latin typeface="Cordia New" panose="020B0304020202020204" charset="0"/>
                <a:cs typeface="Cordia New" panose="020B0304020202020204" charset="0"/>
                <a:sym typeface="+mn-ea"/>
              </a:rPr>
              <a:t> 28:10)</a:t>
            </a:r>
            <a:endParaRPr lang="en-US" altLang="en-US" sz="3200">
              <a:latin typeface="Cordia New" panose="020B0304020202020204" charset="0"/>
              <a:cs typeface="Cordia New" panose="020B0304020202020204" charset="0"/>
            </a:endParaRPr>
          </a:p>
          <a:p>
            <a:pPr marL="0" indent="0">
              <a:buNone/>
            </a:pPr>
            <a:endParaRPr lang="th-TH" altLang="en-US"/>
          </a:p>
          <a:p>
            <a:pPr marL="0" indent="0">
              <a:buNone/>
            </a:pP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344295"/>
            <a:ext cx="10208260" cy="4832985"/>
          </a:xfrm>
        </p:spPr>
        <p:txBody>
          <a:bodyPr>
            <a:normAutofit/>
          </a:bodyPr>
          <a:p>
            <a:pPr marL="0" indent="0">
              <a:buNone/>
            </a:pPr>
            <a:r>
              <a:rPr lang="th-TH" altLang="en-US" sz="3200">
                <a:latin typeface="Cordia New" panose="020B0304020202020204" charset="0"/>
                <a:cs typeface="Cordia New" panose="020B0304020202020204" charset="0"/>
              </a:rPr>
              <a:t>โดยวิธีนี้ผู้เชื่อได้พัฒนาโครงสร้างความรู้</a:t>
            </a:r>
            <a:r>
              <a:rPr lang="en-US" altLang="en-US" sz="3200">
                <a:latin typeface="Cordia New" panose="020B0304020202020204" charset="0"/>
                <a:cs typeface="Cordia New" panose="020B0304020202020204" charset="0"/>
              </a:rPr>
              <a:t> (frame of reference) </a:t>
            </a:r>
            <a:r>
              <a:rPr lang="th-TH" altLang="en-US" sz="3200">
                <a:latin typeface="Cordia New" panose="020B0304020202020204" charset="0"/>
                <a:cs typeface="Cordia New" panose="020B0304020202020204" charset="0"/>
              </a:rPr>
              <a:t>เพื่อที่จะรับรู้และสะสมหลักคำสอนที่ซับซ้อนมากยิ่งขึ้น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ซึ่งทำให้ผู้เรียนเห็นภาพใหญ่ของชีวิตฝ่ายวิญญาณอันน่าอัศจรรย์</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หลักการนี้ได้อธิบายว่าทำไมผู้เชื่อจำเป็นต้องฟังหลักคำสอนพระคัมภีร์เป็นกิจวัติประจำวัน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และเน้นการสอนซ้ำ</a:t>
            </a:r>
            <a:r>
              <a:rPr lang="en-US" altLang="en-US" sz="3200">
                <a:latin typeface="Cordia New" panose="020B0304020202020204" charset="0"/>
                <a:cs typeface="Cordia New" panose="020B0304020202020204" charset="0"/>
              </a:rPr>
              <a:t> (repetition) </a:t>
            </a:r>
            <a:r>
              <a:rPr lang="th-TH" altLang="en-US" sz="3200">
                <a:latin typeface="Cordia New" panose="020B0304020202020204" charset="0"/>
                <a:cs typeface="Cordia New" panose="020B0304020202020204" charset="0"/>
              </a:rPr>
              <a:t>โดยศิษยาภิบาล</a:t>
            </a:r>
            <a:r>
              <a:rPr lang="en-US" altLang="en-US" sz="3200">
                <a:latin typeface="Cordia New" panose="020B0304020202020204" charset="0"/>
                <a:cs typeface="Cordia New" panose="020B0304020202020204" charset="0"/>
              </a:rPr>
              <a:t> </a:t>
            </a:r>
            <a:endParaRPr lang="en-US" altLang="en-US" sz="3200">
              <a:latin typeface="Cordia New" panose="020B0304020202020204" charset="0"/>
              <a:cs typeface="Cordia New" panose="020B0304020202020204" charset="0"/>
            </a:endParaRPr>
          </a:p>
          <a:p>
            <a:endParaRPr lang="en-US" altLang="en-US" sz="3200">
              <a:latin typeface="Cordia New" panose="020B0304020202020204" charset="0"/>
              <a:cs typeface="Cordia New" panose="020B0304020202020204" charset="0"/>
            </a:endParaRPr>
          </a:p>
          <a:p>
            <a:pPr marL="0" indent="0">
              <a:buNone/>
            </a:pPr>
            <a:r>
              <a:rPr lang="th-TH" altLang="en-US" sz="3200">
                <a:latin typeface="Cordia New" panose="020B0304020202020204" charset="0"/>
                <a:cs typeface="Cordia New" panose="020B0304020202020204" charset="0"/>
              </a:rPr>
              <a:t>เราไม่สามารถสะสมหลักคำสอนพระคัมภีร์โดยแค่แสดงความกระตือรือร้นในการเรียนเป็นครั้งคราว</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แต่ด้วยการเรียน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การจดจำ</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และการระลึกถึงคำสอนอย่างเอาจริงเอาจังและเหนียวแน่น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การเรียนรู้</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และการจดจำหลักคำสอนพระคัมภีร์ไว้จะบังเกิดความเชื่อ</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ความมั่นใจในพระคริสต์และความรักต่อพระเจ้าอย่างเสมอ</a:t>
            </a:r>
            <a:r>
              <a:rPr lang="en-US" altLang="en-US" sz="3200">
                <a:latin typeface="Cordia New" panose="020B0304020202020204" charset="0"/>
                <a:cs typeface="Cordia New" panose="020B0304020202020204" charset="0"/>
              </a:rPr>
              <a:t> (1</a:t>
            </a:r>
            <a:r>
              <a:rPr lang="th-TH" altLang="en-US" sz="3200">
                <a:latin typeface="Cordia New" panose="020B0304020202020204" charset="0"/>
                <a:cs typeface="Cordia New" panose="020B0304020202020204" charset="0"/>
              </a:rPr>
              <a:t>โครินธ์</a:t>
            </a:r>
            <a:r>
              <a:rPr lang="en-US" altLang="en-US" sz="3200">
                <a:latin typeface="Cordia New" panose="020B0304020202020204" charset="0"/>
                <a:cs typeface="Cordia New" panose="020B0304020202020204" charset="0"/>
              </a:rPr>
              <a:t> 13:13) </a:t>
            </a:r>
            <a:endParaRPr lang="en-US" altLang="en-US" sz="3200">
              <a:latin typeface="Cordia New" panose="020B0304020202020204" charset="0"/>
              <a:cs typeface="Cordia New" panose="020B03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360045" y="213995"/>
            <a:ext cx="11471910" cy="6485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F:\ \R. B THIEME\Translated Materials\THAI\Diagrams THAI\FLOT diagram\แก้ไขปัญหา.tif"/>
          <p:cNvPicPr>
            <a:picLocks noChangeAspect="1" noChangeArrowheads="1"/>
          </p:cNvPicPr>
          <p:nvPr>
            <p:ph idx="1"/>
          </p:nvPr>
        </p:nvPicPr>
        <p:blipFill>
          <a:blip r:embed="rId1"/>
          <a:srcRect t="4912" b="15082"/>
          <a:stretch>
            <a:fillRect/>
          </a:stretch>
        </p:blipFill>
        <p:spPr bwMode="auto">
          <a:xfrm>
            <a:off x="2145030" y="365125"/>
            <a:ext cx="8729980" cy="6172835"/>
          </a:xfr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462280" y="988695"/>
            <a:ext cx="4064000" cy="1938020"/>
          </a:xfrm>
          <a:prstGeom prst="rect">
            <a:avLst/>
          </a:prstGeom>
          <a:noFill/>
        </p:spPr>
        <p:txBody>
          <a:bodyPr wrap="square" rtlCol="0">
            <a:spAutoFit/>
          </a:bodyPr>
          <a:p>
            <a:r>
              <a:rPr lang="en-US" sz="2000" b="1"/>
              <a:t>FLOT line =</a:t>
            </a:r>
            <a:endParaRPr lang="en-US" sz="2000" b="1"/>
          </a:p>
          <a:p>
            <a:endParaRPr lang="en-US" sz="2000" b="1"/>
          </a:p>
          <a:p>
            <a:r>
              <a:rPr lang="en-US" sz="2000" b="1"/>
              <a:t>Forward</a:t>
            </a:r>
            <a:endParaRPr lang="en-US" sz="2000" b="1"/>
          </a:p>
          <a:p>
            <a:r>
              <a:rPr lang="en-US" sz="2000" b="1"/>
              <a:t>Line </a:t>
            </a:r>
            <a:endParaRPr lang="en-US" sz="2000" b="1"/>
          </a:p>
          <a:p>
            <a:r>
              <a:rPr lang="en-US" sz="2000" b="1"/>
              <a:t>Of</a:t>
            </a:r>
            <a:endParaRPr lang="en-US" sz="2000" b="1"/>
          </a:p>
          <a:p>
            <a:r>
              <a:rPr lang="en-US" sz="2000" b="1"/>
              <a:t>Troops.</a:t>
            </a:r>
            <a:endParaRPr lang="en-US" sz="2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0 Problem Solving Devices gauge diagram THAI"/>
          <p:cNvPicPr>
            <a:picLocks noChangeAspect="1"/>
          </p:cNvPicPr>
          <p:nvPr>
            <p:ph idx="1"/>
          </p:nvPr>
        </p:nvPicPr>
        <p:blipFill>
          <a:blip r:embed="rId1"/>
          <a:srcRect t="350" b="-922"/>
          <a:stretch>
            <a:fillRect/>
          </a:stretch>
        </p:blipFill>
        <p:spPr>
          <a:xfrm>
            <a:off x="1973580" y="276860"/>
            <a:ext cx="8725535" cy="658114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1. </a:t>
            </a:r>
            <a:r>
              <a:rPr lang="th-TH" altLang="en-US">
                <a:sym typeface="+mn-ea"/>
              </a:rPr>
              <a:t>การตั้งต้นใหม่</a:t>
            </a:r>
            <a:r>
              <a:rPr lang="en-US" altLang="en-US">
                <a:sym typeface="+mn-ea"/>
              </a:rPr>
              <a:t> (REBOUND) </a:t>
            </a:r>
            <a:endParaRPr lang="en-US"/>
          </a:p>
        </p:txBody>
      </p:sp>
      <p:pic>
        <p:nvPicPr>
          <p:cNvPr id="4" name="Content Placeholder 3"/>
          <p:cNvPicPr>
            <a:picLocks noChangeAspect="1"/>
          </p:cNvPicPr>
          <p:nvPr>
            <p:ph idx="1"/>
          </p:nvPr>
        </p:nvPicPr>
        <p:blipFill>
          <a:blip r:embed="rId1"/>
          <a:srcRect l="16560" t="22215" r="2018" b="15138"/>
          <a:stretch>
            <a:fillRect/>
          </a:stretch>
        </p:blipFill>
        <p:spPr>
          <a:xfrm>
            <a:off x="274320" y="1852295"/>
            <a:ext cx="11643360" cy="45764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605790"/>
            <a:ext cx="10515600" cy="1325563"/>
          </a:xfrm>
        </p:spPr>
        <p:txBody>
          <a:bodyPr>
            <a:normAutofit/>
          </a:bodyPr>
          <a:p>
            <a:r>
              <a:rPr lang="en-US" altLang="en-US" sz="3200" b="1">
                <a:latin typeface="Cordia New" panose="020B0304020202020204" charset="0"/>
                <a:cs typeface="Cordia New" panose="020B0304020202020204" charset="0"/>
                <a:sym typeface="+mn-ea"/>
              </a:rPr>
              <a:t>2. </a:t>
            </a:r>
            <a:r>
              <a:rPr lang="th-TH" altLang="en-US" sz="3200" b="1">
                <a:latin typeface="Cordia New" panose="020B0304020202020204" charset="0"/>
                <a:cs typeface="Cordia New" panose="020B0304020202020204" charset="0"/>
                <a:sym typeface="+mn-ea"/>
              </a:rPr>
              <a:t>การประกอบด้วยพระวิญญาณบริสุทธิ์</a:t>
            </a:r>
            <a:r>
              <a:rPr lang="en-US" altLang="en-US" sz="3200" b="1">
                <a:latin typeface="Cordia New" panose="020B0304020202020204" charset="0"/>
                <a:cs typeface="Cordia New" panose="020B0304020202020204" charset="0"/>
                <a:sym typeface="+mn-ea"/>
              </a:rPr>
              <a:t> (THE FILLING OF THE HOLY SPIRIT)</a:t>
            </a:r>
            <a:endParaRPr lang="en-US" sz="3200" b="1">
              <a:latin typeface="Cordia New" panose="020B0304020202020204" charset="0"/>
              <a:cs typeface="Cordia New" panose="020B0304020202020204" charset="0"/>
            </a:endParaRPr>
          </a:p>
        </p:txBody>
      </p:sp>
      <p:sp>
        <p:nvSpPr>
          <p:cNvPr id="3" name="Content Placeholder 2"/>
          <p:cNvSpPr>
            <a:spLocks noGrp="1"/>
          </p:cNvSpPr>
          <p:nvPr>
            <p:ph idx="1"/>
          </p:nvPr>
        </p:nvSpPr>
        <p:spPr/>
        <p:txBody>
          <a:bodyPr/>
          <a:p>
            <a:pPr marL="0" indent="0">
              <a:buNone/>
            </a:pPr>
            <a:r>
              <a:rPr lang="th-TH" altLang="en-US" sz="3200">
                <a:latin typeface="Cordia New" panose="020B0304020202020204" charset="0"/>
                <a:cs typeface="Cordia New" panose="020B0304020202020204" charset="0"/>
              </a:rPr>
              <a:t>แต่ข้าพเจ้าขอบอกว่า</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จงดำเนินชีวิตตามพระวิญญาณและท่านจะไม่สนองความต้องการของเนื้อหนัง</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ธรรมชาติบาป</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กาลาเทีย</a:t>
            </a:r>
            <a:r>
              <a:rPr lang="en-US" altLang="en-US" sz="3200">
                <a:latin typeface="Cordia New" panose="020B0304020202020204" charset="0"/>
                <a:cs typeface="Cordia New" panose="020B0304020202020204" charset="0"/>
              </a:rPr>
              <a:t> 5:16)</a:t>
            </a:r>
            <a:endParaRPr lang="en-US" altLang="en-US" sz="3200">
              <a:latin typeface="Cordia New" panose="020B0304020202020204" charset="0"/>
              <a:cs typeface="Cordia New" panose="020B0304020202020204" charset="0"/>
            </a:endParaRPr>
          </a:p>
          <a:p>
            <a:endParaRPr lang="en-US" altLang="en-US" sz="3200">
              <a:latin typeface="Cordia New" panose="020B0304020202020204" charset="0"/>
              <a:cs typeface="Cordia New" panose="020B0304020202020204" charset="0"/>
            </a:endParaRPr>
          </a:p>
          <a:p>
            <a:pPr marL="0" indent="0">
              <a:buNone/>
            </a:pP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การประกอบด้วยพระวิญญาณบริสุทธิ์ได้เปลี่ยนไอ</a:t>
            </a:r>
            <a:r>
              <a:rPr lang="en-US" altLang="en-US" sz="3200">
                <a:latin typeface="Cordia New" panose="020B0304020202020204" charset="0"/>
                <a:cs typeface="Cordia New" panose="020B0304020202020204" charset="0"/>
              </a:rPr>
              <a:t>-</a:t>
            </a:r>
            <a:r>
              <a:rPr lang="th-TH" altLang="en-US" sz="3200">
                <a:latin typeface="Cordia New" panose="020B0304020202020204" charset="0"/>
                <a:cs typeface="Cordia New" panose="020B0304020202020204" charset="0"/>
              </a:rPr>
              <a:t>คิวของมนุษย์</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ให้เป็นไอ</a:t>
            </a:r>
            <a:r>
              <a:rPr lang="en-US" altLang="en-US" sz="3200">
                <a:latin typeface="Cordia New" panose="020B0304020202020204" charset="0"/>
                <a:cs typeface="Cordia New" panose="020B0304020202020204" charset="0"/>
              </a:rPr>
              <a:t>-</a:t>
            </a:r>
            <a:r>
              <a:rPr lang="th-TH" altLang="en-US" sz="3200">
                <a:latin typeface="Cordia New" panose="020B0304020202020204" charset="0"/>
                <a:cs typeface="Cordia New" panose="020B0304020202020204" charset="0"/>
              </a:rPr>
              <a:t>คิวฝ่ายวิญญาณ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ซึ่งทำให้คริสเตียนทุกคนสามารถเข้าใจความรู้ฝ่ายวิญญาณ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ดังนั้น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ผู้เชื่อทุกคนของยุคคริสตจักรมีโอกาสเท่าเทียมกัน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มีสิทธิ์เท่ากันที่จะเรียนและเข้าใจหลักคำสอนพระคัมภีร์ซึ่งเป็นฐานของเครื่องมือการแก้ไขปัญหาอีก</a:t>
            </a:r>
            <a:r>
              <a:rPr lang="en-US" altLang="en-US" sz="3200">
                <a:latin typeface="Cordia New" panose="020B0304020202020204" charset="0"/>
                <a:cs typeface="Cordia New" panose="020B0304020202020204" charset="0"/>
              </a:rPr>
              <a:t> 8 </a:t>
            </a:r>
            <a:r>
              <a:rPr lang="th-TH" altLang="en-US" sz="3200">
                <a:latin typeface="Cordia New" panose="020B0304020202020204" charset="0"/>
                <a:cs typeface="Cordia New" panose="020B0304020202020204" charset="0"/>
              </a:rPr>
              <a:t>ประการต่อไป</a:t>
            </a:r>
            <a:endParaRPr lang="th-TH" altLang="en-US" sz="3200">
              <a:latin typeface="Cordia New" panose="020B0304020202020204" charset="0"/>
              <a:cs typeface="Cordia New" panose="020B03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rcRect l="254" r="835"/>
          <a:stretch>
            <a:fillRect/>
          </a:stretch>
        </p:blipFill>
        <p:spPr>
          <a:xfrm>
            <a:off x="349885" y="1279525"/>
            <a:ext cx="11563350" cy="360743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ltLang="en-US">
                <a:latin typeface="Cordia New" panose="020B0304020202020204" charset="0"/>
                <a:cs typeface="Cordia New" panose="020B0304020202020204" charset="0"/>
                <a:sym typeface="+mn-ea"/>
              </a:rPr>
              <a:t>3. </a:t>
            </a:r>
            <a:r>
              <a:rPr lang="th-TH" altLang="en-US">
                <a:latin typeface="Cordia New" panose="020B0304020202020204" charset="0"/>
                <a:cs typeface="Cordia New" panose="020B0304020202020204" charset="0"/>
                <a:sym typeface="+mn-ea"/>
              </a:rPr>
              <a:t>วิธีการดำเนินชีวิตด้วยความเชื่อ</a:t>
            </a:r>
            <a:r>
              <a:rPr lang="en-US" altLang="en-US">
                <a:latin typeface="Cordia New" panose="020B0304020202020204" charset="0"/>
                <a:cs typeface="Cordia New" panose="020B0304020202020204" charset="0"/>
                <a:sym typeface="+mn-ea"/>
              </a:rPr>
              <a:t> (THE FAITH-REST DRILL)</a:t>
            </a:r>
            <a:endParaRPr lang="en-US">
              <a:latin typeface="Cordia New" panose="020B0304020202020204" charset="0"/>
              <a:cs typeface="Cordia New" panose="020B0304020202020204" charset="0"/>
            </a:endParaRPr>
          </a:p>
        </p:txBody>
      </p:sp>
      <p:pic>
        <p:nvPicPr>
          <p:cNvPr id="4" name="Content Placeholder 3"/>
          <p:cNvPicPr/>
          <p:nvPr>
            <p:ph idx="1"/>
          </p:nvPr>
        </p:nvPicPr>
        <p:blipFill>
          <a:blip r:embed="rId1"/>
          <a:srcRect t="734" b="945"/>
          <a:stretch>
            <a:fillRect/>
          </a:stretch>
        </p:blipFill>
        <p:spPr>
          <a:xfrm>
            <a:off x="1299210" y="1513840"/>
            <a:ext cx="3685540" cy="47212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0250" y="917575"/>
            <a:ext cx="10515600" cy="1325563"/>
          </a:xfrm>
        </p:spPr>
        <p:txBody>
          <a:bodyPr>
            <a:normAutofit/>
          </a:bodyPr>
          <a:p>
            <a:r>
              <a:rPr lang="en-US" altLang="en-US">
                <a:latin typeface="Cordia New" panose="020B0304020202020204" charset="0"/>
                <a:cs typeface="Cordia New" panose="020B0304020202020204" charset="0"/>
                <a:sym typeface="+mn-ea"/>
              </a:rPr>
              <a:t>3. </a:t>
            </a:r>
            <a:r>
              <a:rPr lang="th-TH" altLang="en-US">
                <a:latin typeface="Cordia New" panose="020B0304020202020204" charset="0"/>
                <a:cs typeface="Cordia New" panose="020B0304020202020204" charset="0"/>
                <a:sym typeface="+mn-ea"/>
              </a:rPr>
              <a:t>วิธีการดำเนินชีวิตด้วยความเชื่อ</a:t>
            </a:r>
            <a:r>
              <a:rPr lang="en-US" altLang="en-US">
                <a:latin typeface="Cordia New" panose="020B0304020202020204" charset="0"/>
                <a:cs typeface="Cordia New" panose="020B0304020202020204" charset="0"/>
                <a:sym typeface="+mn-ea"/>
              </a:rPr>
              <a:t> (THE FAITH-REST DRILL)</a:t>
            </a:r>
            <a:endParaRPr lang="en-US">
              <a:latin typeface="Cordia New" panose="020B0304020202020204" charset="0"/>
              <a:cs typeface="Cordia New" panose="020B0304020202020204" charset="0"/>
            </a:endParaRPr>
          </a:p>
        </p:txBody>
      </p:sp>
      <p:sp>
        <p:nvSpPr>
          <p:cNvPr id="3" name="Content Placeholder 2"/>
          <p:cNvSpPr>
            <a:spLocks noGrp="1"/>
          </p:cNvSpPr>
          <p:nvPr>
            <p:ph idx="1"/>
          </p:nvPr>
        </p:nvSpPr>
        <p:spPr>
          <a:xfrm>
            <a:off x="838200" y="2096770"/>
            <a:ext cx="10515600" cy="4351338"/>
          </a:xfrm>
        </p:spPr>
        <p:txBody>
          <a:bodyPr/>
          <a:p>
            <a:endParaRPr lang="en-US" altLang="en-US" sz="34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ขั้นตอนในการประยุกต์วิธีการดำเนินชีวิตด้วยความเชื่อมาใช้มีดังนี้คือ</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1.   </a:t>
            </a:r>
            <a:r>
              <a:rPr lang="th-TH" altLang="en-US" sz="3400">
                <a:latin typeface="Cordia New" panose="020B0304020202020204" charset="0"/>
                <a:cs typeface="Cordia New" panose="020B0304020202020204" charset="0"/>
              </a:rPr>
              <a:t>ยึดพระสัญญาของพระเจ้าไว้สักข้อหนึ่ง</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เพื่อคุณจะมีความสงบมั่นคงในจิตใจ</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2.   </a:t>
            </a:r>
            <a:r>
              <a:rPr lang="th-TH" altLang="en-US" sz="3400">
                <a:latin typeface="Cordia New" panose="020B0304020202020204" charset="0"/>
                <a:cs typeface="Cordia New" panose="020B0304020202020204" charset="0"/>
              </a:rPr>
              <a:t>ทบทวนหลักคำสอนพระคัมภีร์ซึ่งจะสนับสนุนพระสัญญานั้น</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3.   </a:t>
            </a:r>
            <a:r>
              <a:rPr lang="th-TH" altLang="en-US" sz="3400">
                <a:latin typeface="Cordia New" panose="020B0304020202020204" charset="0"/>
                <a:cs typeface="Cordia New" panose="020B0304020202020204" charset="0"/>
              </a:rPr>
              <a:t>สรุปสถานการณ์จริงจากการประยุกต์ขั้นตอน</a:t>
            </a:r>
            <a:r>
              <a:rPr lang="en-US" altLang="en-US" sz="3400">
                <a:latin typeface="Cordia New" panose="020B0304020202020204" charset="0"/>
                <a:cs typeface="Cordia New" panose="020B0304020202020204" charset="0"/>
              </a:rPr>
              <a:t>  1 </a:t>
            </a:r>
            <a:r>
              <a:rPr lang="th-TH" altLang="en-US" sz="3400">
                <a:latin typeface="Cordia New" panose="020B0304020202020204" charset="0"/>
                <a:cs typeface="Cordia New" panose="020B0304020202020204" charset="0"/>
              </a:rPr>
              <a:t>กับ</a:t>
            </a:r>
            <a:r>
              <a:rPr lang="en-US" altLang="en-US" sz="3400">
                <a:latin typeface="Cordia New" panose="020B0304020202020204" charset="0"/>
                <a:cs typeface="Cordia New" panose="020B0304020202020204" charset="0"/>
              </a:rPr>
              <a:t> 2  </a:t>
            </a:r>
            <a:r>
              <a:rPr lang="th-TH" altLang="en-US" sz="3400">
                <a:latin typeface="Cordia New" panose="020B0304020202020204" charset="0"/>
                <a:cs typeface="Cordia New" panose="020B0304020202020204" charset="0"/>
              </a:rPr>
              <a:t>เป็นการที่คุณมอง</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สถานการณ์ด้วยความเชื่อ</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และทำให้ความเชื่อได้ควบคุมสถานการณ์</a:t>
            </a:r>
            <a:endParaRPr lang="th-TH" altLang="en-US" sz="3400">
              <a:latin typeface="Cordia New" panose="020B0304020202020204" charset="0"/>
              <a:cs typeface="Cordia New" panose="020B03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6141</Words>
  <Application>WPS Presentation</Application>
  <PresentationFormat>Widescreen</PresentationFormat>
  <Paragraphs>85</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Cordia New</vt:lpstr>
      <vt:lpstr>Angsana New</vt:lpstr>
      <vt:lpstr>微软雅黑</vt:lpstr>
      <vt:lpstr>Arial Unicode MS</vt:lpstr>
      <vt:lpstr>Calibri Light</vt:lpstr>
      <vt:lpstr>Calibri</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1. การตั้งต้นใหม่ (REBOUND) </vt:lpstr>
      <vt:lpstr>2. การประกอบด้วยพระวิญญาณบริสุทธิ์ (THE FILLING OF THE HOLY SPIRIT)</vt:lpstr>
      <vt:lpstr>PowerPoint 演示文稿</vt:lpstr>
      <vt:lpstr>3. วิธีการดำเนินชีวิตด้วยความเชื่อ (THE FAITH-REST DRILL)</vt:lpstr>
      <vt:lpstr>3. วิธีการดำเนินชีวิตด้วยความเชื่อ (THE FAITH-REST DRILL)</vt:lpstr>
      <vt:lpstr>PowerPoint 演示文稿</vt:lpstr>
      <vt:lpstr>4. การเห็นคุณค่าและการสะท้อนพระคุณของพระเจ้า  (GRACE ORIENTATION)</vt:lpstr>
      <vt:lpstr>Grace: Freely Given and Undeserved. พระคุณคือ “ให้ฟรีๆ โดยไม่สมควรได้รับ”   Under grace God does the work and man is only the beneficiary.  พระเจ้าทรงกระทำทุกสิ่งให้เรา เราเป็นผู้รับอย่างเดียว</vt:lpstr>
      <vt:lpstr>Grace concepts:</vt:lpstr>
      <vt:lpstr>Grace concepts:</vt:lpstr>
      <vt:lpstr>Grace concepts: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153</cp:revision>
  <dcterms:created xsi:type="dcterms:W3CDTF">2024-07-01T03:51:00Z</dcterms:created>
  <dcterms:modified xsi:type="dcterms:W3CDTF">2025-10-14T07:06:23Z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29E977BAFAED44DFA084D92EBBFAD71B_13</vt:lpwstr>
  </property>
  <property fmtid="{D5CDD505-2E9C-101B-9397-08002B2CF9AE}" pid="3" name="KSOProductBuildVer">
    <vt:lpwstr>1033-12.2.0.22549</vt:lpwstr>
  </property>
</Properties>
</file>